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8" r:id="rId4"/>
    <p:sldId id="549"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6" autoAdjust="0"/>
    <p:restoredTop sz="80222" autoAdjust="0"/>
  </p:normalViewPr>
  <p:slideViewPr>
    <p:cSldViewPr snapToGrid="0">
      <p:cViewPr varScale="1">
        <p:scale>
          <a:sx n="69" d="100"/>
          <a:sy n="69" d="100"/>
        </p:scale>
        <p:origin x="165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10/11/2022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10/11/22</a:t>
            </a:r>
          </a:p>
          <a:p>
            <a:pPr marL="0" lvl="0" indent="0" algn="l" rtl="0">
              <a:spcBef>
                <a:spcPts val="0"/>
              </a:spcBef>
              <a:spcAft>
                <a:spcPts val="0"/>
              </a:spcAft>
              <a:buClr>
                <a:schemeClr val="dk1"/>
              </a:buClr>
              <a:buSzPts val="1200"/>
              <a:buFont typeface="Calibri"/>
              <a:buNone/>
            </a:pPr>
            <a:r>
              <a:rPr lang="en-US" dirty="0"/>
              <a:t>2021/2022 and 2022/2023 salary schedules</a:t>
            </a:r>
          </a:p>
          <a:p>
            <a:pPr marL="0" lvl="0" indent="0" algn="l" rtl="0">
              <a:spcBef>
                <a:spcPts val="0"/>
              </a:spcBef>
              <a:spcAft>
                <a:spcPts val="0"/>
              </a:spcAft>
              <a:buClr>
                <a:schemeClr val="dk1"/>
              </a:buClr>
              <a:buSzPts val="1200"/>
              <a:buFont typeface="Calibri"/>
              <a:buNone/>
            </a:pPr>
            <a:endParaRPr lang="en-US" b="1"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171554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10/11/22</a:t>
            </a:r>
          </a:p>
          <a:p>
            <a:pPr marL="0" lvl="0" indent="0" algn="l" rtl="0">
              <a:spcBef>
                <a:spcPts val="0"/>
              </a:spcBef>
              <a:spcAft>
                <a:spcPts val="0"/>
              </a:spcAft>
              <a:buClr>
                <a:schemeClr val="dk1"/>
              </a:buClr>
              <a:buSzPts val="1200"/>
              <a:buFont typeface="Calibri"/>
              <a:buNone/>
            </a:pPr>
            <a:r>
              <a:rPr lang="en-US" dirty="0"/>
              <a:t>2021/2022 and 2022/2023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93075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10/11/22</a:t>
            </a:r>
          </a:p>
          <a:p>
            <a:pPr marL="0" lvl="0" indent="0" algn="l" rtl="0">
              <a:spcBef>
                <a:spcPts val="0"/>
              </a:spcBef>
              <a:spcAft>
                <a:spcPts val="0"/>
              </a:spcAft>
              <a:buClr>
                <a:schemeClr val="dk1"/>
              </a:buClr>
              <a:buSzPts val="1200"/>
              <a:buFont typeface="Calibri"/>
              <a:buNone/>
            </a:pPr>
            <a:r>
              <a:rPr lang="en-US" dirty="0"/>
              <a:t>2021/2022 and 2022/2023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10/11/22 - 2022/2023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10/11/2022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10/11/2022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10/11/2022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10/11/2022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35234"/>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140067898"/>
              </p:ext>
            </p:extLst>
          </p:nvPr>
        </p:nvGraphicFramePr>
        <p:xfrm>
          <a:off x="324724" y="1396771"/>
          <a:ext cx="4105432" cy="2345494"/>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43401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689261">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Berkeley </a:t>
                      </a:r>
                      <a:r>
                        <a:rPr lang="en-US" sz="2400" b="1" u="none" strike="noStrike" cap="none" dirty="0" err="1">
                          <a:solidFill>
                            <a:schemeClr val="tx2"/>
                          </a:solidFill>
                          <a:latin typeface="Calibri"/>
                          <a:ea typeface="Calibri"/>
                          <a:cs typeface="Calibri"/>
                          <a:sym typeface="Calibri"/>
                        </a:rPr>
                        <a:t>Unifed</a:t>
                      </a:r>
                      <a:r>
                        <a:rPr lang="en-US" sz="2400" b="1" u="none" strike="noStrike" cap="none" dirty="0">
                          <a:solidFill>
                            <a:schemeClr val="tx2"/>
                          </a:solidFill>
                          <a:latin typeface="Calibri"/>
                          <a:ea typeface="Calibri"/>
                          <a:cs typeface="Calibri"/>
                          <a:sym typeface="Calibri"/>
                        </a:rPr>
                        <a:t> School District </a:t>
                      </a:r>
                      <a:r>
                        <a:rPr lang="en-US" sz="1400" b="1" u="none" strike="noStrike" cap="none" dirty="0">
                          <a:solidFill>
                            <a:schemeClr val="tx2"/>
                          </a:solidFill>
                          <a:latin typeface="Calibri"/>
                          <a:ea typeface="Calibri"/>
                          <a:cs typeface="Calibri"/>
                          <a:sym typeface="Calibri"/>
                        </a:rPr>
                        <a:t>(21-22)</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$49,584 - $64,154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149774">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Castro Valley Unified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$66,237 - $66,939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AEF41988-B96C-1CCC-FFEE-873C4174F89C}"/>
              </a:ext>
            </a:extLst>
          </p:cNvPr>
          <p:cNvGraphicFramePr>
            <a:graphicFrameLocks noGrp="1"/>
          </p:cNvGraphicFramePr>
          <p:nvPr>
            <p:extLst>
              <p:ext uri="{D42A27DB-BD31-4B8C-83A1-F6EECF244321}">
                <p14:modId xmlns:p14="http://schemas.microsoft.com/office/powerpoint/2010/main" val="3204754787"/>
              </p:ext>
            </p:extLst>
          </p:nvPr>
        </p:nvGraphicFramePr>
        <p:xfrm>
          <a:off x="324724" y="4568604"/>
          <a:ext cx="4105432" cy="816547"/>
        </p:xfrm>
        <a:graphic>
          <a:graphicData uri="http://schemas.openxmlformats.org/drawingml/2006/table">
            <a:tbl>
              <a:tblPr>
                <a:noFill/>
              </a:tblPr>
              <a:tblGrid>
                <a:gridCol w="2642392">
                  <a:extLst>
                    <a:ext uri="{9D8B030D-6E8A-4147-A177-3AD203B41FA5}">
                      <a16:colId xmlns:a16="http://schemas.microsoft.com/office/drawing/2014/main" val="860727745"/>
                    </a:ext>
                  </a:extLst>
                </a:gridCol>
                <a:gridCol w="1463040">
                  <a:extLst>
                    <a:ext uri="{9D8B030D-6E8A-4147-A177-3AD203B41FA5}">
                      <a16:colId xmlns:a16="http://schemas.microsoft.com/office/drawing/2014/main" val="175553834"/>
                    </a:ext>
                  </a:extLst>
                </a:gridCol>
              </a:tblGrid>
              <a:tr h="726944">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Oakland Unified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$52,905 - $64,534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929142326"/>
                  </a:ext>
                </a:extLst>
              </a:tr>
            </a:tbl>
          </a:graphicData>
        </a:graphic>
      </p:graphicFrame>
      <p:graphicFrame>
        <p:nvGraphicFramePr>
          <p:cNvPr id="3" name="Table 2">
            <a:extLst>
              <a:ext uri="{FF2B5EF4-FFF2-40B4-BE49-F238E27FC236}">
                <a16:creationId xmlns:a16="http://schemas.microsoft.com/office/drawing/2014/main" id="{872E522C-D082-69D5-6121-1BC5804E542C}"/>
              </a:ext>
            </a:extLst>
          </p:cNvPr>
          <p:cNvGraphicFramePr>
            <a:graphicFrameLocks noGrp="1"/>
          </p:cNvGraphicFramePr>
          <p:nvPr>
            <p:extLst>
              <p:ext uri="{D42A27DB-BD31-4B8C-83A1-F6EECF244321}">
                <p14:modId xmlns:p14="http://schemas.microsoft.com/office/powerpoint/2010/main" val="2242406027"/>
              </p:ext>
            </p:extLst>
          </p:nvPr>
        </p:nvGraphicFramePr>
        <p:xfrm>
          <a:off x="324724" y="3752057"/>
          <a:ext cx="4105432" cy="816547"/>
        </p:xfrm>
        <a:graphic>
          <a:graphicData uri="http://schemas.openxmlformats.org/drawingml/2006/table">
            <a:tbl>
              <a:tblPr>
                <a:noFill/>
              </a:tblPr>
              <a:tblGrid>
                <a:gridCol w="2642392">
                  <a:extLst>
                    <a:ext uri="{9D8B030D-6E8A-4147-A177-3AD203B41FA5}">
                      <a16:colId xmlns:a16="http://schemas.microsoft.com/office/drawing/2014/main" val="860727745"/>
                    </a:ext>
                  </a:extLst>
                </a:gridCol>
                <a:gridCol w="1463040">
                  <a:extLst>
                    <a:ext uri="{9D8B030D-6E8A-4147-A177-3AD203B41FA5}">
                      <a16:colId xmlns:a16="http://schemas.microsoft.com/office/drawing/2014/main" val="175553834"/>
                    </a:ext>
                  </a:extLst>
                </a:gridCol>
              </a:tblGrid>
              <a:tr h="686128">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Hayward Unified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$74,517 - $76,151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929142326"/>
                  </a:ext>
                </a:extLst>
              </a:tr>
            </a:tbl>
          </a:graphicData>
        </a:graphic>
      </p:graphicFrame>
    </p:spTree>
    <p:extLst>
      <p:ext uri="{BB962C8B-B14F-4D97-AF65-F5344CB8AC3E}">
        <p14:creationId xmlns:p14="http://schemas.microsoft.com/office/powerpoint/2010/main" val="3597349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35234"/>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601467996"/>
              </p:ext>
            </p:extLst>
          </p:nvPr>
        </p:nvGraphicFramePr>
        <p:xfrm>
          <a:off x="324724" y="1396771"/>
          <a:ext cx="5568472" cy="2345494"/>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43401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689261">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Berkeley </a:t>
                      </a:r>
                      <a:r>
                        <a:rPr lang="en-US" sz="2400" b="1" u="none" strike="noStrike" cap="none" dirty="0" err="1">
                          <a:solidFill>
                            <a:schemeClr val="tx2"/>
                          </a:solidFill>
                          <a:latin typeface="Calibri"/>
                          <a:ea typeface="Calibri"/>
                          <a:cs typeface="Calibri"/>
                          <a:sym typeface="Calibri"/>
                        </a:rPr>
                        <a:t>Unifed</a:t>
                      </a:r>
                      <a:r>
                        <a:rPr lang="en-US" sz="2400" b="1" u="none" strike="noStrike" cap="none" dirty="0">
                          <a:solidFill>
                            <a:schemeClr val="tx2"/>
                          </a:solidFill>
                          <a:latin typeface="Calibri"/>
                          <a:ea typeface="Calibri"/>
                          <a:cs typeface="Calibri"/>
                          <a:sym typeface="Calibri"/>
                        </a:rPr>
                        <a:t> School District </a:t>
                      </a:r>
                      <a:r>
                        <a:rPr lang="en-US" sz="1400" b="1" u="none" strike="noStrike" cap="none" dirty="0">
                          <a:solidFill>
                            <a:schemeClr val="tx2"/>
                          </a:solidFill>
                          <a:latin typeface="Calibri"/>
                          <a:ea typeface="Calibri"/>
                          <a:cs typeface="Calibri"/>
                          <a:sym typeface="Calibri"/>
                        </a:rPr>
                        <a:t>(21-22)</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$49,584 - $64,154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$55,997 - $76,161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149774">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Castro Valley Unified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$66,237 - $66,939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$71,720 - $86,065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AEF41988-B96C-1CCC-FFEE-873C4174F89C}"/>
              </a:ext>
            </a:extLst>
          </p:cNvPr>
          <p:cNvGraphicFramePr>
            <a:graphicFrameLocks noGrp="1"/>
          </p:cNvGraphicFramePr>
          <p:nvPr>
            <p:extLst>
              <p:ext uri="{D42A27DB-BD31-4B8C-83A1-F6EECF244321}">
                <p14:modId xmlns:p14="http://schemas.microsoft.com/office/powerpoint/2010/main" val="3703408743"/>
              </p:ext>
            </p:extLst>
          </p:nvPr>
        </p:nvGraphicFramePr>
        <p:xfrm>
          <a:off x="324724" y="4568604"/>
          <a:ext cx="5568472" cy="816547"/>
        </p:xfrm>
        <a:graphic>
          <a:graphicData uri="http://schemas.openxmlformats.org/drawingml/2006/table">
            <a:tbl>
              <a:tblPr>
                <a:noFill/>
              </a:tblPr>
              <a:tblGrid>
                <a:gridCol w="2642392">
                  <a:extLst>
                    <a:ext uri="{9D8B030D-6E8A-4147-A177-3AD203B41FA5}">
                      <a16:colId xmlns:a16="http://schemas.microsoft.com/office/drawing/2014/main" val="860727745"/>
                    </a:ext>
                  </a:extLst>
                </a:gridCol>
                <a:gridCol w="1463040">
                  <a:extLst>
                    <a:ext uri="{9D8B030D-6E8A-4147-A177-3AD203B41FA5}">
                      <a16:colId xmlns:a16="http://schemas.microsoft.com/office/drawing/2014/main" val="175553834"/>
                    </a:ext>
                  </a:extLst>
                </a:gridCol>
                <a:gridCol w="1463040">
                  <a:extLst>
                    <a:ext uri="{9D8B030D-6E8A-4147-A177-3AD203B41FA5}">
                      <a16:colId xmlns:a16="http://schemas.microsoft.com/office/drawing/2014/main" val="1732473626"/>
                    </a:ext>
                  </a:extLst>
                </a:gridCol>
              </a:tblGrid>
              <a:tr h="726944">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Oakland Unified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$52,905 - $64,534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$60,560 - $74,442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929142326"/>
                  </a:ext>
                </a:extLst>
              </a:tr>
            </a:tbl>
          </a:graphicData>
        </a:graphic>
      </p:graphicFrame>
      <p:graphicFrame>
        <p:nvGraphicFramePr>
          <p:cNvPr id="3" name="Table 2">
            <a:extLst>
              <a:ext uri="{FF2B5EF4-FFF2-40B4-BE49-F238E27FC236}">
                <a16:creationId xmlns:a16="http://schemas.microsoft.com/office/drawing/2014/main" id="{872E522C-D082-69D5-6121-1BC5804E542C}"/>
              </a:ext>
            </a:extLst>
          </p:cNvPr>
          <p:cNvGraphicFramePr>
            <a:graphicFrameLocks noGrp="1"/>
          </p:cNvGraphicFramePr>
          <p:nvPr>
            <p:extLst>
              <p:ext uri="{D42A27DB-BD31-4B8C-83A1-F6EECF244321}">
                <p14:modId xmlns:p14="http://schemas.microsoft.com/office/powerpoint/2010/main" val="1602897145"/>
              </p:ext>
            </p:extLst>
          </p:nvPr>
        </p:nvGraphicFramePr>
        <p:xfrm>
          <a:off x="324724" y="3752057"/>
          <a:ext cx="5568472" cy="816547"/>
        </p:xfrm>
        <a:graphic>
          <a:graphicData uri="http://schemas.openxmlformats.org/drawingml/2006/table">
            <a:tbl>
              <a:tblPr>
                <a:noFill/>
              </a:tblPr>
              <a:tblGrid>
                <a:gridCol w="2642392">
                  <a:extLst>
                    <a:ext uri="{9D8B030D-6E8A-4147-A177-3AD203B41FA5}">
                      <a16:colId xmlns:a16="http://schemas.microsoft.com/office/drawing/2014/main" val="860727745"/>
                    </a:ext>
                  </a:extLst>
                </a:gridCol>
                <a:gridCol w="1463040">
                  <a:extLst>
                    <a:ext uri="{9D8B030D-6E8A-4147-A177-3AD203B41FA5}">
                      <a16:colId xmlns:a16="http://schemas.microsoft.com/office/drawing/2014/main" val="175553834"/>
                    </a:ext>
                  </a:extLst>
                </a:gridCol>
                <a:gridCol w="1463040">
                  <a:extLst>
                    <a:ext uri="{9D8B030D-6E8A-4147-A177-3AD203B41FA5}">
                      <a16:colId xmlns:a16="http://schemas.microsoft.com/office/drawing/2014/main" val="1732473626"/>
                    </a:ext>
                  </a:extLst>
                </a:gridCol>
              </a:tblGrid>
              <a:tr h="686128">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Hayward Unified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$74,517 - $76,151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$76,151 - $92,789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929142326"/>
                  </a:ext>
                </a:extLst>
              </a:tr>
            </a:tbl>
          </a:graphicData>
        </a:graphic>
      </p:graphicFrame>
    </p:spTree>
    <p:extLst>
      <p:ext uri="{BB962C8B-B14F-4D97-AF65-F5344CB8AC3E}">
        <p14:creationId xmlns:p14="http://schemas.microsoft.com/office/powerpoint/2010/main" val="1296873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35234"/>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84975509"/>
              </p:ext>
            </p:extLst>
          </p:nvPr>
        </p:nvGraphicFramePr>
        <p:xfrm>
          <a:off x="324724" y="1396771"/>
          <a:ext cx="8494552" cy="2345494"/>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43401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689261">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Berkeley </a:t>
                      </a:r>
                      <a:r>
                        <a:rPr lang="en-US" sz="2400" b="1" u="none" strike="noStrike" cap="none" dirty="0" err="1">
                          <a:solidFill>
                            <a:schemeClr val="tx2"/>
                          </a:solidFill>
                          <a:latin typeface="Calibri"/>
                          <a:ea typeface="Calibri"/>
                          <a:cs typeface="Calibri"/>
                          <a:sym typeface="Calibri"/>
                        </a:rPr>
                        <a:t>Unifed</a:t>
                      </a:r>
                      <a:r>
                        <a:rPr lang="en-US" sz="2400" b="1" u="none" strike="noStrike" cap="none" dirty="0">
                          <a:solidFill>
                            <a:schemeClr val="tx2"/>
                          </a:solidFill>
                          <a:latin typeface="Calibri"/>
                          <a:ea typeface="Calibri"/>
                          <a:cs typeface="Calibri"/>
                          <a:sym typeface="Calibri"/>
                        </a:rPr>
                        <a:t> School District </a:t>
                      </a:r>
                      <a:r>
                        <a:rPr lang="en-US" sz="1400" b="1" u="none" strike="noStrike" cap="none" dirty="0">
                          <a:solidFill>
                            <a:schemeClr val="tx2"/>
                          </a:solidFill>
                          <a:latin typeface="Calibri"/>
                          <a:ea typeface="Calibri"/>
                          <a:cs typeface="Calibri"/>
                          <a:sym typeface="Calibri"/>
                        </a:rPr>
                        <a:t>(21-22)</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$49,584 - $64,154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$55,997 - $76,161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$71,930 - $80,646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$77,591 - $98,198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149774">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Castro Valley Unified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$66,237 - $66,939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$71,720 - $86,065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$74,179 - $88,524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$86,133 - $115,682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AEF41988-B96C-1CCC-FFEE-873C4174F89C}"/>
              </a:ext>
            </a:extLst>
          </p:cNvPr>
          <p:cNvGraphicFramePr>
            <a:graphicFrameLocks noGrp="1"/>
          </p:cNvGraphicFramePr>
          <p:nvPr>
            <p:extLst>
              <p:ext uri="{D42A27DB-BD31-4B8C-83A1-F6EECF244321}">
                <p14:modId xmlns:p14="http://schemas.microsoft.com/office/powerpoint/2010/main" val="1600733732"/>
              </p:ext>
            </p:extLst>
          </p:nvPr>
        </p:nvGraphicFramePr>
        <p:xfrm>
          <a:off x="324724" y="4568604"/>
          <a:ext cx="8494552" cy="816547"/>
        </p:xfrm>
        <a:graphic>
          <a:graphicData uri="http://schemas.openxmlformats.org/drawingml/2006/table">
            <a:tbl>
              <a:tblPr>
                <a:noFill/>
              </a:tblPr>
              <a:tblGrid>
                <a:gridCol w="2642392">
                  <a:extLst>
                    <a:ext uri="{9D8B030D-6E8A-4147-A177-3AD203B41FA5}">
                      <a16:colId xmlns:a16="http://schemas.microsoft.com/office/drawing/2014/main" val="860727745"/>
                    </a:ext>
                  </a:extLst>
                </a:gridCol>
                <a:gridCol w="1463040">
                  <a:extLst>
                    <a:ext uri="{9D8B030D-6E8A-4147-A177-3AD203B41FA5}">
                      <a16:colId xmlns:a16="http://schemas.microsoft.com/office/drawing/2014/main" val="175553834"/>
                    </a:ext>
                  </a:extLst>
                </a:gridCol>
                <a:gridCol w="1463040">
                  <a:extLst>
                    <a:ext uri="{9D8B030D-6E8A-4147-A177-3AD203B41FA5}">
                      <a16:colId xmlns:a16="http://schemas.microsoft.com/office/drawing/2014/main" val="1732473626"/>
                    </a:ext>
                  </a:extLst>
                </a:gridCol>
                <a:gridCol w="1463040">
                  <a:extLst>
                    <a:ext uri="{9D8B030D-6E8A-4147-A177-3AD203B41FA5}">
                      <a16:colId xmlns:a16="http://schemas.microsoft.com/office/drawing/2014/main" val="3805845650"/>
                    </a:ext>
                  </a:extLst>
                </a:gridCol>
                <a:gridCol w="1463040">
                  <a:extLst>
                    <a:ext uri="{9D8B030D-6E8A-4147-A177-3AD203B41FA5}">
                      <a16:colId xmlns:a16="http://schemas.microsoft.com/office/drawing/2014/main" val="2081530202"/>
                    </a:ext>
                  </a:extLst>
                </a:gridCol>
              </a:tblGrid>
              <a:tr h="726944">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Oakland Unified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$52,905 - $64,534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$60,560 - $74,442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$60,560 - $74,442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$72,469 - $90,340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929142326"/>
                  </a:ext>
                </a:extLst>
              </a:tr>
            </a:tbl>
          </a:graphicData>
        </a:graphic>
      </p:graphicFrame>
      <p:graphicFrame>
        <p:nvGraphicFramePr>
          <p:cNvPr id="3" name="Table 2">
            <a:extLst>
              <a:ext uri="{FF2B5EF4-FFF2-40B4-BE49-F238E27FC236}">
                <a16:creationId xmlns:a16="http://schemas.microsoft.com/office/drawing/2014/main" id="{872E522C-D082-69D5-6121-1BC5804E542C}"/>
              </a:ext>
            </a:extLst>
          </p:cNvPr>
          <p:cNvGraphicFramePr>
            <a:graphicFrameLocks noGrp="1"/>
          </p:cNvGraphicFramePr>
          <p:nvPr>
            <p:extLst>
              <p:ext uri="{D42A27DB-BD31-4B8C-83A1-F6EECF244321}">
                <p14:modId xmlns:p14="http://schemas.microsoft.com/office/powerpoint/2010/main" val="4230006572"/>
              </p:ext>
            </p:extLst>
          </p:nvPr>
        </p:nvGraphicFramePr>
        <p:xfrm>
          <a:off x="324724" y="3752057"/>
          <a:ext cx="8494552" cy="816547"/>
        </p:xfrm>
        <a:graphic>
          <a:graphicData uri="http://schemas.openxmlformats.org/drawingml/2006/table">
            <a:tbl>
              <a:tblPr>
                <a:noFill/>
              </a:tblPr>
              <a:tblGrid>
                <a:gridCol w="2642392">
                  <a:extLst>
                    <a:ext uri="{9D8B030D-6E8A-4147-A177-3AD203B41FA5}">
                      <a16:colId xmlns:a16="http://schemas.microsoft.com/office/drawing/2014/main" val="860727745"/>
                    </a:ext>
                  </a:extLst>
                </a:gridCol>
                <a:gridCol w="1463040">
                  <a:extLst>
                    <a:ext uri="{9D8B030D-6E8A-4147-A177-3AD203B41FA5}">
                      <a16:colId xmlns:a16="http://schemas.microsoft.com/office/drawing/2014/main" val="175553834"/>
                    </a:ext>
                  </a:extLst>
                </a:gridCol>
                <a:gridCol w="1463040">
                  <a:extLst>
                    <a:ext uri="{9D8B030D-6E8A-4147-A177-3AD203B41FA5}">
                      <a16:colId xmlns:a16="http://schemas.microsoft.com/office/drawing/2014/main" val="1732473626"/>
                    </a:ext>
                  </a:extLst>
                </a:gridCol>
                <a:gridCol w="1463040">
                  <a:extLst>
                    <a:ext uri="{9D8B030D-6E8A-4147-A177-3AD203B41FA5}">
                      <a16:colId xmlns:a16="http://schemas.microsoft.com/office/drawing/2014/main" val="3805845650"/>
                    </a:ext>
                  </a:extLst>
                </a:gridCol>
                <a:gridCol w="1463040">
                  <a:extLst>
                    <a:ext uri="{9D8B030D-6E8A-4147-A177-3AD203B41FA5}">
                      <a16:colId xmlns:a16="http://schemas.microsoft.com/office/drawing/2014/main" val="2081530202"/>
                    </a:ext>
                  </a:extLst>
                </a:gridCol>
              </a:tblGrid>
              <a:tr h="686128">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Hayward Unified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$74,517 - $76,151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$76,151 - $92,789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$76,701 - $98,857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$94,976 - $124,131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929142326"/>
                  </a:ext>
                </a:extLst>
              </a:tr>
            </a:tbl>
          </a:graphicData>
        </a:graphic>
      </p:graphicFrame>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249288910"/>
              </p:ext>
            </p:extLst>
          </p:nvPr>
        </p:nvGraphicFramePr>
        <p:xfrm>
          <a:off x="180050" y="1888811"/>
          <a:ext cx="8458200" cy="4064320"/>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 210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$136,256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$163,509</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Special Ed. Program Specialist </a:t>
                      </a:r>
                      <a:r>
                        <a:rPr lang="en-US" sz="2400" b="1" u="none" strike="noStrike" cap="none" dirty="0">
                          <a:solidFill>
                            <a:srgbClr val="FF0000"/>
                          </a:solidFill>
                          <a:latin typeface="Calibri"/>
                          <a:ea typeface="Calibri"/>
                          <a:cs typeface="Calibri"/>
                          <a:sym typeface="Calibri"/>
                        </a:rPr>
                        <a:t>(other interesting salary if found)</a:t>
                      </a:r>
                      <a:endParaRPr lang="en-US" sz="2400" u="none" strike="noStrike" cap="none" dirty="0">
                        <a:solidFill>
                          <a:srgbClr val="FF0000"/>
                        </a:solidFill>
                        <a:latin typeface="Calibri"/>
                        <a:ea typeface="Calibri"/>
                        <a:cs typeface="Calibri"/>
                        <a:sym typeface="Calibri"/>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l">
                        <a:lnSpc>
                          <a:spcPct val="115000"/>
                        </a:lnSpc>
                        <a:spcBef>
                          <a:spcPts val="0"/>
                        </a:spcBef>
                        <a:spcAft>
                          <a:spcPts val="0"/>
                        </a:spcAft>
                      </a:pPr>
                      <a:r>
                        <a:rPr lang="en-US" sz="2000" dirty="0">
                          <a:solidFill>
                            <a:schemeClr val="tx1"/>
                          </a:solidFill>
                          <a:latin typeface="+mj-lt"/>
                          <a:ea typeface="Calibri"/>
                          <a:cs typeface="Times New Roman"/>
                        </a:rPr>
                        <a:t> 197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$119,639</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$143,657</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 </a:t>
                      </a:r>
                      <a:r>
                        <a:rPr lang="en-US" sz="2000" kern="1200" dirty="0">
                          <a:solidFill>
                            <a:schemeClr val="tx1"/>
                          </a:solidFill>
                          <a:latin typeface="+mn-lt"/>
                          <a:ea typeface="Calibri"/>
                          <a:cs typeface="Times New Roman"/>
                        </a:rPr>
                        <a:t>219 </a:t>
                      </a:r>
                      <a:r>
                        <a:rPr lang="en-US" sz="2000" u="none" strike="noStrike" cap="none" dirty="0">
                          <a:solidFill>
                            <a:schemeClr val="tx1"/>
                          </a:solidFill>
                          <a:latin typeface="+mj-lt"/>
                          <a:ea typeface="Calibri"/>
                          <a:cs typeface="Calibri"/>
                          <a:sym typeface="Calibri"/>
                        </a:rPr>
                        <a:t>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a:t>
                      </a:r>
                      <a:r>
                        <a:rPr lang="en-US" sz="2000" u="none" strike="noStrike" kern="1200" cap="none" dirty="0">
                          <a:solidFill>
                            <a:schemeClr val="tx1"/>
                          </a:solidFill>
                          <a:latin typeface="+mn-lt"/>
                          <a:ea typeface="Calibri"/>
                          <a:cs typeface="Calibri"/>
                          <a:sym typeface="Calibri"/>
                        </a:rPr>
                        <a:t>152,445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a:t>
                      </a:r>
                      <a:r>
                        <a:rPr lang="en-US" sz="2000" u="none" strike="noStrike" kern="1200" cap="none" dirty="0">
                          <a:solidFill>
                            <a:schemeClr val="tx1"/>
                          </a:solidFill>
                          <a:latin typeface="+mn-lt"/>
                          <a:ea typeface="Calibri"/>
                          <a:cs typeface="Calibri"/>
                          <a:sym typeface="Calibri"/>
                        </a:rPr>
                        <a:t>183,511</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l">
                        <a:lnSpc>
                          <a:spcPct val="115000"/>
                        </a:lnSpc>
                        <a:spcBef>
                          <a:spcPts val="0"/>
                        </a:spcBef>
                        <a:spcAft>
                          <a:spcPts val="0"/>
                        </a:spcAft>
                      </a:pPr>
                      <a:r>
                        <a:rPr lang="en-US" sz="2000" dirty="0">
                          <a:solidFill>
                            <a:schemeClr val="tx1"/>
                          </a:solidFill>
                          <a:latin typeface="+mj-lt"/>
                          <a:ea typeface="Calibri"/>
                          <a:cs typeface="Times New Roman"/>
                        </a:rPr>
                        <a:t> 224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$158,489</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$190,887</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l">
                        <a:lnSpc>
                          <a:spcPct val="115000"/>
                        </a:lnSpc>
                        <a:spcBef>
                          <a:spcPts val="0"/>
                        </a:spcBef>
                        <a:spcAft>
                          <a:spcPts val="0"/>
                        </a:spcAft>
                      </a:pPr>
                      <a:r>
                        <a:rPr lang="en-US" sz="2000" dirty="0">
                          <a:solidFill>
                            <a:schemeClr val="tx1"/>
                          </a:solidFill>
                          <a:latin typeface="+mj-lt"/>
                          <a:ea typeface="Calibri"/>
                          <a:cs typeface="Times New Roman"/>
                        </a:rPr>
                        <a:t> 224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dirty="0">
                          <a:solidFill>
                            <a:schemeClr val="tx1"/>
                          </a:solidFill>
                          <a:latin typeface="+mj-lt"/>
                          <a:cs typeface="Arial" panose="020B0604020202020204" pitchFamily="34" charset="0"/>
                        </a:rPr>
                        <a:t>$186,352</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dirty="0">
                          <a:solidFill>
                            <a:schemeClr val="tx1"/>
                          </a:solidFill>
                          <a:latin typeface="+mj-lt"/>
                          <a:cs typeface="Arial" panose="020B0604020202020204" pitchFamily="34" charset="0"/>
                        </a:rPr>
                        <a:t>$224,229</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Hayward Unified School District</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4256822" y="6073485"/>
            <a:ext cx="4600574"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7030A0"/>
                </a:solidFill>
                <a:latin typeface="Arial" panose="020B0604020202020204"/>
              </a:rPr>
              <a:t>$95,000 = $</a:t>
            </a:r>
            <a:r>
              <a:rPr lang="en-US" dirty="0">
                <a:solidFill>
                  <a:srgbClr val="7030A0"/>
                </a:solidFill>
                <a:latin typeface="Arial" panose="020B0604020202020204"/>
              </a:rPr>
              <a:t>45</a:t>
            </a:r>
            <a:r>
              <a:rPr lang="en-US" sz="1800" dirty="0">
                <a:solidFill>
                  <a:srgbClr val="7030A0"/>
                </a:solidFill>
                <a:latin typeface="Arial" panose="020B0604020202020204"/>
              </a:rPr>
              <a:t>.67/hr.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272</TotalTime>
  <Words>1094</Words>
  <Application>Microsoft Office PowerPoint</Application>
  <PresentationFormat>On-screen Show (4:3)</PresentationFormat>
  <Paragraphs>116</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Hayward Unified School District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Besnik Abrashi</cp:lastModifiedBy>
  <cp:revision>4</cp:revision>
  <dcterms:created xsi:type="dcterms:W3CDTF">2022-08-02T19:12:40Z</dcterms:created>
  <dcterms:modified xsi:type="dcterms:W3CDTF">2022-10-11T22:53:56Z</dcterms:modified>
</cp:coreProperties>
</file>