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4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546" y="84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82293-690F-4A26-8E4C-6D260564CBA0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C7809-0CCA-4E7C-BA22-BBDD10345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220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82293-690F-4A26-8E4C-6D260564CBA0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C7809-0CCA-4E7C-BA22-BBDD10345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051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82293-690F-4A26-8E4C-6D260564CBA0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C7809-0CCA-4E7C-BA22-BBDD10345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726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82293-690F-4A26-8E4C-6D260564CBA0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C7809-0CCA-4E7C-BA22-BBDD10345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647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82293-690F-4A26-8E4C-6D260564CBA0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C7809-0CCA-4E7C-BA22-BBDD10345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59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82293-690F-4A26-8E4C-6D260564CBA0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C7809-0CCA-4E7C-BA22-BBDD10345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062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82293-690F-4A26-8E4C-6D260564CBA0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C7809-0CCA-4E7C-BA22-BBDD10345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789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82293-690F-4A26-8E4C-6D260564CBA0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C7809-0CCA-4E7C-BA22-BBDD10345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337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82293-690F-4A26-8E4C-6D260564CBA0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C7809-0CCA-4E7C-BA22-BBDD10345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075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82293-690F-4A26-8E4C-6D260564CBA0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C7809-0CCA-4E7C-BA22-BBDD10345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746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82293-690F-4A26-8E4C-6D260564CBA0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C7809-0CCA-4E7C-BA22-BBDD10345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601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82293-690F-4A26-8E4C-6D260564CBA0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C7809-0CCA-4E7C-BA22-BBDD10345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41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sv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375" y="-53717"/>
            <a:ext cx="7761025" cy="8036004"/>
            <a:chOff x="0" y="0"/>
            <a:chExt cx="10348033" cy="1071467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11358" b="11358"/>
            <a:stretch>
              <a:fillRect/>
            </a:stretch>
          </p:blipFill>
          <p:spPr>
            <a:xfrm flipH="1">
              <a:off x="0" y="0"/>
              <a:ext cx="10348033" cy="5328232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t="13996" r="10869" b="3126"/>
            <a:stretch>
              <a:fillRect/>
            </a:stretch>
          </p:blipFill>
          <p:spPr>
            <a:xfrm>
              <a:off x="0" y="5386440"/>
              <a:ext cx="10348033" cy="5328232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5526611" y="6321549"/>
            <a:ext cx="2245789" cy="1660738"/>
            <a:chOff x="0" y="0"/>
            <a:chExt cx="2994385" cy="2214317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2994385" cy="739305"/>
              <a:chOff x="0" y="0"/>
              <a:chExt cx="8555680" cy="2112373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8555680" cy="2112373"/>
              </a:xfrm>
              <a:custGeom>
                <a:avLst/>
                <a:gdLst/>
                <a:ahLst/>
                <a:cxnLst/>
                <a:rect l="l" t="t" r="r" b="b"/>
                <a:pathLst>
                  <a:path w="8555680" h="2112373">
                    <a:moveTo>
                      <a:pt x="0" y="0"/>
                    </a:moveTo>
                    <a:lnTo>
                      <a:pt x="8555680" y="0"/>
                    </a:lnTo>
                    <a:lnTo>
                      <a:pt x="8555680" y="2112373"/>
                    </a:lnTo>
                    <a:lnTo>
                      <a:pt x="0" y="211237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79EC3"/>
              </a:solidFill>
            </p:spPr>
          </p:sp>
        </p:grpSp>
        <p:sp>
          <p:nvSpPr>
            <p:cNvPr id="8" name="TextBox 8"/>
            <p:cNvSpPr txBox="1"/>
            <p:nvPr/>
          </p:nvSpPr>
          <p:spPr>
            <a:xfrm>
              <a:off x="144723" y="193646"/>
              <a:ext cx="2676516" cy="3059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83"/>
                </a:lnSpc>
              </a:pPr>
              <a:r>
                <a:rPr lang="en-US" sz="1416">
                  <a:solidFill>
                    <a:srgbClr val="FFFFFF"/>
                  </a:solidFill>
                  <a:latin typeface="Open Sans Bold"/>
                </a:rPr>
                <a:t>Minor in Teaching</a:t>
              </a:r>
            </a:p>
          </p:txBody>
        </p:sp>
        <p:grpSp>
          <p:nvGrpSpPr>
            <p:cNvPr id="9" name="Group 9"/>
            <p:cNvGrpSpPr/>
            <p:nvPr/>
          </p:nvGrpSpPr>
          <p:grpSpPr>
            <a:xfrm>
              <a:off x="0" y="1493719"/>
              <a:ext cx="2994385" cy="720598"/>
              <a:chOff x="0" y="0"/>
              <a:chExt cx="8555680" cy="2058921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8555680" cy="2058921"/>
              </a:xfrm>
              <a:custGeom>
                <a:avLst/>
                <a:gdLst/>
                <a:ahLst/>
                <a:cxnLst/>
                <a:rect l="l" t="t" r="r" b="b"/>
                <a:pathLst>
                  <a:path w="8555680" h="2058921">
                    <a:moveTo>
                      <a:pt x="0" y="0"/>
                    </a:moveTo>
                    <a:lnTo>
                      <a:pt x="8555680" y="0"/>
                    </a:lnTo>
                    <a:lnTo>
                      <a:pt x="8555680" y="2058921"/>
                    </a:lnTo>
                    <a:lnTo>
                      <a:pt x="0" y="205892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21314D"/>
              </a:solidFill>
            </p:spPr>
          </p:sp>
        </p:grpSp>
        <p:sp>
          <p:nvSpPr>
            <p:cNvPr id="11" name="TextBox 11"/>
            <p:cNvSpPr txBox="1"/>
            <p:nvPr/>
          </p:nvSpPr>
          <p:spPr>
            <a:xfrm>
              <a:off x="137559" y="1652801"/>
              <a:ext cx="2719268" cy="3059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83"/>
                </a:lnSpc>
                <a:spcBef>
                  <a:spcPct val="0"/>
                </a:spcBef>
              </a:pPr>
              <a:r>
                <a:rPr lang="en-US" sz="1416">
                  <a:solidFill>
                    <a:srgbClr val="FFFFFF"/>
                  </a:solidFill>
                  <a:latin typeface="Open Sans Bold"/>
                </a:rPr>
                <a:t>MS in STEM Education </a:t>
              </a:r>
            </a:p>
          </p:txBody>
        </p:sp>
        <p:grpSp>
          <p:nvGrpSpPr>
            <p:cNvPr id="12" name="Group 12"/>
            <p:cNvGrpSpPr/>
            <p:nvPr/>
          </p:nvGrpSpPr>
          <p:grpSpPr>
            <a:xfrm>
              <a:off x="0" y="709128"/>
              <a:ext cx="2994385" cy="784591"/>
              <a:chOff x="0" y="0"/>
              <a:chExt cx="8555680" cy="2241765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8555680" cy="2241765"/>
              </a:xfrm>
              <a:custGeom>
                <a:avLst/>
                <a:gdLst/>
                <a:ahLst/>
                <a:cxnLst/>
                <a:rect l="l" t="t" r="r" b="b"/>
                <a:pathLst>
                  <a:path w="8555680" h="2241765">
                    <a:moveTo>
                      <a:pt x="0" y="0"/>
                    </a:moveTo>
                    <a:lnTo>
                      <a:pt x="8555680" y="0"/>
                    </a:lnTo>
                    <a:lnTo>
                      <a:pt x="8555680" y="2241765"/>
                    </a:lnTo>
                    <a:lnTo>
                      <a:pt x="0" y="224176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9396C"/>
              </a:solidFill>
            </p:spPr>
          </p:sp>
        </p:grpSp>
        <p:sp>
          <p:nvSpPr>
            <p:cNvPr id="14" name="TextBox 14"/>
            <p:cNvSpPr txBox="1"/>
            <p:nvPr/>
          </p:nvSpPr>
          <p:spPr>
            <a:xfrm>
              <a:off x="158935" y="771501"/>
              <a:ext cx="2835450" cy="6407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83"/>
                </a:lnSpc>
              </a:pPr>
              <a:r>
                <a:rPr lang="en-US" sz="1416">
                  <a:solidFill>
                    <a:srgbClr val="FFFFFF"/>
                  </a:solidFill>
                  <a:latin typeface="Open Sans Bold"/>
                </a:rPr>
                <a:t>BS in Engineering:</a:t>
              </a:r>
            </a:p>
            <a:p>
              <a:pPr>
                <a:lnSpc>
                  <a:spcPts val="1983"/>
                </a:lnSpc>
                <a:spcBef>
                  <a:spcPct val="0"/>
                </a:spcBef>
              </a:pPr>
              <a:r>
                <a:rPr lang="en-US" sz="1416">
                  <a:solidFill>
                    <a:srgbClr val="FFFFFF"/>
                  </a:solidFill>
                  <a:latin typeface="Open Sans Bold"/>
                </a:rPr>
                <a:t>STEM Teaching Focus</a:t>
              </a:r>
            </a:p>
          </p:txBody>
        </p:sp>
      </p:grpSp>
      <p:sp>
        <p:nvSpPr>
          <p:cNvPr id="15" name="Freeform 15"/>
          <p:cNvSpPr/>
          <p:nvPr/>
        </p:nvSpPr>
        <p:spPr>
          <a:xfrm rot="-10800000">
            <a:off x="11375" y="-92924"/>
            <a:ext cx="4991279" cy="3648171"/>
          </a:xfrm>
          <a:custGeom>
            <a:avLst/>
            <a:gdLst/>
            <a:ahLst/>
            <a:cxnLst/>
            <a:rect l="l" t="t" r="r" b="b"/>
            <a:pathLst>
              <a:path w="4991279" h="3648171">
                <a:moveTo>
                  <a:pt x="0" y="0"/>
                </a:moveTo>
                <a:lnTo>
                  <a:pt x="4991280" y="0"/>
                </a:lnTo>
                <a:lnTo>
                  <a:pt x="4991280" y="3648171"/>
                </a:lnTo>
                <a:lnTo>
                  <a:pt x="0" y="364817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216661" y="-53717"/>
            <a:ext cx="1702268" cy="1702268"/>
          </a:xfrm>
          <a:custGeom>
            <a:avLst/>
            <a:gdLst/>
            <a:ahLst/>
            <a:cxnLst/>
            <a:rect l="l" t="t" r="r" b="b"/>
            <a:pathLst>
              <a:path w="1702268" h="1702268">
                <a:moveTo>
                  <a:pt x="0" y="0"/>
                </a:moveTo>
                <a:lnTo>
                  <a:pt x="1702268" y="0"/>
                </a:lnTo>
                <a:lnTo>
                  <a:pt x="1702268" y="1702269"/>
                </a:lnTo>
                <a:lnTo>
                  <a:pt x="0" y="170226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5885019">
            <a:off x="3180832" y="5206297"/>
            <a:ext cx="2276612" cy="2519072"/>
          </a:xfrm>
          <a:custGeom>
            <a:avLst/>
            <a:gdLst/>
            <a:ahLst/>
            <a:cxnLst/>
            <a:rect l="l" t="t" r="r" b="b"/>
            <a:pathLst>
              <a:path w="2276612" h="2519072">
                <a:moveTo>
                  <a:pt x="0" y="0"/>
                </a:moveTo>
                <a:lnTo>
                  <a:pt x="2276612" y="0"/>
                </a:lnTo>
                <a:lnTo>
                  <a:pt x="2276612" y="2519072"/>
                </a:lnTo>
                <a:lnTo>
                  <a:pt x="0" y="251907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18" name="Group 18"/>
          <p:cNvGrpSpPr/>
          <p:nvPr/>
        </p:nvGrpSpPr>
        <p:grpSpPr>
          <a:xfrm>
            <a:off x="220420" y="5835453"/>
            <a:ext cx="2895127" cy="2116075"/>
            <a:chOff x="0" y="0"/>
            <a:chExt cx="3860170" cy="2821433"/>
          </a:xfrm>
        </p:grpSpPr>
        <p:grpSp>
          <p:nvGrpSpPr>
            <p:cNvPr id="19" name="Group 19"/>
            <p:cNvGrpSpPr/>
            <p:nvPr/>
          </p:nvGrpSpPr>
          <p:grpSpPr>
            <a:xfrm rot="5400000">
              <a:off x="669037" y="-50247"/>
              <a:ext cx="1201808" cy="1398467"/>
              <a:chOff x="0" y="0"/>
              <a:chExt cx="698500" cy="8128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6985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698500" h="812800">
                    <a:moveTo>
                      <a:pt x="349250" y="0"/>
                    </a:moveTo>
                    <a:lnTo>
                      <a:pt x="698500" y="203200"/>
                    </a:lnTo>
                    <a:lnTo>
                      <a:pt x="698500" y="609600"/>
                    </a:lnTo>
                    <a:lnTo>
                      <a:pt x="349250" y="812800"/>
                    </a:lnTo>
                    <a:lnTo>
                      <a:pt x="0" y="609600"/>
                    </a:lnTo>
                    <a:lnTo>
                      <a:pt x="0" y="203200"/>
                    </a:lnTo>
                    <a:lnTo>
                      <a:pt x="349250" y="0"/>
                    </a:lnTo>
                  </a:path>
                </a:pathLst>
              </a:custGeom>
              <a:solidFill>
                <a:srgbClr val="21314D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111125"/>
                <a:ext cx="698500" cy="561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25"/>
                  </a:lnSpc>
                </a:pPr>
                <a:endParaRPr/>
              </a:p>
            </p:txBody>
          </p:sp>
        </p:grpSp>
        <p:sp>
          <p:nvSpPr>
            <p:cNvPr id="22" name="Freeform 22"/>
            <p:cNvSpPr/>
            <p:nvPr/>
          </p:nvSpPr>
          <p:spPr>
            <a:xfrm flipH="1">
              <a:off x="0" y="0"/>
              <a:ext cx="3860170" cy="2821433"/>
            </a:xfrm>
            <a:custGeom>
              <a:avLst/>
              <a:gdLst/>
              <a:ahLst/>
              <a:cxnLst/>
              <a:rect l="l" t="t" r="r" b="b"/>
              <a:pathLst>
                <a:path w="3860170" h="2821433">
                  <a:moveTo>
                    <a:pt x="3860170" y="0"/>
                  </a:moveTo>
                  <a:lnTo>
                    <a:pt x="0" y="0"/>
                  </a:lnTo>
                  <a:lnTo>
                    <a:pt x="0" y="2821433"/>
                  </a:lnTo>
                  <a:lnTo>
                    <a:pt x="3860170" y="2821433"/>
                  </a:lnTo>
                  <a:lnTo>
                    <a:pt x="386017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TextBox 23"/>
            <p:cNvSpPr txBox="1"/>
            <p:nvPr/>
          </p:nvSpPr>
          <p:spPr>
            <a:xfrm>
              <a:off x="1885881" y="916651"/>
              <a:ext cx="1643876" cy="15184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39"/>
                </a:lnSpc>
              </a:pPr>
              <a:r>
                <a:rPr lang="en-US" sz="1099">
                  <a:solidFill>
                    <a:srgbClr val="FFFFFF"/>
                  </a:solidFill>
                  <a:latin typeface="Open Sans Bold"/>
                </a:rPr>
                <a:t>The only </a:t>
              </a:r>
            </a:p>
            <a:p>
              <a:pPr algn="ctr">
                <a:lnSpc>
                  <a:spcPts val="1539"/>
                </a:lnSpc>
              </a:pPr>
              <a:r>
                <a:rPr lang="en-US" sz="1099">
                  <a:solidFill>
                    <a:srgbClr val="FFFFFF"/>
                  </a:solidFill>
                  <a:latin typeface="Open Sans Bold"/>
                </a:rPr>
                <a:t>program in Colorado focused exclusively on training STEM teachers 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679507" y="199953"/>
              <a:ext cx="1175292" cy="9599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25"/>
                </a:lnSpc>
              </a:pPr>
              <a:r>
                <a:rPr lang="en-US" sz="1375">
                  <a:solidFill>
                    <a:srgbClr val="FFFFFF"/>
                  </a:solidFill>
                  <a:latin typeface="Open Sans Bold"/>
                </a:rPr>
                <a:t>TEACH</a:t>
              </a:r>
            </a:p>
            <a:p>
              <a:pPr algn="ctr">
                <a:lnSpc>
                  <a:spcPts val="1925"/>
                </a:lnSpc>
              </a:pPr>
              <a:r>
                <a:rPr lang="en-US" sz="1375">
                  <a:solidFill>
                    <a:srgbClr val="FFFFFF"/>
                  </a:solidFill>
                  <a:latin typeface="Open Sans Bold"/>
                </a:rPr>
                <a:t>@MINES </a:t>
              </a:r>
            </a:p>
            <a:p>
              <a:pPr algn="ctr">
                <a:lnSpc>
                  <a:spcPts val="1925"/>
                </a:lnSpc>
              </a:pPr>
              <a:r>
                <a:rPr lang="en-US" sz="1375">
                  <a:solidFill>
                    <a:srgbClr val="FFFFFF"/>
                  </a:solidFill>
                  <a:latin typeface="Open Sans Bold"/>
                </a:rPr>
                <a:t>IS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248477" y="1620836"/>
              <a:ext cx="1160277" cy="10931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16"/>
                </a:lnSpc>
              </a:pPr>
              <a:r>
                <a:rPr lang="en-US" sz="940">
                  <a:solidFill>
                    <a:srgbClr val="FFFFFF"/>
                  </a:solidFill>
                  <a:latin typeface="Open Sans Bold"/>
                </a:rPr>
                <a:t>Rated in the </a:t>
              </a:r>
            </a:p>
            <a:p>
              <a:pPr algn="ctr">
                <a:lnSpc>
                  <a:spcPts val="1316"/>
                </a:lnSpc>
              </a:pPr>
              <a:r>
                <a:rPr lang="en-US" sz="940">
                  <a:solidFill>
                    <a:srgbClr val="FFFFFF"/>
                  </a:solidFill>
                  <a:latin typeface="Open Sans Bold"/>
                </a:rPr>
                <a:t>top 5 physics teacher prep programs </a:t>
              </a:r>
            </a:p>
            <a:p>
              <a:pPr algn="ctr">
                <a:lnSpc>
                  <a:spcPts val="1316"/>
                </a:lnSpc>
              </a:pPr>
              <a:r>
                <a:rPr lang="en-US" sz="940">
                  <a:solidFill>
                    <a:srgbClr val="FFFFFF"/>
                  </a:solidFill>
                  <a:latin typeface="Open Sans Bold"/>
                </a:rPr>
                <a:t>in the US</a:t>
              </a: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1375" y="7945627"/>
            <a:ext cx="7761025" cy="2112773"/>
            <a:chOff x="0" y="0"/>
            <a:chExt cx="5123882" cy="1394868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5123882" cy="1394868"/>
            </a:xfrm>
            <a:custGeom>
              <a:avLst/>
              <a:gdLst/>
              <a:ahLst/>
              <a:cxnLst/>
              <a:rect l="l" t="t" r="r" b="b"/>
              <a:pathLst>
                <a:path w="5123882" h="1394868">
                  <a:moveTo>
                    <a:pt x="0" y="0"/>
                  </a:moveTo>
                  <a:lnTo>
                    <a:pt x="5123882" y="0"/>
                  </a:lnTo>
                  <a:lnTo>
                    <a:pt x="5123882" y="1394868"/>
                  </a:lnTo>
                  <a:lnTo>
                    <a:pt x="0" y="1394868"/>
                  </a:lnTo>
                  <a:lnTo>
                    <a:pt x="0" y="0"/>
                  </a:lnTo>
                </a:path>
              </a:pathLst>
            </a:custGeom>
            <a:solidFill>
              <a:srgbClr val="09396C"/>
            </a:solidFill>
          </p:spPr>
        </p:sp>
      </p:grpSp>
      <p:grpSp>
        <p:nvGrpSpPr>
          <p:cNvPr id="28" name="Group 28"/>
          <p:cNvGrpSpPr/>
          <p:nvPr/>
        </p:nvGrpSpPr>
        <p:grpSpPr>
          <a:xfrm>
            <a:off x="351383" y="8482678"/>
            <a:ext cx="1588239" cy="1138772"/>
            <a:chOff x="0" y="0"/>
            <a:chExt cx="2117652" cy="1518362"/>
          </a:xfrm>
        </p:grpSpPr>
        <p:sp>
          <p:nvSpPr>
            <p:cNvPr id="29" name="Freeform 29"/>
            <p:cNvSpPr/>
            <p:nvPr/>
          </p:nvSpPr>
          <p:spPr>
            <a:xfrm>
              <a:off x="208580" y="0"/>
              <a:ext cx="1729596" cy="748383"/>
            </a:xfrm>
            <a:custGeom>
              <a:avLst/>
              <a:gdLst/>
              <a:ahLst/>
              <a:cxnLst/>
              <a:rect l="l" t="t" r="r" b="b"/>
              <a:pathLst>
                <a:path w="1729596" h="748383">
                  <a:moveTo>
                    <a:pt x="0" y="0"/>
                  </a:moveTo>
                  <a:lnTo>
                    <a:pt x="1729596" y="0"/>
                  </a:lnTo>
                  <a:lnTo>
                    <a:pt x="1729596" y="748383"/>
                  </a:lnTo>
                  <a:lnTo>
                    <a:pt x="0" y="7483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</p:sp>
        <p:sp>
          <p:nvSpPr>
            <p:cNvPr id="30" name="TextBox 30"/>
            <p:cNvSpPr txBox="1"/>
            <p:nvPr/>
          </p:nvSpPr>
          <p:spPr>
            <a:xfrm>
              <a:off x="0" y="833585"/>
              <a:ext cx="2117652" cy="1510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19"/>
                </a:lnSpc>
              </a:pPr>
              <a:r>
                <a:rPr lang="en-US" sz="656">
                  <a:solidFill>
                    <a:srgbClr val="FFFFFF"/>
                  </a:solidFill>
                  <a:latin typeface="Open Sans"/>
                </a:rPr>
                <a:t>is part of</a:t>
              </a:r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184393" y="1065672"/>
              <a:ext cx="1777969" cy="4526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79"/>
                </a:lnSpc>
              </a:pPr>
              <a:r>
                <a:rPr lang="en-US" sz="985">
                  <a:solidFill>
                    <a:srgbClr val="FFFFFF"/>
                  </a:solidFill>
                  <a:latin typeface="Open Sans"/>
                </a:rPr>
                <a:t>University Honors and </a:t>
              </a:r>
            </a:p>
            <a:p>
              <a:pPr algn="ctr">
                <a:lnSpc>
                  <a:spcPts val="1379"/>
                </a:lnSpc>
              </a:pPr>
              <a:r>
                <a:rPr lang="en-US" sz="985">
                  <a:solidFill>
                    <a:srgbClr val="FFFFFF"/>
                  </a:solidFill>
                  <a:latin typeface="Open Sans"/>
                </a:rPr>
                <a:t>Scholars Programs</a:t>
              </a:r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6182913" y="8193640"/>
            <a:ext cx="1227546" cy="1716847"/>
            <a:chOff x="0" y="0"/>
            <a:chExt cx="1636728" cy="2289129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1636728" cy="2289129"/>
            </a:xfrm>
            <a:custGeom>
              <a:avLst/>
              <a:gdLst/>
              <a:ahLst/>
              <a:cxnLst/>
              <a:rect l="l" t="t" r="r" b="b"/>
              <a:pathLst>
                <a:path w="1636728" h="2289129">
                  <a:moveTo>
                    <a:pt x="0" y="0"/>
                  </a:moveTo>
                  <a:lnTo>
                    <a:pt x="1636728" y="0"/>
                  </a:lnTo>
                  <a:lnTo>
                    <a:pt x="1636728" y="2289129"/>
                  </a:lnTo>
                  <a:lnTo>
                    <a:pt x="0" y="22891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4" name="Freeform 34"/>
            <p:cNvSpPr/>
            <p:nvPr/>
          </p:nvSpPr>
          <p:spPr>
            <a:xfrm>
              <a:off x="159060" y="776849"/>
              <a:ext cx="1328272" cy="1328272"/>
            </a:xfrm>
            <a:custGeom>
              <a:avLst/>
              <a:gdLst/>
              <a:ahLst/>
              <a:cxnLst/>
              <a:rect l="l" t="t" r="r" b="b"/>
              <a:pathLst>
                <a:path w="1328272" h="1328272">
                  <a:moveTo>
                    <a:pt x="0" y="0"/>
                  </a:moveTo>
                  <a:lnTo>
                    <a:pt x="1328273" y="0"/>
                  </a:lnTo>
                  <a:lnTo>
                    <a:pt x="1328273" y="1328273"/>
                  </a:lnTo>
                  <a:lnTo>
                    <a:pt x="0" y="13282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</p:sp>
      </p:grpSp>
      <p:sp>
        <p:nvSpPr>
          <p:cNvPr id="35" name="TextBox 35"/>
          <p:cNvSpPr txBox="1"/>
          <p:nvPr/>
        </p:nvSpPr>
        <p:spPr>
          <a:xfrm>
            <a:off x="2387986" y="901189"/>
            <a:ext cx="2311923" cy="1243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54"/>
              </a:lnSpc>
            </a:pPr>
            <a:r>
              <a:rPr lang="en-US" sz="2154" spc="168">
                <a:solidFill>
                  <a:srgbClr val="CC4628"/>
                </a:solidFill>
                <a:latin typeface="Open Sans Bold"/>
              </a:rPr>
              <a:t>TEACH@MINES</a:t>
            </a:r>
          </a:p>
          <a:p>
            <a:pPr algn="ctr">
              <a:lnSpc>
                <a:spcPts val="5407"/>
              </a:lnSpc>
            </a:pPr>
            <a:r>
              <a:rPr lang="en-US" sz="5407" spc="421">
                <a:solidFill>
                  <a:srgbClr val="FFFFFF"/>
                </a:solidFill>
                <a:latin typeface="Open Sans Bold"/>
              </a:rPr>
              <a:t>PLAY</a:t>
            </a:r>
          </a:p>
          <a:p>
            <a:pPr algn="ctr">
              <a:lnSpc>
                <a:spcPts val="2200"/>
              </a:lnSpc>
            </a:pPr>
            <a:r>
              <a:rPr lang="en-US" sz="2200" spc="171">
                <a:solidFill>
                  <a:srgbClr val="FFFFFF"/>
                </a:solidFill>
                <a:latin typeface="Open Sans Bold"/>
              </a:rPr>
              <a:t>FOREVER</a:t>
            </a:r>
          </a:p>
        </p:txBody>
      </p:sp>
      <p:grpSp>
        <p:nvGrpSpPr>
          <p:cNvPr id="36" name="Group 36"/>
          <p:cNvGrpSpPr/>
          <p:nvPr/>
        </p:nvGrpSpPr>
        <p:grpSpPr>
          <a:xfrm>
            <a:off x="220420" y="2477994"/>
            <a:ext cx="3009451" cy="3231993"/>
            <a:chOff x="0" y="0"/>
            <a:chExt cx="4012601" cy="4309324"/>
          </a:xfrm>
        </p:grpSpPr>
        <p:grpSp>
          <p:nvGrpSpPr>
            <p:cNvPr id="37" name="Group 37"/>
            <p:cNvGrpSpPr/>
            <p:nvPr/>
          </p:nvGrpSpPr>
          <p:grpSpPr>
            <a:xfrm>
              <a:off x="679507" y="29614"/>
              <a:ext cx="3258841" cy="701404"/>
              <a:chOff x="0" y="0"/>
              <a:chExt cx="7994971" cy="1720766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0" y="0"/>
                <a:ext cx="7994971" cy="1720766"/>
              </a:xfrm>
              <a:custGeom>
                <a:avLst/>
                <a:gdLst/>
                <a:ahLst/>
                <a:cxnLst/>
                <a:rect l="l" t="t" r="r" b="b"/>
                <a:pathLst>
                  <a:path w="7994971" h="1720766">
                    <a:moveTo>
                      <a:pt x="0" y="0"/>
                    </a:moveTo>
                    <a:lnTo>
                      <a:pt x="7994971" y="0"/>
                    </a:lnTo>
                    <a:lnTo>
                      <a:pt x="7994971" y="1720766"/>
                    </a:lnTo>
                    <a:lnTo>
                      <a:pt x="0" y="172076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79EC3"/>
              </a:solidFill>
            </p:spPr>
          </p:sp>
        </p:grpSp>
        <p:grpSp>
          <p:nvGrpSpPr>
            <p:cNvPr id="39" name="Group 39"/>
            <p:cNvGrpSpPr/>
            <p:nvPr/>
          </p:nvGrpSpPr>
          <p:grpSpPr>
            <a:xfrm>
              <a:off x="679507" y="929436"/>
              <a:ext cx="3258841" cy="701404"/>
              <a:chOff x="0" y="0"/>
              <a:chExt cx="7994971" cy="1720766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7994971" cy="1720766"/>
              </a:xfrm>
              <a:custGeom>
                <a:avLst/>
                <a:gdLst/>
                <a:ahLst/>
                <a:cxnLst/>
                <a:rect l="l" t="t" r="r" b="b"/>
                <a:pathLst>
                  <a:path w="7994971" h="1720766">
                    <a:moveTo>
                      <a:pt x="0" y="0"/>
                    </a:moveTo>
                    <a:lnTo>
                      <a:pt x="7994971" y="0"/>
                    </a:lnTo>
                    <a:lnTo>
                      <a:pt x="7994971" y="1720766"/>
                    </a:lnTo>
                    <a:lnTo>
                      <a:pt x="0" y="172076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79EC3"/>
              </a:solidFill>
            </p:spPr>
          </p:sp>
        </p:grpSp>
        <p:grpSp>
          <p:nvGrpSpPr>
            <p:cNvPr id="41" name="Group 41"/>
            <p:cNvGrpSpPr/>
            <p:nvPr/>
          </p:nvGrpSpPr>
          <p:grpSpPr>
            <a:xfrm>
              <a:off x="679507" y="2729079"/>
              <a:ext cx="3258841" cy="701404"/>
              <a:chOff x="0" y="0"/>
              <a:chExt cx="7994971" cy="1720766"/>
            </a:xfrm>
          </p:grpSpPr>
          <p:sp>
            <p:nvSpPr>
              <p:cNvPr id="42" name="Freeform 42"/>
              <p:cNvSpPr/>
              <p:nvPr/>
            </p:nvSpPr>
            <p:spPr>
              <a:xfrm>
                <a:off x="0" y="0"/>
                <a:ext cx="7994971" cy="1720766"/>
              </a:xfrm>
              <a:custGeom>
                <a:avLst/>
                <a:gdLst/>
                <a:ahLst/>
                <a:cxnLst/>
                <a:rect l="l" t="t" r="r" b="b"/>
                <a:pathLst>
                  <a:path w="7994971" h="1720766">
                    <a:moveTo>
                      <a:pt x="0" y="0"/>
                    </a:moveTo>
                    <a:lnTo>
                      <a:pt x="7994971" y="0"/>
                    </a:lnTo>
                    <a:lnTo>
                      <a:pt x="7994971" y="1720766"/>
                    </a:lnTo>
                    <a:lnTo>
                      <a:pt x="0" y="172076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79EC3"/>
              </a:solidFill>
            </p:spPr>
          </p:sp>
        </p:grpSp>
        <p:grpSp>
          <p:nvGrpSpPr>
            <p:cNvPr id="43" name="Group 43"/>
            <p:cNvGrpSpPr/>
            <p:nvPr/>
          </p:nvGrpSpPr>
          <p:grpSpPr>
            <a:xfrm>
              <a:off x="0" y="28363"/>
              <a:ext cx="702655" cy="702655"/>
              <a:chOff x="0" y="0"/>
              <a:chExt cx="1913890" cy="1913890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C4628"/>
              </a:solidFill>
            </p:spPr>
          </p:sp>
        </p:grpSp>
        <p:sp>
          <p:nvSpPr>
            <p:cNvPr id="45" name="Freeform 45"/>
            <p:cNvSpPr/>
            <p:nvPr/>
          </p:nvSpPr>
          <p:spPr>
            <a:xfrm>
              <a:off x="91422" y="0"/>
              <a:ext cx="789379" cy="687078"/>
            </a:xfrm>
            <a:custGeom>
              <a:avLst/>
              <a:gdLst/>
              <a:ahLst/>
              <a:cxnLst/>
              <a:rect l="l" t="t" r="r" b="b"/>
              <a:pathLst>
                <a:path w="789379" h="687078">
                  <a:moveTo>
                    <a:pt x="0" y="0"/>
                  </a:moveTo>
                  <a:lnTo>
                    <a:pt x="789379" y="0"/>
                  </a:lnTo>
                  <a:lnTo>
                    <a:pt x="789379" y="687078"/>
                  </a:lnTo>
                  <a:lnTo>
                    <a:pt x="0" y="6870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46" name="Group 46"/>
            <p:cNvGrpSpPr/>
            <p:nvPr/>
          </p:nvGrpSpPr>
          <p:grpSpPr>
            <a:xfrm>
              <a:off x="679507" y="1829257"/>
              <a:ext cx="3258841" cy="701404"/>
              <a:chOff x="0" y="0"/>
              <a:chExt cx="7994971" cy="1720766"/>
            </a:xfrm>
          </p:grpSpPr>
          <p:sp>
            <p:nvSpPr>
              <p:cNvPr id="47" name="Freeform 47"/>
              <p:cNvSpPr/>
              <p:nvPr/>
            </p:nvSpPr>
            <p:spPr>
              <a:xfrm>
                <a:off x="0" y="0"/>
                <a:ext cx="7994971" cy="1720766"/>
              </a:xfrm>
              <a:custGeom>
                <a:avLst/>
                <a:gdLst/>
                <a:ahLst/>
                <a:cxnLst/>
                <a:rect l="l" t="t" r="r" b="b"/>
                <a:pathLst>
                  <a:path w="7994971" h="1720766">
                    <a:moveTo>
                      <a:pt x="0" y="0"/>
                    </a:moveTo>
                    <a:lnTo>
                      <a:pt x="7994971" y="0"/>
                    </a:lnTo>
                    <a:lnTo>
                      <a:pt x="7994971" y="1720766"/>
                    </a:lnTo>
                    <a:lnTo>
                      <a:pt x="0" y="172076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79EC3"/>
              </a:solidFill>
            </p:spPr>
          </p:sp>
        </p:grpSp>
        <p:grpSp>
          <p:nvGrpSpPr>
            <p:cNvPr id="48" name="Group 48"/>
            <p:cNvGrpSpPr/>
            <p:nvPr/>
          </p:nvGrpSpPr>
          <p:grpSpPr>
            <a:xfrm>
              <a:off x="679507" y="3607920"/>
              <a:ext cx="3258841" cy="701404"/>
              <a:chOff x="0" y="0"/>
              <a:chExt cx="7994971" cy="1720766"/>
            </a:xfrm>
          </p:grpSpPr>
          <p:sp>
            <p:nvSpPr>
              <p:cNvPr id="49" name="Freeform 49"/>
              <p:cNvSpPr/>
              <p:nvPr/>
            </p:nvSpPr>
            <p:spPr>
              <a:xfrm>
                <a:off x="0" y="0"/>
                <a:ext cx="7994971" cy="1720766"/>
              </a:xfrm>
              <a:custGeom>
                <a:avLst/>
                <a:gdLst/>
                <a:ahLst/>
                <a:cxnLst/>
                <a:rect l="l" t="t" r="r" b="b"/>
                <a:pathLst>
                  <a:path w="7994971" h="1720766">
                    <a:moveTo>
                      <a:pt x="0" y="0"/>
                    </a:moveTo>
                    <a:lnTo>
                      <a:pt x="7994971" y="0"/>
                    </a:lnTo>
                    <a:lnTo>
                      <a:pt x="7994971" y="1720766"/>
                    </a:lnTo>
                    <a:lnTo>
                      <a:pt x="0" y="172076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79EC3"/>
              </a:solidFill>
            </p:spPr>
          </p:sp>
        </p:grpSp>
        <p:grpSp>
          <p:nvGrpSpPr>
            <p:cNvPr id="50" name="Group 50"/>
            <p:cNvGrpSpPr/>
            <p:nvPr/>
          </p:nvGrpSpPr>
          <p:grpSpPr>
            <a:xfrm>
              <a:off x="0" y="3606669"/>
              <a:ext cx="702655" cy="702655"/>
              <a:chOff x="0" y="0"/>
              <a:chExt cx="1913890" cy="1913890"/>
            </a:xfrm>
          </p:grpSpPr>
          <p:sp>
            <p:nvSpPr>
              <p:cNvPr id="51" name="Freeform 51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C4628"/>
              </a:solidFill>
            </p:spPr>
          </p:sp>
        </p:grpSp>
        <p:sp>
          <p:nvSpPr>
            <p:cNvPr id="52" name="Freeform 52"/>
            <p:cNvSpPr/>
            <p:nvPr/>
          </p:nvSpPr>
          <p:spPr>
            <a:xfrm>
              <a:off x="91422" y="3578306"/>
              <a:ext cx="789379" cy="687078"/>
            </a:xfrm>
            <a:custGeom>
              <a:avLst/>
              <a:gdLst/>
              <a:ahLst/>
              <a:cxnLst/>
              <a:rect l="l" t="t" r="r" b="b"/>
              <a:pathLst>
                <a:path w="789379" h="687078">
                  <a:moveTo>
                    <a:pt x="0" y="0"/>
                  </a:moveTo>
                  <a:lnTo>
                    <a:pt x="789379" y="0"/>
                  </a:lnTo>
                  <a:lnTo>
                    <a:pt x="789379" y="687078"/>
                  </a:lnTo>
                  <a:lnTo>
                    <a:pt x="0" y="6870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3" name="TextBox 53"/>
            <p:cNvSpPr txBox="1"/>
            <p:nvPr/>
          </p:nvSpPr>
          <p:spPr>
            <a:xfrm>
              <a:off x="902869" y="3773222"/>
              <a:ext cx="3109732" cy="3422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93"/>
                </a:lnSpc>
              </a:pPr>
              <a:r>
                <a:rPr lang="en-US" sz="1566" spc="92">
                  <a:solidFill>
                    <a:srgbClr val="000000"/>
                  </a:solidFill>
                  <a:latin typeface="Open Sans Bold"/>
                </a:rPr>
                <a:t>9 MONTH CONTRACT</a:t>
              </a:r>
            </a:p>
          </p:txBody>
        </p:sp>
        <p:grpSp>
          <p:nvGrpSpPr>
            <p:cNvPr id="54" name="Group 54"/>
            <p:cNvGrpSpPr/>
            <p:nvPr/>
          </p:nvGrpSpPr>
          <p:grpSpPr>
            <a:xfrm>
              <a:off x="0" y="928185"/>
              <a:ext cx="702655" cy="702655"/>
              <a:chOff x="0" y="0"/>
              <a:chExt cx="1913890" cy="1913890"/>
            </a:xfrm>
          </p:grpSpPr>
          <p:sp>
            <p:nvSpPr>
              <p:cNvPr id="55" name="Freeform 55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C4628"/>
              </a:solidFill>
            </p:spPr>
          </p:sp>
        </p:grpSp>
        <p:sp>
          <p:nvSpPr>
            <p:cNvPr id="56" name="Freeform 56"/>
            <p:cNvSpPr/>
            <p:nvPr/>
          </p:nvSpPr>
          <p:spPr>
            <a:xfrm>
              <a:off x="91422" y="894577"/>
              <a:ext cx="789379" cy="687078"/>
            </a:xfrm>
            <a:custGeom>
              <a:avLst/>
              <a:gdLst/>
              <a:ahLst/>
              <a:cxnLst/>
              <a:rect l="l" t="t" r="r" b="b"/>
              <a:pathLst>
                <a:path w="789379" h="687078">
                  <a:moveTo>
                    <a:pt x="0" y="0"/>
                  </a:moveTo>
                  <a:lnTo>
                    <a:pt x="789379" y="0"/>
                  </a:lnTo>
                  <a:lnTo>
                    <a:pt x="789379" y="687078"/>
                  </a:lnTo>
                  <a:lnTo>
                    <a:pt x="0" y="6870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57" name="Group 57"/>
            <p:cNvGrpSpPr/>
            <p:nvPr/>
          </p:nvGrpSpPr>
          <p:grpSpPr>
            <a:xfrm>
              <a:off x="0" y="1828006"/>
              <a:ext cx="702655" cy="702655"/>
              <a:chOff x="0" y="0"/>
              <a:chExt cx="1913890" cy="1913890"/>
            </a:xfrm>
          </p:grpSpPr>
          <p:sp>
            <p:nvSpPr>
              <p:cNvPr id="58" name="Freeform 5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C4628"/>
              </a:solidFill>
            </p:spPr>
          </p:sp>
        </p:grpSp>
        <p:sp>
          <p:nvSpPr>
            <p:cNvPr id="59" name="Freeform 59"/>
            <p:cNvSpPr/>
            <p:nvPr/>
          </p:nvSpPr>
          <p:spPr>
            <a:xfrm>
              <a:off x="91422" y="1789153"/>
              <a:ext cx="789379" cy="687078"/>
            </a:xfrm>
            <a:custGeom>
              <a:avLst/>
              <a:gdLst/>
              <a:ahLst/>
              <a:cxnLst/>
              <a:rect l="l" t="t" r="r" b="b"/>
              <a:pathLst>
                <a:path w="789379" h="687078">
                  <a:moveTo>
                    <a:pt x="0" y="0"/>
                  </a:moveTo>
                  <a:lnTo>
                    <a:pt x="789379" y="0"/>
                  </a:lnTo>
                  <a:lnTo>
                    <a:pt x="789379" y="687078"/>
                  </a:lnTo>
                  <a:lnTo>
                    <a:pt x="0" y="6870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60" name="Group 60"/>
            <p:cNvGrpSpPr/>
            <p:nvPr/>
          </p:nvGrpSpPr>
          <p:grpSpPr>
            <a:xfrm>
              <a:off x="0" y="2727828"/>
              <a:ext cx="702655" cy="702655"/>
              <a:chOff x="0" y="0"/>
              <a:chExt cx="1913890" cy="1913890"/>
            </a:xfrm>
          </p:grpSpPr>
          <p:sp>
            <p:nvSpPr>
              <p:cNvPr id="61" name="Freeform 61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C4628"/>
              </a:solidFill>
            </p:spPr>
          </p:sp>
        </p:grpSp>
        <p:sp>
          <p:nvSpPr>
            <p:cNvPr id="62" name="Freeform 62"/>
            <p:cNvSpPr/>
            <p:nvPr/>
          </p:nvSpPr>
          <p:spPr>
            <a:xfrm>
              <a:off x="91422" y="2683730"/>
              <a:ext cx="789379" cy="687078"/>
            </a:xfrm>
            <a:custGeom>
              <a:avLst/>
              <a:gdLst/>
              <a:ahLst/>
              <a:cxnLst/>
              <a:rect l="l" t="t" r="r" b="b"/>
              <a:pathLst>
                <a:path w="789379" h="687078">
                  <a:moveTo>
                    <a:pt x="0" y="0"/>
                  </a:moveTo>
                  <a:lnTo>
                    <a:pt x="789379" y="0"/>
                  </a:lnTo>
                  <a:lnTo>
                    <a:pt x="789379" y="687078"/>
                  </a:lnTo>
                  <a:lnTo>
                    <a:pt x="0" y="6870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3" name="TextBox 63"/>
            <p:cNvSpPr txBox="1"/>
            <p:nvPr/>
          </p:nvSpPr>
          <p:spPr>
            <a:xfrm>
              <a:off x="902869" y="1094112"/>
              <a:ext cx="3109732" cy="3422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93"/>
                </a:lnSpc>
              </a:pPr>
              <a:r>
                <a:rPr lang="en-US" sz="1566" spc="92">
                  <a:solidFill>
                    <a:srgbClr val="000000"/>
                  </a:solidFill>
                  <a:latin typeface="Open Sans Bold"/>
                </a:rPr>
                <a:t>LOAN FORGIVENESS</a:t>
              </a:r>
            </a:p>
          </p:txBody>
        </p:sp>
        <p:sp>
          <p:nvSpPr>
            <p:cNvPr id="64" name="TextBox 64"/>
            <p:cNvSpPr txBox="1"/>
            <p:nvPr/>
          </p:nvSpPr>
          <p:spPr>
            <a:xfrm>
              <a:off x="902869" y="1995964"/>
              <a:ext cx="3087665" cy="3423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93"/>
                </a:lnSpc>
              </a:pPr>
              <a:r>
                <a:rPr lang="en-US" sz="1566" spc="92">
                  <a:solidFill>
                    <a:srgbClr val="000000"/>
                  </a:solidFill>
                  <a:latin typeface="Open Sans Bold"/>
                </a:rPr>
                <a:t>GREAT SALARY +</a:t>
              </a:r>
            </a:p>
          </p:txBody>
        </p:sp>
        <p:sp>
          <p:nvSpPr>
            <p:cNvPr id="65" name="TextBox 65"/>
            <p:cNvSpPr txBox="1"/>
            <p:nvPr/>
          </p:nvSpPr>
          <p:spPr>
            <a:xfrm>
              <a:off x="902869" y="2838320"/>
              <a:ext cx="3109732" cy="5324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66"/>
                </a:lnSpc>
              </a:pPr>
              <a:r>
                <a:rPr lang="en-US" sz="1566" spc="92">
                  <a:solidFill>
                    <a:srgbClr val="000000"/>
                  </a:solidFill>
                  <a:latin typeface="Open Sans Bold"/>
                </a:rPr>
                <a:t>THOUSANDS MORE FOR COACHING</a:t>
              </a:r>
            </a:p>
          </p:txBody>
        </p:sp>
        <p:sp>
          <p:nvSpPr>
            <p:cNvPr id="66" name="TextBox 66"/>
            <p:cNvSpPr txBox="1"/>
            <p:nvPr/>
          </p:nvSpPr>
          <p:spPr>
            <a:xfrm>
              <a:off x="902869" y="194208"/>
              <a:ext cx="3109732" cy="3423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93"/>
                </a:lnSpc>
              </a:pPr>
              <a:r>
                <a:rPr lang="en-US" sz="1566" spc="92">
                  <a:solidFill>
                    <a:srgbClr val="000000"/>
                  </a:solidFill>
                  <a:latin typeface="Open Sans Bold"/>
                </a:rPr>
                <a:t>JOB SATISFACTION</a:t>
              </a:r>
            </a:p>
          </p:txBody>
        </p:sp>
      </p:grpSp>
      <p:sp>
        <p:nvSpPr>
          <p:cNvPr id="67" name="TextBox 67"/>
          <p:cNvSpPr txBox="1"/>
          <p:nvPr/>
        </p:nvSpPr>
        <p:spPr>
          <a:xfrm>
            <a:off x="2923462" y="8096057"/>
            <a:ext cx="1895007" cy="1814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285">
                <a:solidFill>
                  <a:srgbClr val="FFFFFF"/>
                </a:solidFill>
                <a:latin typeface="Open Sans Bold"/>
              </a:rPr>
              <a:t>ENGINEERS MAKE </a:t>
            </a:r>
            <a:r>
              <a:rPr lang="en-US" sz="1285">
                <a:solidFill>
                  <a:srgbClr val="879EC3"/>
                </a:solidFill>
                <a:latin typeface="Open Sans Bold"/>
              </a:rPr>
              <a:t>BRIDGES</a:t>
            </a:r>
          </a:p>
          <a:p>
            <a:pPr algn="ctr">
              <a:lnSpc>
                <a:spcPts val="1800"/>
              </a:lnSpc>
            </a:pPr>
            <a:r>
              <a:rPr lang="en-US" sz="1285">
                <a:solidFill>
                  <a:srgbClr val="FFFFFF"/>
                </a:solidFill>
                <a:latin typeface="Open Sans Bold"/>
              </a:rPr>
              <a:t>ARTISTS MAKE </a:t>
            </a:r>
            <a:r>
              <a:rPr lang="en-US" sz="1285">
                <a:solidFill>
                  <a:srgbClr val="879EC3"/>
                </a:solidFill>
                <a:latin typeface="Open Sans Bold"/>
              </a:rPr>
              <a:t>PAINTINGS</a:t>
            </a:r>
          </a:p>
          <a:p>
            <a:pPr algn="ctr">
              <a:lnSpc>
                <a:spcPts val="1800"/>
              </a:lnSpc>
            </a:pPr>
            <a:r>
              <a:rPr lang="en-US" sz="1285">
                <a:solidFill>
                  <a:srgbClr val="FFFFFF"/>
                </a:solidFill>
                <a:latin typeface="Open Sans Bold"/>
              </a:rPr>
              <a:t>SCIENTISTS MAKE </a:t>
            </a:r>
            <a:r>
              <a:rPr lang="en-US" sz="1285">
                <a:solidFill>
                  <a:srgbClr val="879EC3"/>
                </a:solidFill>
                <a:latin typeface="Open Sans Bold"/>
              </a:rPr>
              <a:t>ROCKETS</a:t>
            </a:r>
          </a:p>
          <a:p>
            <a:pPr algn="ctr">
              <a:lnSpc>
                <a:spcPts val="1800"/>
              </a:lnSpc>
            </a:pPr>
            <a:r>
              <a:rPr lang="en-US" sz="1285">
                <a:solidFill>
                  <a:srgbClr val="F0592B"/>
                </a:solidFill>
                <a:latin typeface="Open Sans Bold"/>
              </a:rPr>
              <a:t>TEACHERS MAKE </a:t>
            </a:r>
          </a:p>
          <a:p>
            <a:pPr algn="ctr">
              <a:lnSpc>
                <a:spcPts val="1800"/>
              </a:lnSpc>
            </a:pPr>
            <a:r>
              <a:rPr lang="en-US" sz="1285">
                <a:solidFill>
                  <a:srgbClr val="F0592B"/>
                </a:solidFill>
                <a:latin typeface="Open Sans Bold"/>
              </a:rPr>
              <a:t>THEM ALL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4</TotalTime>
  <Words>81</Words>
  <Application>Microsoft Office PowerPoint</Application>
  <PresentationFormat>Custom</PresentationFormat>
  <Paragraphs>28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Open Sans</vt:lpstr>
      <vt:lpstr>Open Sans Bold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Allie Bolter</dc:creator>
  <cp:lastModifiedBy>Allie Bolter</cp:lastModifiedBy>
  <cp:revision>3</cp:revision>
  <dcterms:created xsi:type="dcterms:W3CDTF">2023-09-07T14:54:24Z</dcterms:created>
  <dcterms:modified xsi:type="dcterms:W3CDTF">2023-09-07T14:59:22Z</dcterms:modified>
</cp:coreProperties>
</file>