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8"/>
  </p:notesMasterIdLst>
  <p:sldIdLst>
    <p:sldId id="256" r:id="rId3"/>
    <p:sldId id="545" r:id="rId4"/>
    <p:sldId id="546" r:id="rId5"/>
    <p:sldId id="541" r:id="rId6"/>
    <p:sldId id="547"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0270" autoAdjust="0"/>
  </p:normalViewPr>
  <p:slideViewPr>
    <p:cSldViewPr snapToGrid="0">
      <p:cViewPr varScale="1">
        <p:scale>
          <a:sx n="109" d="100"/>
          <a:sy n="109" d="100"/>
        </p:scale>
        <p:origin x="316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12/8/22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12/8/22 with 2022-23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12/8/22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12/8/22 with 2022-23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a:t>Updated 12/8/22 </a:t>
            </a:r>
            <a:r>
              <a:rPr lang="en-US" dirty="0"/>
              <a:t>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therefore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12/8/22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12/8/22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12/8/22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12/8/22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12/8/22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12/8/22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12/8/22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12/8/22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 xmlns:a14="http://schemas.microsoft.com/office/drawing/2010/main">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2" name="Google Shape;278;p13">
            <a:extLst>
              <a:ext uri="{FF2B5EF4-FFF2-40B4-BE49-F238E27FC236}">
                <a16:creationId xmlns:a16="http://schemas.microsoft.com/office/drawing/2014/main" id="{6CA66124-D21D-167E-805D-19780AE53F2A}"/>
              </a:ext>
            </a:extLst>
          </p:cNvPr>
          <p:cNvGraphicFramePr/>
          <p:nvPr>
            <p:extLst>
              <p:ext uri="{D42A27DB-BD31-4B8C-83A1-F6EECF244321}">
                <p14:modId xmlns:p14="http://schemas.microsoft.com/office/powerpoint/2010/main" val="2108527404"/>
              </p:ext>
            </p:extLst>
          </p:nvPr>
        </p:nvGraphicFramePr>
        <p:xfrm>
          <a:off x="363415" y="2105213"/>
          <a:ext cx="4081244" cy="33049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Tacoma Public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$64,838 -$81,344</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90000"/>
                        </a:lnSpc>
                        <a:spcBef>
                          <a:spcPts val="0"/>
                        </a:spcBef>
                        <a:spcAft>
                          <a:spcPts val="0"/>
                        </a:spcAft>
                        <a:buNone/>
                      </a:pPr>
                      <a:r>
                        <a:rPr lang="en-US" sz="2400" b="1" u="none" strike="noStrike" kern="1200" cap="none" dirty="0">
                          <a:solidFill>
                            <a:schemeClr val="tx2"/>
                          </a:solidFill>
                          <a:latin typeface="Calibri"/>
                          <a:ea typeface="Calibri"/>
                          <a:cs typeface="Calibri"/>
                          <a:sym typeface="Calibri"/>
                        </a:rPr>
                        <a:t>Bethel School District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$58,603 - $69,803</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Puyallup School District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$61,456 -$70,713</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3" name="TextBox 2">
            <a:extLst>
              <a:ext uri="{FF2B5EF4-FFF2-40B4-BE49-F238E27FC236}">
                <a16:creationId xmlns:a16="http://schemas.microsoft.com/office/drawing/2014/main" id="{27DB39B4-7C35-D8D6-D1C5-7D1BFA4274FC}"/>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181-day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$70,000 = $48.34/hr.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2" name="Google Shape;278;p13">
            <a:extLst>
              <a:ext uri="{FF2B5EF4-FFF2-40B4-BE49-F238E27FC236}">
                <a16:creationId xmlns:a16="http://schemas.microsoft.com/office/drawing/2014/main" id="{040B7248-6C5C-41ED-32D2-632C68A52753}"/>
              </a:ext>
            </a:extLst>
          </p:cNvPr>
          <p:cNvGraphicFramePr/>
          <p:nvPr>
            <p:extLst>
              <p:ext uri="{D42A27DB-BD31-4B8C-83A1-F6EECF244321}">
                <p14:modId xmlns:p14="http://schemas.microsoft.com/office/powerpoint/2010/main" val="1997112446"/>
              </p:ext>
            </p:extLst>
          </p:nvPr>
        </p:nvGraphicFramePr>
        <p:xfrm>
          <a:off x="363415" y="2105213"/>
          <a:ext cx="5544284" cy="33049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Tacoma Public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$64,838 -$81,344</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$72,458 - $92,287</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90000"/>
                        </a:lnSpc>
                        <a:spcBef>
                          <a:spcPts val="0"/>
                        </a:spcBef>
                        <a:spcAft>
                          <a:spcPts val="0"/>
                        </a:spcAft>
                        <a:buNone/>
                      </a:pPr>
                      <a:r>
                        <a:rPr lang="en-US" sz="2400" b="1" u="none" strike="noStrike" kern="1200" cap="none" dirty="0">
                          <a:solidFill>
                            <a:schemeClr val="tx2"/>
                          </a:solidFill>
                          <a:latin typeface="Calibri"/>
                          <a:ea typeface="Calibri"/>
                          <a:cs typeface="Calibri"/>
                          <a:sym typeface="Calibri"/>
                        </a:rPr>
                        <a:t>Bethel School District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$58,603 - $69,803</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$62,554 - $74,344</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Puyallup School District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$61,456 -$70,713</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$68,821 -$79,189</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3" name="TextBox 2">
            <a:extLst>
              <a:ext uri="{FF2B5EF4-FFF2-40B4-BE49-F238E27FC236}">
                <a16:creationId xmlns:a16="http://schemas.microsoft.com/office/drawing/2014/main" id="{7AD66FB2-2D4B-56A4-B0F0-2D296D5C8A77}"/>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181-day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$75,000 = $51.80/hr.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539820038"/>
              </p:ext>
            </p:extLst>
          </p:nvPr>
        </p:nvGraphicFramePr>
        <p:xfrm>
          <a:off x="363415" y="2105213"/>
          <a:ext cx="8470364" cy="33049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Tacoma Public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$64,838 -$81,344</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$72,458 - $92,287</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$84,047 - $98,200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$106,189 -$123,593</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90000"/>
                        </a:lnSpc>
                        <a:spcBef>
                          <a:spcPts val="0"/>
                        </a:spcBef>
                        <a:spcAft>
                          <a:spcPts val="0"/>
                        </a:spcAft>
                        <a:buNone/>
                      </a:pPr>
                      <a:r>
                        <a:rPr lang="en-US" sz="2400" b="1" u="none" strike="noStrike" kern="1200" cap="none" dirty="0">
                          <a:solidFill>
                            <a:schemeClr val="tx2"/>
                          </a:solidFill>
                          <a:latin typeface="Calibri"/>
                          <a:ea typeface="Calibri"/>
                          <a:cs typeface="Calibri"/>
                          <a:sym typeface="Calibri"/>
                        </a:rPr>
                        <a:t>Bethel School District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$58,603 - $69,803</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$62,554 - $74,344</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$74,289 - $84,085</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$97,759 - $110,915</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Puyallup School District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$61,456 -$70,713</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$68,821 -$79,189</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$77,417 -$88,979</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$102,676 -$120,413</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181-day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$110,000 = $75.97/hr.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2052533322"/>
              </p:ext>
            </p:extLst>
          </p:nvPr>
        </p:nvGraphicFramePr>
        <p:xfrm>
          <a:off x="342900" y="2937206"/>
          <a:ext cx="8458200" cy="1779223"/>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8236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90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 School</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215-260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$117,300</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$195,041</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 School</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220-260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$138,000</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$216,435</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3"/>
            <a:ext cx="6940630" cy="1734579"/>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2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r>
              <a:rPr lang="en-US" sz="3600" b="1" dirty="0">
                <a:solidFill>
                  <a:schemeClr val="tx2">
                    <a:lumMod val="75000"/>
                  </a:schemeClr>
                </a:solidFill>
                <a:latin typeface="Calibri" panose="020F0502020204030204" pitchFamily="34" charset="0"/>
                <a:cs typeface="Calibri" panose="020F0502020204030204" pitchFamily="34" charset="0"/>
              </a:rPr>
              <a:t>Pierce County (three districts)</a:t>
            </a: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6067651"/>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180-182 days</a:t>
            </a:r>
          </a:p>
        </p:txBody>
      </p:sp>
      <p:sp>
        <p:nvSpPr>
          <p:cNvPr id="8" name="TextBox 7">
            <a:extLst>
              <a:ext uri="{FF2B5EF4-FFF2-40B4-BE49-F238E27FC236}">
                <a16:creationId xmlns:a16="http://schemas.microsoft.com/office/drawing/2014/main" id="{446EC5B2-0FAB-44B3-8CCC-D43BD342BB8E}"/>
              </a:ext>
            </a:extLst>
          </p:cNvPr>
          <p:cNvSpPr txBox="1"/>
          <p:nvPr/>
        </p:nvSpPr>
        <p:spPr>
          <a:xfrm>
            <a:off x="3909818" y="6067651"/>
            <a:ext cx="4600574"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7030A0"/>
                </a:solidFill>
                <a:latin typeface="Arial" panose="020B0604020202020204"/>
              </a:rPr>
              <a:t>$150,000 = $78.13/hr.</a:t>
            </a:r>
          </a:p>
          <a:p>
            <a:pPr algn="ctr" defTabSz="914400">
              <a:defRPr/>
            </a:pPr>
            <a:r>
              <a:rPr lang="en-US" sz="2000" dirty="0">
                <a:solidFill>
                  <a:srgbClr val="7030A0"/>
                </a:solidFill>
                <a:latin typeface="Arial" panose="020B0604020202020204"/>
              </a:rPr>
              <a:t>$200,000 = $104.17/hr.</a:t>
            </a:r>
          </a:p>
        </p:txBody>
      </p:sp>
    </p:spTree>
    <p:extLst>
      <p:ext uri="{BB962C8B-B14F-4D97-AF65-F5344CB8AC3E}">
        <p14:creationId xmlns:p14="http://schemas.microsoft.com/office/powerpoint/2010/main" val="396340126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294</TotalTime>
  <Words>982</Words>
  <Application>Microsoft Macintosh PowerPoint</Application>
  <PresentationFormat>On-screen Show (4:3)</PresentationFormat>
  <Paragraphs>97</Paragraphs>
  <Slides>5</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Arial</vt:lpstr>
      <vt:lpstr>Calibri</vt:lpstr>
      <vt:lpstr>Calibri Light</vt:lpstr>
      <vt:lpstr>Cavolini</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Pierce County (three districts)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David May</cp:lastModifiedBy>
  <cp:revision>40</cp:revision>
  <dcterms:created xsi:type="dcterms:W3CDTF">2022-08-02T19:12:40Z</dcterms:created>
  <dcterms:modified xsi:type="dcterms:W3CDTF">2022-12-08T18:19:24Z</dcterms:modified>
</cp:coreProperties>
</file>