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9EDAEF-C837-489E-A583-64B1240F6FD4}">
  <a:tblStyle styleId="{559EDAEF-C837-489E-A583-64B1240F6FD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6" d="100"/>
          <a:sy n="76" d="100"/>
        </p:scale>
        <p:origin x="102" y="660"/>
      </p:cViewPr>
      <p:guideLst>
        <p:guide orient="horz" pos="2160"/>
        <p:guide pos="2880"/>
      </p:guideLst>
    </p:cSldViewPr>
  </p:slideViewPr>
  <p:notesTextViewPr>
    <p:cViewPr>
      <p:scale>
        <a:sx n="1" d="1"/>
        <a:sy n="1" d="1"/>
      </p:scale>
      <p:origin x="0" y="-7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9.11.23</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9.11.23</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9.11.23</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dirty="0"/>
              <a:t>Updated 9.11.23</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3" name="Google Shape;2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9.11.23 with national average </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846162495"/>
              </p:ext>
            </p:extLst>
          </p:nvPr>
        </p:nvGraphicFramePr>
        <p:xfrm>
          <a:off x="363415" y="2105213"/>
          <a:ext cx="4081250" cy="2390575"/>
        </p:xfrm>
        <a:graphic>
          <a:graphicData uri="http://schemas.openxmlformats.org/drawingml/2006/table">
            <a:tbl>
              <a:tblPr>
                <a:noFill/>
                <a:tableStyleId>{559EDAEF-C837-489E-A583-64B1240F6FD4}</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Racine Unified School District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$50,072-$59,617</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Burlington Area School District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$43,493-$46,283</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189 days </a:t>
            </a:r>
            <a:r>
              <a:rPr lang="en-US" sz="2400">
                <a:solidFill>
                  <a:srgbClr val="7030A0"/>
                </a:solidFill>
                <a:latin typeface="Arial"/>
                <a:ea typeface="Arial"/>
                <a:cs typeface="Arial"/>
                <a:sym typeface="Arial"/>
              </a:rPr>
              <a:t>contract → </a:t>
            </a:r>
            <a:r>
              <a:rPr lang="en-US" sz="2400">
                <a:solidFill>
                  <a:srgbClr val="7030A0"/>
                </a:solidFill>
              </a:rPr>
              <a:t>$51,600 </a:t>
            </a:r>
            <a:r>
              <a:rPr lang="en-US" sz="2400">
                <a:solidFill>
                  <a:srgbClr val="7030A0"/>
                </a:solidFill>
                <a:latin typeface="Arial"/>
                <a:ea typeface="Arial"/>
                <a:cs typeface="Arial"/>
                <a:sym typeface="Arial"/>
              </a:rPr>
              <a:t>= </a:t>
            </a:r>
            <a:r>
              <a:rPr lang="en-US" sz="2400">
                <a:solidFill>
                  <a:srgbClr val="7030A0"/>
                </a:solidFill>
              </a:rPr>
              <a:t>$34</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2585216050"/>
              </p:ext>
            </p:extLst>
          </p:nvPr>
        </p:nvGraphicFramePr>
        <p:xfrm>
          <a:off x="363415" y="2105213"/>
          <a:ext cx="5544300" cy="2390575"/>
        </p:xfrm>
        <a:graphic>
          <a:graphicData uri="http://schemas.openxmlformats.org/drawingml/2006/table">
            <a:tbl>
              <a:tblPr>
                <a:noFill/>
                <a:tableStyleId>{559EDAEF-C837-489E-A583-64B1240F6FD4}</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Racine Unified School District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$50,072-$59,617</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$55,445-$66,781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Burlington Area School District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$43,493-$46,283</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$46,838-$52,987</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189 days </a:t>
            </a:r>
            <a:r>
              <a:rPr lang="en-US" sz="2400">
                <a:solidFill>
                  <a:srgbClr val="7030A0"/>
                </a:solidFill>
                <a:latin typeface="Arial"/>
                <a:ea typeface="Arial"/>
                <a:cs typeface="Arial"/>
                <a:sym typeface="Arial"/>
              </a:rPr>
              <a:t>contract → </a:t>
            </a:r>
            <a:r>
              <a:rPr lang="en-US" sz="2400">
                <a:solidFill>
                  <a:srgbClr val="7030A0"/>
                </a:solidFill>
              </a:rPr>
              <a:t>$56,800 </a:t>
            </a:r>
            <a:r>
              <a:rPr lang="en-US" sz="2400">
                <a:solidFill>
                  <a:srgbClr val="7030A0"/>
                </a:solidFill>
                <a:latin typeface="Arial"/>
                <a:ea typeface="Arial"/>
                <a:cs typeface="Arial"/>
                <a:sym typeface="Arial"/>
              </a:rPr>
              <a:t>= </a:t>
            </a:r>
            <a:r>
              <a:rPr lang="en-US" sz="2400">
                <a:solidFill>
                  <a:srgbClr val="7030A0"/>
                </a:solidFill>
              </a:rPr>
              <a:t>$38</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1032794623"/>
              </p:ext>
            </p:extLst>
          </p:nvPr>
        </p:nvGraphicFramePr>
        <p:xfrm>
          <a:off x="363415" y="2105213"/>
          <a:ext cx="8470400" cy="2390575"/>
        </p:xfrm>
        <a:graphic>
          <a:graphicData uri="http://schemas.openxmlformats.org/drawingml/2006/table">
            <a:tbl>
              <a:tblPr>
                <a:noFill/>
                <a:tableStyleId>{559EDAEF-C837-489E-A583-64B1240F6FD4}</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Racine Unified School District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$50,072-$59,617</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$55,445-$66,781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$65,438-$76,694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$79,674-$91,019</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Burlington Area School District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$43,493-$46,283</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$46,838-$52,987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$54,423-$56,432</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$66,297-$80,212</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189 days </a:t>
            </a:r>
            <a:r>
              <a:rPr lang="en-US" sz="2400">
                <a:solidFill>
                  <a:srgbClr val="7030A0"/>
                </a:solidFill>
                <a:latin typeface="Arial"/>
                <a:ea typeface="Arial"/>
                <a:cs typeface="Arial"/>
                <a:sym typeface="Arial"/>
              </a:rPr>
              <a:t>contract → </a:t>
            </a:r>
            <a:r>
              <a:rPr lang="en-US" sz="2400">
                <a:solidFill>
                  <a:srgbClr val="7030A0"/>
                </a:solidFill>
              </a:rPr>
              <a:t>$78,700 </a:t>
            </a:r>
            <a:r>
              <a:rPr lang="en-US" sz="2400">
                <a:solidFill>
                  <a:srgbClr val="7030A0"/>
                </a:solidFill>
                <a:latin typeface="Arial"/>
                <a:ea typeface="Arial"/>
                <a:cs typeface="Arial"/>
                <a:sym typeface="Arial"/>
              </a:rPr>
              <a:t>= </a:t>
            </a:r>
            <a:r>
              <a:rPr lang="en-US" sz="2400">
                <a:solidFill>
                  <a:srgbClr val="7030A0"/>
                </a:solidFill>
              </a:rPr>
              <a:t>$52</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29"/>
          <p:cNvGraphicFramePr/>
          <p:nvPr>
            <p:extLst>
              <p:ext uri="{D42A27DB-BD31-4B8C-83A1-F6EECF244321}">
                <p14:modId xmlns:p14="http://schemas.microsoft.com/office/powerpoint/2010/main" val="768035293"/>
              </p:ext>
            </p:extLst>
          </p:nvPr>
        </p:nvGraphicFramePr>
        <p:xfrm>
          <a:off x="342900" y="1919467"/>
          <a:ext cx="8458225" cy="2303198"/>
        </p:xfrm>
        <a:graphic>
          <a:graphicData uri="http://schemas.openxmlformats.org/drawingml/2006/table">
            <a:tbl>
              <a:tblPr>
                <a:noFill/>
                <a:tableStyleId>{559EDAEF-C837-489E-A583-64B1240F6FD4}</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235 days</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$78,470</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$118,518</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260 days</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$109,013</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pPr marL="0" lvl="0" indent="0" algn="ctr" rtl="0">
                        <a:lnSpc>
                          <a:spcPct val="90000"/>
                        </a:lnSpc>
                        <a:spcBef>
                          <a:spcPts val="0"/>
                        </a:spcBef>
                        <a:spcAft>
                          <a:spcPts val="0"/>
                        </a:spcAft>
                        <a:buClr>
                          <a:schemeClr val="dk1"/>
                        </a:buClr>
                        <a:buFont typeface="Arial"/>
                        <a:buNone/>
                      </a:pP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Asst. Superintendent </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a:solidFill>
                            <a:schemeClr val="dk1"/>
                          </a:solidFill>
                        </a:rPr>
                        <a:t>260 days</a:t>
                      </a:r>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$158,454</a:t>
                      </a: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06" name="Google Shape;206;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dirty="0">
                <a:solidFill>
                  <a:srgbClr val="272D41"/>
                </a:solidFill>
              </a:rPr>
              <a:t>Administrator Salaries</a:t>
            </a:r>
            <a:br>
              <a:rPr lang="en-US" sz="4770" b="1" dirty="0">
                <a:solidFill>
                  <a:srgbClr val="272D41"/>
                </a:solidFill>
              </a:rPr>
            </a:br>
            <a:endParaRPr dirty="0">
              <a:solidFill>
                <a:srgbClr val="17365D"/>
              </a:solidFill>
              <a:latin typeface="Calibri"/>
              <a:ea typeface="Calibri"/>
              <a:cs typeface="Calibri"/>
              <a:sym typeface="Calibri"/>
            </a:endParaRPr>
          </a:p>
        </p:txBody>
      </p:sp>
      <p:pic>
        <p:nvPicPr>
          <p:cNvPr id="207" name="Google Shape;207;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8" name="Google Shape;208;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189 days</a:t>
            </a:r>
            <a:endParaRPr/>
          </a:p>
        </p:txBody>
      </p:sp>
      <p:sp>
        <p:nvSpPr>
          <p:cNvPr id="209" name="Google Shape;209;p29"/>
          <p:cNvSpPr txBox="1"/>
          <p:nvPr/>
        </p:nvSpPr>
        <p:spPr>
          <a:xfrm>
            <a:off x="2917800" y="5955801"/>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rgbClr val="7030A0"/>
                </a:solidFill>
              </a:rPr>
              <a:t>235 days contract → $98,500 = $52/hr.</a:t>
            </a:r>
          </a:p>
          <a:p>
            <a:pPr algn="ctr"/>
            <a:r>
              <a:rPr lang="en-US" sz="2000" dirty="0">
                <a:solidFill>
                  <a:srgbClr val="7030A0"/>
                </a:solidFill>
              </a:rPr>
              <a:t>260 days contract → $158,500 = $76/hr.</a:t>
            </a:r>
          </a:p>
          <a:p>
            <a:pPr marL="0" marR="0" lvl="0" indent="0" algn="ctr" rtl="0">
              <a:spcBef>
                <a:spcPts val="0"/>
              </a:spcBef>
              <a:spcAft>
                <a:spcPts val="0"/>
              </a:spcAft>
              <a:buNone/>
            </a:pP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$2,215 - $7,376</a:t>
            </a:r>
            <a:endParaRPr lang="en-US" sz="1800" dirty="0"/>
          </a:p>
        </p:txBody>
      </p:sp>
      <p:sp>
        <p:nvSpPr>
          <p:cNvPr id="230" name="Google Shape;230;p30"/>
          <p:cNvSpPr txBox="1"/>
          <p:nvPr/>
        </p:nvSpPr>
        <p:spPr>
          <a:xfrm>
            <a:off x="3934225" y="3275848"/>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$988 - $6,345</a:t>
            </a:r>
            <a:endParaRPr lang="en-US" sz="1800"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1023</Words>
  <Application>Microsoft Office PowerPoint</Application>
  <PresentationFormat>On-screen Show (4:3)</PresentationFormat>
  <Paragraphs>102</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Allie Bolter</cp:lastModifiedBy>
  <cp:revision>1</cp:revision>
  <dcterms:modified xsi:type="dcterms:W3CDTF">2023-09-11T19:38:09Z</dcterms:modified>
</cp:coreProperties>
</file>