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89" autoAdjust="0"/>
    <p:restoredTop sz="80270" autoAdjust="0"/>
  </p:normalViewPr>
  <p:slideViewPr>
    <p:cSldViewPr snapToGrid="0">
      <p:cViewPr varScale="1">
        <p:scale>
          <a:sx n="76" d="100"/>
          <a:sy n="76" d="100"/>
        </p:scale>
        <p:origin x="108"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6/13/2023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6.13.23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6.13.23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6.13.23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6.13.23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6.13.23 with 2022-23 salary schedules</a:t>
            </a:r>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6/13/2023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6/13/2023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6/13/2023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6/13/2023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6/13/2023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6/13/2023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6/13/2023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6/13/2023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827066880"/>
              </p:ext>
            </p:extLst>
          </p:nvPr>
        </p:nvGraphicFramePr>
        <p:xfrm>
          <a:off x="370821" y="2236261"/>
          <a:ext cx="4487782" cy="2743200"/>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350196">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Waukesha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$44,355 -$58,585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kern="1200" cap="none" dirty="0" err="1">
                          <a:solidFill>
                            <a:schemeClr val="tx2"/>
                          </a:solidFill>
                          <a:latin typeface="Calibri"/>
                          <a:ea typeface="Calibri"/>
                          <a:cs typeface="Calibri"/>
                          <a:sym typeface="Calibri"/>
                        </a:rPr>
                        <a:t>Elmbrook</a:t>
                      </a:r>
                      <a:r>
                        <a:rPr lang="en-US" sz="2400" b="1" u="none" strike="noStrike" kern="1200" cap="none" dirty="0">
                          <a:solidFill>
                            <a:schemeClr val="tx2"/>
                          </a:solidFill>
                          <a:latin typeface="Calibri"/>
                          <a:ea typeface="Calibri"/>
                          <a:cs typeface="Calibri"/>
                          <a:sym typeface="Calibri"/>
                        </a:rPr>
                        <a:t> School District </a:t>
                      </a:r>
                      <a:r>
                        <a:rPr lang="en-US" sz="1400" b="1" dirty="0">
                          <a:solidFill>
                            <a:schemeClr val="tx2"/>
                          </a:solidFill>
                          <a:latin typeface="Calibri"/>
                          <a:ea typeface="Calibri"/>
                          <a:cs typeface="Times New Roman"/>
                        </a:rPr>
                        <a:t>(2</a:t>
                      </a:r>
                      <a:r>
                        <a:rPr lang="en-US" sz="1400" b="1" u="none" strike="noStrike" cap="none" dirty="0">
                          <a:solidFill>
                            <a:schemeClr val="tx2"/>
                          </a:solidFill>
                          <a:latin typeface="Calibri"/>
                          <a:ea typeface="Calibri"/>
                          <a:cs typeface="Calibri"/>
                          <a:sym typeface="Calibri"/>
                        </a:rPr>
                        <a:t>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$47,500 - $62,643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59584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a:solidFill>
                  <a:srgbClr val="7030A0"/>
                </a:solidFill>
                <a:latin typeface="Arial" panose="020B0604020202020204"/>
              </a:rPr>
              <a:t>191-day </a:t>
            </a:r>
            <a:r>
              <a:rPr lang="en-US" sz="2400" dirty="0">
                <a:solidFill>
                  <a:srgbClr val="7030A0"/>
                </a:solidFill>
                <a:latin typeface="Arial" panose="020B0604020202020204"/>
              </a:rPr>
              <a:t>contract </a:t>
            </a:r>
            <a:r>
              <a:rPr lang="en-US" sz="2400">
                <a:solidFill>
                  <a:srgbClr val="7030A0"/>
                </a:solidFill>
                <a:latin typeface="Arial" panose="020B0604020202020204"/>
                <a:sym typeface="Calibri"/>
              </a:rPr>
              <a:t>→</a:t>
            </a:r>
            <a:r>
              <a:rPr lang="en-US" sz="2400">
                <a:solidFill>
                  <a:srgbClr val="7030A0"/>
                </a:solidFill>
                <a:latin typeface="Arial" panose="020B0604020202020204"/>
              </a:rPr>
              <a:t> $50,000 = $32.72/</a:t>
            </a:r>
            <a:r>
              <a:rPr lang="en-US" sz="2400" dirty="0">
                <a:solidFill>
                  <a:srgbClr val="7030A0"/>
                </a:solidFill>
                <a:latin typeface="Arial" panose="020B0604020202020204"/>
              </a:rPr>
              <a:t>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847234808"/>
              </p:ext>
            </p:extLst>
          </p:nvPr>
        </p:nvGraphicFramePr>
        <p:xfrm>
          <a:off x="324724" y="2318573"/>
          <a:ext cx="5568472" cy="27432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Waukesha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$44,355 -$58,585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$49,355 - $70,596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kern="1200" cap="none" dirty="0" err="1">
                          <a:solidFill>
                            <a:schemeClr val="tx2"/>
                          </a:solidFill>
                          <a:latin typeface="Calibri"/>
                          <a:ea typeface="Calibri"/>
                          <a:cs typeface="Calibri"/>
                          <a:sym typeface="Calibri"/>
                        </a:rPr>
                        <a:t>Elmbrook</a:t>
                      </a:r>
                      <a:r>
                        <a:rPr lang="en-US" sz="2400" b="1" u="none" strike="noStrike" kern="1200" cap="none" dirty="0">
                          <a:solidFill>
                            <a:schemeClr val="tx2"/>
                          </a:solidFill>
                          <a:latin typeface="Calibri"/>
                          <a:ea typeface="Calibri"/>
                          <a:cs typeface="Calibri"/>
                          <a:sym typeface="Calibri"/>
                        </a:rPr>
                        <a:t> School District </a:t>
                      </a:r>
                      <a:r>
                        <a:rPr lang="en-US" sz="1400" b="1" dirty="0">
                          <a:solidFill>
                            <a:schemeClr val="tx2"/>
                          </a:solidFill>
                          <a:latin typeface="Calibri"/>
                          <a:ea typeface="Calibri"/>
                          <a:cs typeface="Times New Roman"/>
                        </a:rPr>
                        <a:t>(2</a:t>
                      </a:r>
                      <a:r>
                        <a:rPr lang="en-US" sz="1400" b="1" u="none" strike="noStrike" cap="none" dirty="0">
                          <a:solidFill>
                            <a:schemeClr val="tx2"/>
                          </a:solidFill>
                          <a:latin typeface="Calibri"/>
                          <a:ea typeface="Calibri"/>
                          <a:cs typeface="Calibri"/>
                          <a:sym typeface="Calibri"/>
                        </a:rPr>
                        <a:t>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$47,500 - $62,643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$52,514 - $61,610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682106"/>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191-day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$55,000 = $39.27/hr.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970594105"/>
              </p:ext>
            </p:extLst>
          </p:nvPr>
        </p:nvGraphicFramePr>
        <p:xfrm>
          <a:off x="363415" y="2105213"/>
          <a:ext cx="847036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Mequon-Thiensville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$45,000 -$50,000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$55,152 - $67,807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$54,010 - $68,161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$62,077 -$83,174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Cedarburg School District </a:t>
                      </a:r>
                      <a:r>
                        <a:rPr lang="en-US" sz="1400" b="1" dirty="0">
                          <a:solidFill>
                            <a:schemeClr val="tx2"/>
                          </a:solidFill>
                          <a:latin typeface="Calibri"/>
                          <a:ea typeface="Calibri"/>
                          <a:cs typeface="Times New Roman"/>
                        </a:rPr>
                        <a:t>(2</a:t>
                      </a:r>
                      <a:r>
                        <a:rPr lang="en-US" sz="1400" b="1" u="none" strike="noStrike" cap="none" dirty="0">
                          <a:solidFill>
                            <a:schemeClr val="tx2"/>
                          </a:solidFill>
                          <a:latin typeface="Calibri"/>
                          <a:ea typeface="Calibri"/>
                          <a:cs typeface="Calibri"/>
                          <a:sym typeface="Calibri"/>
                        </a:rPr>
                        <a:t>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$46,750 - $53,000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$48,000 - $63,000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$49,000 - $74,000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$65,000 - $82,000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39504" y="551186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191-day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$90,000 = $58.90/hr.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3031645150"/>
              </p:ext>
            </p:extLst>
          </p:nvPr>
        </p:nvGraphicFramePr>
        <p:xfrm>
          <a:off x="342900" y="1919467"/>
          <a:ext cx="8458200" cy="2827149"/>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221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$75,000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$113,692</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260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$104,096</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$154,837</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Asst. Superintendent </a:t>
                      </a:r>
                      <a:endParaRPr lang="en-US" sz="2400" dirty="0">
                        <a:solidFill>
                          <a:srgbClr val="002060"/>
                        </a:solidFill>
                        <a:latin typeface="Calibri"/>
                        <a:ea typeface="Calibri"/>
                        <a:cs typeface="Times New Roman"/>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260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$158,286</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$168,490</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Deputy Superintendent</a:t>
                      </a:r>
                      <a:endParaRPr lang="en-US" sz="2400" dirty="0">
                        <a:solidFill>
                          <a:srgbClr val="002060"/>
                        </a:solidFill>
                        <a:latin typeface="Calibri"/>
                        <a:ea typeface="Calibri"/>
                        <a:cs typeface="Times New Roman"/>
                      </a:endParaRP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260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$209,009</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$213,717</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43713844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190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2565557" y="5833970"/>
            <a:ext cx="6235543"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221-day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$100,000 = $56.56/hr.</a:t>
            </a:r>
          </a:p>
          <a:p>
            <a:pPr algn="ctr" defTabSz="914400">
              <a:defRPr/>
            </a:pPr>
            <a:r>
              <a:rPr lang="en-US" sz="2000" dirty="0">
                <a:solidFill>
                  <a:srgbClr val="7030A0"/>
                </a:solidFill>
                <a:latin typeface="Arial" panose="020B0604020202020204"/>
              </a:rPr>
              <a:t>260-day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$200,000 = $72.12/hr.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859D9A1-EC66-F80E-2EF8-0E8D39E16046}"/>
              </a:ext>
            </a:extLst>
          </p:cNvPr>
          <p:cNvSpPr txBox="1"/>
          <p:nvPr/>
        </p:nvSpPr>
        <p:spPr>
          <a:xfrm>
            <a:off x="3925935" y="1995628"/>
            <a:ext cx="1170375" cy="707886"/>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LARGE</a:t>
            </a:r>
          </a:p>
          <a:p>
            <a:r>
              <a:rPr lang="en-US" sz="1000" b="1" dirty="0">
                <a:ea typeface="Open Sans" panose="020B0606030504020204" pitchFamily="34" charset="0"/>
                <a:cs typeface="Open Sans" panose="020B0606030504020204" pitchFamily="34" charset="0"/>
              </a:rPr>
              <a:t>COMMITMENTS</a:t>
            </a:r>
          </a:p>
          <a:p>
            <a:r>
              <a:rPr lang="en-US" sz="1000" dirty="0">
                <a:ea typeface="Open Sans" panose="020B0606030504020204" pitchFamily="34" charset="0"/>
                <a:cs typeface="Open Sans" panose="020B0606030504020204" pitchFamily="34" charset="0"/>
              </a:rPr>
              <a:t>like head coach, debate, or band</a:t>
            </a:r>
          </a:p>
        </p:txBody>
      </p:sp>
      <p:sp>
        <p:nvSpPr>
          <p:cNvPr id="5" name="TextBox 4">
            <a:extLst>
              <a:ext uri="{FF2B5EF4-FFF2-40B4-BE49-F238E27FC236}">
                <a16:creationId xmlns:a16="http://schemas.microsoft.com/office/drawing/2014/main" id="{B8FB5193-55C3-8233-CF59-21DF16A7987B}"/>
              </a:ext>
            </a:extLst>
          </p:cNvPr>
          <p:cNvSpPr txBox="1"/>
          <p:nvPr/>
        </p:nvSpPr>
        <p:spPr>
          <a:xfrm>
            <a:off x="2919579" y="3885444"/>
            <a:ext cx="1858200" cy="400110"/>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SMALL COMMITMENTS</a:t>
            </a:r>
          </a:p>
          <a:p>
            <a:r>
              <a:rPr lang="en-US" sz="1000" dirty="0">
                <a:ea typeface="Open Sans" panose="020B0606030504020204" pitchFamily="34" charset="0"/>
                <a:cs typeface="Open Sans" panose="020B0606030504020204" pitchFamily="34" charset="0"/>
              </a:rPr>
              <a:t>like robotics club or yearbook</a:t>
            </a:r>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$1,955 - $6,987</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   937 -$5,415</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628</TotalTime>
  <Words>1097</Words>
  <Application>Microsoft Office PowerPoint</Application>
  <PresentationFormat>On-screen Show (4:3)</PresentationFormat>
  <Paragraphs>112</Paragraphs>
  <Slides>6</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29</cp:revision>
  <dcterms:created xsi:type="dcterms:W3CDTF">2022-08-02T19:12:40Z</dcterms:created>
  <dcterms:modified xsi:type="dcterms:W3CDTF">2023-06-13T21:47:16Z</dcterms:modified>
</cp:coreProperties>
</file>