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2BFB0A-5E1B-46E7-9D27-DD0B58AA6494}">
  <a:tblStyle styleId="{442BFB0A-5E1B-46E7-9D27-DD0B58AA649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6" d="100"/>
          <a:sy n="86" d="100"/>
        </p:scale>
        <p:origin x="108" y="420"/>
      </p:cViewPr>
      <p:guideLst>
        <p:guide orient="horz" pos="2160"/>
        <p:guide pos="2880"/>
      </p:guideLst>
    </p:cSldViewPr>
  </p:slideViewPr>
  <p:notesTextViewPr>
    <p:cViewPr>
      <p:scale>
        <a:sx n="1" d="1"/>
        <a:sy n="1" d="1"/>
      </p:scale>
      <p:origin x="0" y="-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9.11.23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 with 22-23 salaries </a:t>
            </a:r>
          </a:p>
          <a:p>
            <a:pPr marL="0" lvl="0" indent="0" algn="l" rtl="0">
              <a:spcBef>
                <a:spcPts val="0"/>
              </a:spcBef>
              <a:spcAft>
                <a:spcPts val="0"/>
              </a:spcAft>
              <a:buClr>
                <a:schemeClr val="dk1"/>
              </a:buClr>
              <a:buSzPts val="1200"/>
              <a:buFont typeface="Calibri"/>
              <a:buNone/>
            </a:pPr>
            <a:endParaRPr lang="en-US" b="0"/>
          </a:p>
          <a:p>
            <a:pPr marL="0" lvl="0" indent="0" algn="l" rtl="0">
              <a:spcBef>
                <a:spcPts val="0"/>
              </a:spcBef>
              <a:spcAft>
                <a:spcPts val="0"/>
              </a:spcAft>
              <a:buClr>
                <a:schemeClr val="dk1"/>
              </a:buClr>
              <a:buSzPts val="1200"/>
              <a:buFont typeface="Calibri"/>
              <a:buNone/>
            </a:pPr>
            <a:r>
              <a:rPr lang="en-US" b="0"/>
              <a:t>“If you would like to help lots of teachers, and therefore hundreds of students per year, by supporting the building and all the teachers’ work in the building, consider becoming an administrator or direct a STEM innovation center.</a:t>
            </a:r>
            <a:endParaRPr b="1"/>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9.11.23 with national average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70001521"/>
              </p:ext>
            </p:extLst>
          </p:nvPr>
        </p:nvGraphicFramePr>
        <p:xfrm>
          <a:off x="363415" y="2105213"/>
          <a:ext cx="4081250" cy="1476175"/>
        </p:xfrm>
        <a:graphic>
          <a:graphicData uri="http://schemas.openxmlformats.org/drawingml/2006/table">
            <a:tbl>
              <a:tblPr>
                <a:noFill/>
                <a:tableStyleId>{442BFB0A-5E1B-46E7-9D27-DD0B58AA6494}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Kenosha School District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$46,466-$47,481</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195 days </a:t>
            </a:r>
            <a:r>
              <a:rPr lang="en-US" sz="2400">
                <a:solidFill>
                  <a:srgbClr val="7030A0"/>
                </a:solidFill>
                <a:latin typeface="Arial"/>
                <a:ea typeface="Arial"/>
                <a:cs typeface="Arial"/>
                <a:sym typeface="Arial"/>
              </a:rPr>
              <a:t>contract → </a:t>
            </a:r>
            <a:r>
              <a:rPr lang="en-US" sz="2400">
                <a:solidFill>
                  <a:srgbClr val="7030A0"/>
                </a:solidFill>
              </a:rPr>
              <a:t>$47,000 </a:t>
            </a:r>
            <a:r>
              <a:rPr lang="en-US" sz="2400">
                <a:solidFill>
                  <a:srgbClr val="7030A0"/>
                </a:solidFill>
                <a:latin typeface="Arial"/>
                <a:ea typeface="Arial"/>
                <a:cs typeface="Arial"/>
                <a:sym typeface="Arial"/>
              </a:rPr>
              <a:t>= </a:t>
            </a:r>
            <a:r>
              <a:rPr lang="en-US" sz="2400">
                <a:solidFill>
                  <a:srgbClr val="7030A0"/>
                </a:solidFill>
              </a:rPr>
              <a:t>$30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460821349"/>
              </p:ext>
            </p:extLst>
          </p:nvPr>
        </p:nvGraphicFramePr>
        <p:xfrm>
          <a:off x="363415" y="2105213"/>
          <a:ext cx="5544300" cy="1476175"/>
        </p:xfrm>
        <a:graphic>
          <a:graphicData uri="http://schemas.openxmlformats.org/drawingml/2006/table">
            <a:tbl>
              <a:tblPr>
                <a:noFill/>
                <a:tableStyleId>{442BFB0A-5E1B-46E7-9D27-DD0B58AA6494}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Kenosha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$46,466-$47,481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$46,466-$75,932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195 days </a:t>
            </a:r>
            <a:r>
              <a:rPr lang="en-US" sz="2400">
                <a:solidFill>
                  <a:srgbClr val="7030A0"/>
                </a:solidFill>
                <a:latin typeface="Arial"/>
                <a:ea typeface="Arial"/>
                <a:cs typeface="Arial"/>
                <a:sym typeface="Arial"/>
              </a:rPr>
              <a:t>contract → </a:t>
            </a:r>
            <a:r>
              <a:rPr lang="en-US" sz="2400">
                <a:solidFill>
                  <a:srgbClr val="7030A0"/>
                </a:solidFill>
              </a:rPr>
              <a:t>$61,200 </a:t>
            </a:r>
            <a:r>
              <a:rPr lang="en-US" sz="2400">
                <a:solidFill>
                  <a:srgbClr val="7030A0"/>
                </a:solidFill>
                <a:latin typeface="Arial"/>
                <a:ea typeface="Arial"/>
                <a:cs typeface="Arial"/>
                <a:sym typeface="Arial"/>
              </a:rPr>
              <a:t>= </a:t>
            </a:r>
            <a:r>
              <a:rPr lang="en-US" sz="2400">
                <a:solidFill>
                  <a:srgbClr val="7030A0"/>
                </a:solidFill>
              </a:rPr>
              <a:t>$39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826310261"/>
              </p:ext>
            </p:extLst>
          </p:nvPr>
        </p:nvGraphicFramePr>
        <p:xfrm>
          <a:off x="363415" y="2105213"/>
          <a:ext cx="8470400" cy="1476175"/>
        </p:xfrm>
        <a:graphic>
          <a:graphicData uri="http://schemas.openxmlformats.org/drawingml/2006/table">
            <a:tbl>
              <a:tblPr>
                <a:noFill/>
                <a:tableStyleId>{442BFB0A-5E1B-46E7-9D27-DD0B58AA6494}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Kenosha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$46,466-$47,481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$46,466-$75,932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$52,132-$88,398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$64,638-$83,162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195 days </a:t>
            </a:r>
            <a:r>
              <a:rPr lang="en-US" sz="2400">
                <a:solidFill>
                  <a:srgbClr val="7030A0"/>
                </a:solidFill>
                <a:latin typeface="Arial"/>
                <a:ea typeface="Arial"/>
                <a:cs typeface="Arial"/>
                <a:sym typeface="Arial"/>
              </a:rPr>
              <a:t>contract → </a:t>
            </a:r>
            <a:r>
              <a:rPr lang="en-US" sz="2400">
                <a:solidFill>
                  <a:srgbClr val="7030A0"/>
                </a:solidFill>
              </a:rPr>
              <a:t>$73,900 </a:t>
            </a:r>
            <a:r>
              <a:rPr lang="en-US" sz="2400">
                <a:solidFill>
                  <a:srgbClr val="7030A0"/>
                </a:solidFill>
                <a:latin typeface="Arial"/>
                <a:ea typeface="Arial"/>
                <a:cs typeface="Arial"/>
                <a:sym typeface="Arial"/>
              </a:rPr>
              <a:t>= </a:t>
            </a:r>
            <a:r>
              <a:rPr lang="en-US" sz="2400">
                <a:solidFill>
                  <a:srgbClr val="7030A0"/>
                </a:solidFill>
              </a:rPr>
              <a:t>$47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948530945"/>
              </p:ext>
            </p:extLst>
          </p:nvPr>
        </p:nvGraphicFramePr>
        <p:xfrm>
          <a:off x="342900" y="1919467"/>
          <a:ext cx="8458225" cy="1779223"/>
        </p:xfrm>
        <a:graphic>
          <a:graphicData uri="http://schemas.openxmlformats.org/drawingml/2006/table">
            <a:tbl>
              <a:tblPr>
                <a:noFill/>
                <a:tableStyleId>{442BFB0A-5E1B-46E7-9D27-DD0B58AA6494}</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260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$106,019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$118,673</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260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$119,132</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$148,956</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195 days</a:t>
            </a:r>
            <a:endParaRPr/>
          </a:p>
        </p:txBody>
      </p:sp>
      <p:sp>
        <p:nvSpPr>
          <p:cNvPr id="209" name="Google Shape;209;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260 days contract → $112,300 = $54/hr.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$2,215 - $7,376</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$988 - $6,345</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On-screen Show (4:3)</PresentationFormat>
  <Paragraphs>89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2023-09-11T18:21:24Z</dcterms:modified>
</cp:coreProperties>
</file>