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9753600" cy="7315200"/>
  <p:notesSz cx="6858000" cy="9144000"/>
  <p:embeddedFontLst>
    <p:embeddedFont>
      <p:font typeface="Arimo" panose="020B0604020202020204" charset="0"/>
      <p:regular r:id="rId4"/>
    </p:embeddedFont>
    <p:embeddedFont>
      <p:font typeface="Arimo Bold" panose="020B0604020202020204" charset="0"/>
      <p:regular r:id="rId5"/>
    </p:embeddedFont>
    <p:embeddedFont>
      <p:font typeface="Calibri" panose="020F0502020204030204" pitchFamily="34" charset="0"/>
      <p:regular r:id="rId6"/>
      <p:bold r:id="rId7"/>
      <p:italic r:id="rId8"/>
      <p:boldItalic r:id="rId9"/>
    </p:embeddedFont>
    <p:embeddedFont>
      <p:font typeface="Open Sans" panose="020B0606030504020204" pitchFamily="34" charset="0"/>
      <p:regular r:id="rId10"/>
      <p:bold r:id="rId11"/>
      <p:italic r:id="rId12"/>
      <p:boldItalic r:id="rId13"/>
    </p:embeddedFont>
    <p:embeddedFont>
      <p:font typeface="Open Sans Bold" panose="020B0806030504020204" pitchFamily="34" charset="0"/>
      <p:regular r:id="rId14"/>
      <p:bold r:id="rId15"/>
    </p:embeddedFont>
    <p:embeddedFont>
      <p:font typeface="Open Sans Light" panose="020B0306030504020204" pitchFamily="34" charset="0"/>
      <p:regular r:id="rId16"/>
      <p:italic r:id="rId17"/>
    </p:embeddedFont>
    <p:embeddedFont>
      <p:font typeface="Raleway" pitchFamily="2" charset="0"/>
      <p:regular r:id="rId18"/>
      <p:bold r:id="rId19"/>
      <p:italic r:id="rId20"/>
      <p:boldItalic r:id="rId21"/>
    </p:embeddedFont>
    <p:embeddedFont>
      <p:font typeface="Raleway Bold"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10" d="100"/>
          <a:sy n="110" d="100"/>
        </p:scale>
        <p:origin x="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8.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presProps" Target="presProp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png"/><Relationship Id="rId3" Type="http://schemas.openxmlformats.org/officeDocument/2006/relationships/image" Target="../media/image17.png"/><Relationship Id="rId21" Type="http://schemas.openxmlformats.org/officeDocument/2006/relationships/image" Target="../media/image34.svg"/><Relationship Id="rId34" Type="http://schemas.openxmlformats.org/officeDocument/2006/relationships/image" Target="../media/image47.png"/><Relationship Id="rId7" Type="http://schemas.openxmlformats.org/officeDocument/2006/relationships/image" Target="../media/image21.png"/><Relationship Id="rId12" Type="http://schemas.openxmlformats.org/officeDocument/2006/relationships/image" Target="../media/image1.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svg"/><Relationship Id="rId2" Type="http://schemas.openxmlformats.org/officeDocument/2006/relationships/image" Target="../media/image16.png"/><Relationship Id="rId16" Type="http://schemas.openxmlformats.org/officeDocument/2006/relationships/image" Target="../media/image29.sv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svg"/><Relationship Id="rId28" Type="http://schemas.openxmlformats.org/officeDocument/2006/relationships/image" Target="../media/image41.png"/><Relationship Id="rId10" Type="http://schemas.openxmlformats.org/officeDocument/2006/relationships/image" Target="../media/image24.jpe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jpe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svg"/><Relationship Id="rId35" Type="http://schemas.openxmlformats.org/officeDocument/2006/relationships/image" Target="../media/image48.png"/><Relationship Id="rId8"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1294" y="1402542"/>
            <a:ext cx="2207770" cy="774250"/>
            <a:chOff x="0" y="0"/>
            <a:chExt cx="2943693" cy="1032333"/>
          </a:xfrm>
        </p:grpSpPr>
        <p:sp>
          <p:nvSpPr>
            <p:cNvPr id="3" name="Freeform 3"/>
            <p:cNvSpPr/>
            <p:nvPr/>
          </p:nvSpPr>
          <p:spPr>
            <a:xfrm>
              <a:off x="0" y="0"/>
              <a:ext cx="2943733" cy="1032383"/>
            </a:xfrm>
            <a:custGeom>
              <a:avLst/>
              <a:gdLst/>
              <a:ahLst/>
              <a:cxnLst/>
              <a:rect l="l" t="t" r="r" b="b"/>
              <a:pathLst>
                <a:path w="2943733" h="1032383">
                  <a:moveTo>
                    <a:pt x="0" y="52197"/>
                  </a:moveTo>
                  <a:cubicBezTo>
                    <a:pt x="0" y="23368"/>
                    <a:pt x="23368" y="0"/>
                    <a:pt x="52197" y="0"/>
                  </a:cubicBezTo>
                  <a:lnTo>
                    <a:pt x="2891536" y="0"/>
                  </a:lnTo>
                  <a:cubicBezTo>
                    <a:pt x="2920365" y="0"/>
                    <a:pt x="2943733" y="23368"/>
                    <a:pt x="2943733" y="52197"/>
                  </a:cubicBezTo>
                  <a:lnTo>
                    <a:pt x="2943733" y="980186"/>
                  </a:lnTo>
                  <a:cubicBezTo>
                    <a:pt x="2943733" y="1009015"/>
                    <a:pt x="2920365" y="1032383"/>
                    <a:pt x="2891536" y="1032383"/>
                  </a:cubicBezTo>
                  <a:lnTo>
                    <a:pt x="52197" y="1032383"/>
                  </a:lnTo>
                  <a:cubicBezTo>
                    <a:pt x="23368" y="1032383"/>
                    <a:pt x="0" y="1009015"/>
                    <a:pt x="0" y="980186"/>
                  </a:cubicBezTo>
                  <a:close/>
                </a:path>
              </a:pathLst>
            </a:custGeom>
            <a:solidFill>
              <a:srgbClr val="EF643E">
                <a:alpha val="14902"/>
              </a:srgbClr>
            </a:solidFill>
          </p:spPr>
          <p:txBody>
            <a:bodyPr/>
            <a:lstStyle/>
            <a:p>
              <a:endParaRPr lang="en-US"/>
            </a:p>
          </p:txBody>
        </p:sp>
      </p:grpSp>
      <p:grpSp>
        <p:nvGrpSpPr>
          <p:cNvPr id="4" name="Group 4"/>
          <p:cNvGrpSpPr/>
          <p:nvPr/>
        </p:nvGrpSpPr>
        <p:grpSpPr>
          <a:xfrm>
            <a:off x="-5273" y="-5273"/>
            <a:ext cx="4882055" cy="806683"/>
            <a:chOff x="0" y="0"/>
            <a:chExt cx="6509407" cy="1075577"/>
          </a:xfrm>
        </p:grpSpPr>
        <p:sp>
          <p:nvSpPr>
            <p:cNvPr id="5" name="Freeform 5"/>
            <p:cNvSpPr/>
            <p:nvPr/>
          </p:nvSpPr>
          <p:spPr>
            <a:xfrm>
              <a:off x="0" y="0"/>
              <a:ext cx="6509385" cy="1075563"/>
            </a:xfrm>
            <a:custGeom>
              <a:avLst/>
              <a:gdLst/>
              <a:ahLst/>
              <a:cxnLst/>
              <a:rect l="l" t="t" r="r" b="b"/>
              <a:pathLst>
                <a:path w="6509385" h="1075563">
                  <a:moveTo>
                    <a:pt x="0" y="0"/>
                  </a:moveTo>
                  <a:lnTo>
                    <a:pt x="6509385" y="0"/>
                  </a:lnTo>
                  <a:lnTo>
                    <a:pt x="6509385" y="1075563"/>
                  </a:lnTo>
                  <a:lnTo>
                    <a:pt x="0" y="1075563"/>
                  </a:lnTo>
                  <a:close/>
                </a:path>
              </a:pathLst>
            </a:custGeom>
            <a:solidFill>
              <a:srgbClr val="EF643E"/>
            </a:solidFill>
          </p:spPr>
          <p:txBody>
            <a:bodyPr/>
            <a:lstStyle/>
            <a:p>
              <a:endParaRPr lang="en-US"/>
            </a:p>
          </p:txBody>
        </p:sp>
      </p:grpSp>
      <p:grpSp>
        <p:nvGrpSpPr>
          <p:cNvPr id="6" name="Group 6"/>
          <p:cNvGrpSpPr/>
          <p:nvPr/>
        </p:nvGrpSpPr>
        <p:grpSpPr>
          <a:xfrm>
            <a:off x="4271" y="6741363"/>
            <a:ext cx="4882055" cy="573837"/>
            <a:chOff x="0" y="0"/>
            <a:chExt cx="6509407" cy="765116"/>
          </a:xfrm>
        </p:grpSpPr>
        <p:sp>
          <p:nvSpPr>
            <p:cNvPr id="7" name="Freeform 7"/>
            <p:cNvSpPr/>
            <p:nvPr/>
          </p:nvSpPr>
          <p:spPr>
            <a:xfrm>
              <a:off x="0" y="0"/>
              <a:ext cx="6509385" cy="765175"/>
            </a:xfrm>
            <a:custGeom>
              <a:avLst/>
              <a:gdLst/>
              <a:ahLst/>
              <a:cxnLst/>
              <a:rect l="l" t="t" r="r" b="b"/>
              <a:pathLst>
                <a:path w="6509385" h="765175">
                  <a:moveTo>
                    <a:pt x="0" y="0"/>
                  </a:moveTo>
                  <a:lnTo>
                    <a:pt x="6509385" y="0"/>
                  </a:lnTo>
                  <a:lnTo>
                    <a:pt x="6509385" y="765175"/>
                  </a:lnTo>
                  <a:lnTo>
                    <a:pt x="0" y="765175"/>
                  </a:lnTo>
                  <a:close/>
                </a:path>
              </a:pathLst>
            </a:custGeom>
            <a:solidFill>
              <a:srgbClr val="EF643E"/>
            </a:solidFill>
          </p:spPr>
          <p:txBody>
            <a:bodyPr/>
            <a:lstStyle/>
            <a:p>
              <a:endParaRPr lang="en-US"/>
            </a:p>
          </p:txBody>
        </p:sp>
      </p:grpSp>
      <p:sp>
        <p:nvSpPr>
          <p:cNvPr id="8" name="TextBox 8"/>
          <p:cNvSpPr txBox="1"/>
          <p:nvPr/>
        </p:nvSpPr>
        <p:spPr>
          <a:xfrm>
            <a:off x="230675" y="6569332"/>
            <a:ext cx="4599338" cy="153888"/>
          </a:xfrm>
          <a:prstGeom prst="rect">
            <a:avLst/>
          </a:prstGeom>
        </p:spPr>
        <p:txBody>
          <a:bodyPr lIns="0" tIns="0" rIns="0" bIns="0" rtlCol="0" anchor="t">
            <a:spAutoFit/>
          </a:bodyPr>
          <a:lstStyle/>
          <a:p>
            <a:pPr algn="l">
              <a:lnSpc>
                <a:spcPts val="600"/>
              </a:lnSpc>
            </a:pPr>
            <a:r>
              <a:rPr lang="en-US" sz="500" dirty="0">
                <a:solidFill>
                  <a:srgbClr val="000000"/>
                </a:solidFill>
                <a:latin typeface="Open Sans" panose="020B0606030504020204" pitchFamily="34" charset="0"/>
                <a:ea typeface="Open Sans" panose="020B0606030504020204" pitchFamily="34" charset="0"/>
                <a:cs typeface="Open Sans" panose="020B0606030504020204" pitchFamily="34" charset="0"/>
              </a:rPr>
              <a:t>This material is supported by the National Science Foundation under Grants 1821710 &amp; 1821462. Any opinions, findings, and conclusions or recommendations expressed in this material are those of the author(s) and do not necessarily reflect the views of the National Science Foundation.</a:t>
            </a:r>
          </a:p>
        </p:txBody>
      </p:sp>
      <p:sp>
        <p:nvSpPr>
          <p:cNvPr id="9" name="TextBox 9"/>
          <p:cNvSpPr txBox="1"/>
          <p:nvPr/>
        </p:nvSpPr>
        <p:spPr>
          <a:xfrm>
            <a:off x="2705419" y="1461537"/>
            <a:ext cx="1804226" cy="111249"/>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Timeline       Stakeholders       Materials</a:t>
            </a:r>
          </a:p>
        </p:txBody>
      </p:sp>
      <p:sp>
        <p:nvSpPr>
          <p:cNvPr id="10" name="AutoShape 10"/>
          <p:cNvSpPr/>
          <p:nvPr/>
        </p:nvSpPr>
        <p:spPr>
          <a:xfrm rot="10453">
            <a:off x="2659544" y="1602449"/>
            <a:ext cx="1944932" cy="0"/>
          </a:xfrm>
          <a:prstGeom prst="line">
            <a:avLst/>
          </a:prstGeom>
          <a:ln w="9525" cap="rnd">
            <a:solidFill>
              <a:srgbClr val="000000"/>
            </a:solidFill>
            <a:prstDash val="solid"/>
            <a:headEnd type="none" w="sm" len="sm"/>
            <a:tailEnd type="none" w="sm" len="sm"/>
          </a:ln>
        </p:spPr>
        <p:txBody>
          <a:bodyPr/>
          <a:lstStyle/>
          <a:p>
            <a:endParaRPr lang="en-US"/>
          </a:p>
        </p:txBody>
      </p:sp>
      <p:sp>
        <p:nvSpPr>
          <p:cNvPr id="11" name="AutoShape 11"/>
          <p:cNvSpPr/>
          <p:nvPr/>
        </p:nvSpPr>
        <p:spPr>
          <a:xfrm rot="5372100">
            <a:off x="2737527" y="1839683"/>
            <a:ext cx="834624" cy="0"/>
          </a:xfrm>
          <a:prstGeom prst="line">
            <a:avLst/>
          </a:prstGeom>
          <a:ln w="9525" cap="rnd">
            <a:solidFill>
              <a:srgbClr val="000000"/>
            </a:solidFill>
            <a:prstDash val="solid"/>
            <a:headEnd type="none" w="sm" len="sm"/>
            <a:tailEnd type="none" w="sm" len="sm"/>
          </a:ln>
        </p:spPr>
        <p:txBody>
          <a:bodyPr/>
          <a:lstStyle/>
          <a:p>
            <a:endParaRPr lang="en-US"/>
          </a:p>
        </p:txBody>
      </p:sp>
      <p:sp>
        <p:nvSpPr>
          <p:cNvPr id="12" name="AutoShape 12"/>
          <p:cNvSpPr/>
          <p:nvPr/>
        </p:nvSpPr>
        <p:spPr>
          <a:xfrm rot="5372821">
            <a:off x="3461154" y="1850742"/>
            <a:ext cx="856742" cy="0"/>
          </a:xfrm>
          <a:prstGeom prst="line">
            <a:avLst/>
          </a:prstGeom>
          <a:ln w="9525" cap="rnd">
            <a:solidFill>
              <a:srgbClr val="000000"/>
            </a:solidFill>
            <a:prstDash val="solid"/>
            <a:headEnd type="none" w="sm" len="sm"/>
            <a:tailEnd type="none" w="sm" len="sm"/>
          </a:ln>
        </p:spPr>
        <p:txBody>
          <a:bodyPr/>
          <a:lstStyle/>
          <a:p>
            <a:endParaRPr lang="en-US"/>
          </a:p>
        </p:txBody>
      </p:sp>
      <p:sp>
        <p:nvSpPr>
          <p:cNvPr id="13" name="AutoShape 13"/>
          <p:cNvSpPr/>
          <p:nvPr/>
        </p:nvSpPr>
        <p:spPr>
          <a:xfrm rot="10453">
            <a:off x="2659544" y="1735166"/>
            <a:ext cx="1944932" cy="0"/>
          </a:xfrm>
          <a:prstGeom prst="line">
            <a:avLst/>
          </a:prstGeom>
          <a:ln w="9525" cap="rnd">
            <a:solidFill>
              <a:srgbClr val="000000"/>
            </a:solidFill>
            <a:prstDash val="solid"/>
            <a:headEnd type="none" w="sm" len="sm"/>
            <a:tailEnd type="none" w="sm" len="sm"/>
          </a:ln>
        </p:spPr>
        <p:txBody>
          <a:bodyPr/>
          <a:lstStyle/>
          <a:p>
            <a:endParaRPr lang="en-US"/>
          </a:p>
        </p:txBody>
      </p:sp>
      <p:sp>
        <p:nvSpPr>
          <p:cNvPr id="14" name="AutoShape 14"/>
          <p:cNvSpPr/>
          <p:nvPr/>
        </p:nvSpPr>
        <p:spPr>
          <a:xfrm rot="10453">
            <a:off x="2659544" y="1873413"/>
            <a:ext cx="1944932" cy="0"/>
          </a:xfrm>
          <a:prstGeom prst="line">
            <a:avLst/>
          </a:prstGeom>
          <a:ln w="9525" cap="rnd">
            <a:solidFill>
              <a:srgbClr val="000000"/>
            </a:solidFill>
            <a:prstDash val="solid"/>
            <a:headEnd type="none" w="sm" len="sm"/>
            <a:tailEnd type="none" w="sm" len="sm"/>
          </a:ln>
        </p:spPr>
        <p:txBody>
          <a:bodyPr/>
          <a:lstStyle/>
          <a:p>
            <a:endParaRPr lang="en-US"/>
          </a:p>
        </p:txBody>
      </p:sp>
      <p:sp>
        <p:nvSpPr>
          <p:cNvPr id="15" name="AutoShape 15"/>
          <p:cNvSpPr/>
          <p:nvPr/>
        </p:nvSpPr>
        <p:spPr>
          <a:xfrm rot="10453">
            <a:off x="2659544" y="2006130"/>
            <a:ext cx="1944932" cy="0"/>
          </a:xfrm>
          <a:prstGeom prst="line">
            <a:avLst/>
          </a:prstGeom>
          <a:ln w="9525" cap="rnd">
            <a:solidFill>
              <a:srgbClr val="000000"/>
            </a:solidFill>
            <a:prstDash val="solid"/>
            <a:headEnd type="none" w="sm" len="sm"/>
            <a:tailEnd type="none" w="sm" len="sm"/>
          </a:ln>
        </p:spPr>
        <p:txBody>
          <a:bodyPr/>
          <a:lstStyle/>
          <a:p>
            <a:endParaRPr lang="en-US"/>
          </a:p>
        </p:txBody>
      </p:sp>
      <p:grpSp>
        <p:nvGrpSpPr>
          <p:cNvPr id="16" name="Group 16"/>
          <p:cNvGrpSpPr/>
          <p:nvPr/>
        </p:nvGrpSpPr>
        <p:grpSpPr>
          <a:xfrm rot="180000">
            <a:off x="3436291" y="161545"/>
            <a:ext cx="1227072" cy="1125268"/>
            <a:chOff x="0" y="0"/>
            <a:chExt cx="1636096" cy="1500358"/>
          </a:xfrm>
        </p:grpSpPr>
        <p:sp>
          <p:nvSpPr>
            <p:cNvPr id="17" name="Freeform 17"/>
            <p:cNvSpPr/>
            <p:nvPr/>
          </p:nvSpPr>
          <p:spPr>
            <a:xfrm>
              <a:off x="0" y="0"/>
              <a:ext cx="1636141" cy="1500378"/>
            </a:xfrm>
            <a:custGeom>
              <a:avLst/>
              <a:gdLst/>
              <a:ahLst/>
              <a:cxnLst/>
              <a:rect l="l" t="t" r="r" b="b"/>
              <a:pathLst>
                <a:path w="1636141" h="1500378">
                  <a:moveTo>
                    <a:pt x="0" y="0"/>
                  </a:moveTo>
                  <a:lnTo>
                    <a:pt x="1636141" y="0"/>
                  </a:lnTo>
                  <a:lnTo>
                    <a:pt x="1636141" y="1500378"/>
                  </a:lnTo>
                  <a:lnTo>
                    <a:pt x="0" y="1500378"/>
                  </a:lnTo>
                  <a:close/>
                </a:path>
              </a:pathLst>
            </a:custGeom>
            <a:solidFill>
              <a:srgbClr val="FFFFFF"/>
            </a:solidFill>
          </p:spPr>
          <p:txBody>
            <a:bodyPr/>
            <a:lstStyle/>
            <a:p>
              <a:endParaRPr lang="en-US"/>
            </a:p>
          </p:txBody>
        </p:sp>
      </p:grpSp>
      <p:sp>
        <p:nvSpPr>
          <p:cNvPr id="18" name="Freeform 18"/>
          <p:cNvSpPr/>
          <p:nvPr/>
        </p:nvSpPr>
        <p:spPr>
          <a:xfrm rot="180000">
            <a:off x="3510936" y="250255"/>
            <a:ext cx="1082779" cy="960570"/>
          </a:xfrm>
          <a:custGeom>
            <a:avLst/>
            <a:gdLst/>
            <a:ahLst/>
            <a:cxnLst/>
            <a:rect l="l" t="t" r="r" b="b"/>
            <a:pathLst>
              <a:path w="1082779" h="960570">
                <a:moveTo>
                  <a:pt x="0" y="0"/>
                </a:moveTo>
                <a:lnTo>
                  <a:pt x="1082779" y="0"/>
                </a:lnTo>
                <a:lnTo>
                  <a:pt x="1082779" y="960570"/>
                </a:lnTo>
                <a:lnTo>
                  <a:pt x="0" y="960570"/>
                </a:lnTo>
                <a:lnTo>
                  <a:pt x="0" y="0"/>
                </a:lnTo>
                <a:close/>
              </a:path>
            </a:pathLst>
          </a:custGeom>
          <a:blipFill>
            <a:blip r:embed="rId2"/>
            <a:stretch>
              <a:fillRect l="-208582" t="-60542" r="-157711" b="-61590"/>
            </a:stretch>
          </a:blipFill>
        </p:spPr>
        <p:txBody>
          <a:bodyPr/>
          <a:lstStyle/>
          <a:p>
            <a:endParaRPr lang="en-US"/>
          </a:p>
        </p:txBody>
      </p:sp>
      <p:sp>
        <p:nvSpPr>
          <p:cNvPr id="19" name="Freeform 19"/>
          <p:cNvSpPr/>
          <p:nvPr/>
        </p:nvSpPr>
        <p:spPr>
          <a:xfrm>
            <a:off x="560470" y="3590912"/>
            <a:ext cx="1546016" cy="1046880"/>
          </a:xfrm>
          <a:custGeom>
            <a:avLst/>
            <a:gdLst/>
            <a:ahLst/>
            <a:cxnLst/>
            <a:rect l="l" t="t" r="r" b="b"/>
            <a:pathLst>
              <a:path w="1546016" h="1046880">
                <a:moveTo>
                  <a:pt x="0" y="0"/>
                </a:moveTo>
                <a:lnTo>
                  <a:pt x="1546016" y="0"/>
                </a:lnTo>
                <a:lnTo>
                  <a:pt x="1546016" y="1046880"/>
                </a:lnTo>
                <a:lnTo>
                  <a:pt x="0" y="1046880"/>
                </a:lnTo>
                <a:lnTo>
                  <a:pt x="0" y="0"/>
                </a:lnTo>
                <a:close/>
              </a:path>
            </a:pathLst>
          </a:custGeom>
          <a:blipFill>
            <a:blip r:embed="rId3"/>
            <a:stretch>
              <a:fillRect l="-7543" t="-17798" r="-11913" b="-33719"/>
            </a:stretch>
          </a:blipFill>
        </p:spPr>
        <p:txBody>
          <a:bodyPr/>
          <a:lstStyle/>
          <a:p>
            <a:endParaRPr lang="en-US"/>
          </a:p>
        </p:txBody>
      </p:sp>
      <p:grpSp>
        <p:nvGrpSpPr>
          <p:cNvPr id="20" name="Group 20"/>
          <p:cNvGrpSpPr/>
          <p:nvPr/>
        </p:nvGrpSpPr>
        <p:grpSpPr>
          <a:xfrm>
            <a:off x="281294" y="5215231"/>
            <a:ext cx="3327970" cy="858036"/>
            <a:chOff x="0" y="0"/>
            <a:chExt cx="4437294" cy="1144048"/>
          </a:xfrm>
        </p:grpSpPr>
        <p:sp>
          <p:nvSpPr>
            <p:cNvPr id="21" name="Freeform 21"/>
            <p:cNvSpPr/>
            <p:nvPr/>
          </p:nvSpPr>
          <p:spPr>
            <a:xfrm>
              <a:off x="0" y="0"/>
              <a:ext cx="4437380" cy="1144143"/>
            </a:xfrm>
            <a:custGeom>
              <a:avLst/>
              <a:gdLst/>
              <a:ahLst/>
              <a:cxnLst/>
              <a:rect l="l" t="t" r="r" b="b"/>
              <a:pathLst>
                <a:path w="4437380" h="1144143">
                  <a:moveTo>
                    <a:pt x="0" y="100457"/>
                  </a:moveTo>
                  <a:cubicBezTo>
                    <a:pt x="0" y="44958"/>
                    <a:pt x="44958" y="0"/>
                    <a:pt x="100457" y="0"/>
                  </a:cubicBezTo>
                  <a:lnTo>
                    <a:pt x="4336923" y="0"/>
                  </a:lnTo>
                  <a:cubicBezTo>
                    <a:pt x="4392422" y="0"/>
                    <a:pt x="4437380" y="44958"/>
                    <a:pt x="4437380" y="100457"/>
                  </a:cubicBezTo>
                  <a:lnTo>
                    <a:pt x="4437380" y="1043686"/>
                  </a:lnTo>
                  <a:cubicBezTo>
                    <a:pt x="4437380" y="1099185"/>
                    <a:pt x="4392422" y="1144143"/>
                    <a:pt x="4336923" y="1144143"/>
                  </a:cubicBezTo>
                  <a:lnTo>
                    <a:pt x="100457" y="1144143"/>
                  </a:lnTo>
                  <a:cubicBezTo>
                    <a:pt x="44958" y="1144016"/>
                    <a:pt x="0" y="1099058"/>
                    <a:pt x="0" y="1043686"/>
                  </a:cubicBezTo>
                  <a:close/>
                </a:path>
              </a:pathLst>
            </a:custGeom>
            <a:solidFill>
              <a:srgbClr val="EF643E">
                <a:alpha val="14902"/>
              </a:srgbClr>
            </a:solidFill>
          </p:spPr>
          <p:txBody>
            <a:bodyPr/>
            <a:lstStyle/>
            <a:p>
              <a:endParaRPr lang="en-US"/>
            </a:p>
          </p:txBody>
        </p:sp>
      </p:grpSp>
      <p:sp>
        <p:nvSpPr>
          <p:cNvPr id="22" name="Freeform 22"/>
          <p:cNvSpPr/>
          <p:nvPr/>
        </p:nvSpPr>
        <p:spPr>
          <a:xfrm>
            <a:off x="2818807" y="6182782"/>
            <a:ext cx="296083" cy="252860"/>
          </a:xfrm>
          <a:custGeom>
            <a:avLst/>
            <a:gdLst/>
            <a:ahLst/>
            <a:cxnLst/>
            <a:rect l="l" t="t" r="r" b="b"/>
            <a:pathLst>
              <a:path w="296083" h="252860">
                <a:moveTo>
                  <a:pt x="0" y="0"/>
                </a:moveTo>
                <a:lnTo>
                  <a:pt x="296083" y="0"/>
                </a:lnTo>
                <a:lnTo>
                  <a:pt x="296083" y="252860"/>
                </a:lnTo>
                <a:lnTo>
                  <a:pt x="0" y="252860"/>
                </a:lnTo>
                <a:lnTo>
                  <a:pt x="0" y="0"/>
                </a:lnTo>
                <a:close/>
              </a:path>
            </a:pathLst>
          </a:custGeom>
          <a:blipFill>
            <a:blip r:embed="rId4"/>
            <a:stretch>
              <a:fillRect t="-344" b="-344"/>
            </a:stretch>
          </a:blipFill>
        </p:spPr>
        <p:txBody>
          <a:bodyPr/>
          <a:lstStyle/>
          <a:p>
            <a:endParaRPr lang="en-US"/>
          </a:p>
        </p:txBody>
      </p:sp>
      <p:sp>
        <p:nvSpPr>
          <p:cNvPr id="23" name="Freeform 23"/>
          <p:cNvSpPr/>
          <p:nvPr/>
        </p:nvSpPr>
        <p:spPr>
          <a:xfrm>
            <a:off x="1457233" y="6026185"/>
            <a:ext cx="614557" cy="614557"/>
          </a:xfrm>
          <a:custGeom>
            <a:avLst/>
            <a:gdLst/>
            <a:ahLst/>
            <a:cxnLst/>
            <a:rect l="l" t="t" r="r" b="b"/>
            <a:pathLst>
              <a:path w="614557" h="614557">
                <a:moveTo>
                  <a:pt x="0" y="0"/>
                </a:moveTo>
                <a:lnTo>
                  <a:pt x="614557" y="0"/>
                </a:lnTo>
                <a:lnTo>
                  <a:pt x="614557" y="614557"/>
                </a:lnTo>
                <a:lnTo>
                  <a:pt x="0" y="614557"/>
                </a:lnTo>
                <a:lnTo>
                  <a:pt x="0" y="0"/>
                </a:lnTo>
                <a:close/>
              </a:path>
            </a:pathLst>
          </a:custGeom>
          <a:blipFill>
            <a:blip r:embed="rId5"/>
            <a:stretch>
              <a:fillRect/>
            </a:stretch>
          </a:blipFill>
        </p:spPr>
        <p:txBody>
          <a:bodyPr/>
          <a:lstStyle/>
          <a:p>
            <a:endParaRPr lang="en-US"/>
          </a:p>
        </p:txBody>
      </p:sp>
      <p:sp>
        <p:nvSpPr>
          <p:cNvPr id="24" name="Freeform 24"/>
          <p:cNvSpPr/>
          <p:nvPr/>
        </p:nvSpPr>
        <p:spPr>
          <a:xfrm>
            <a:off x="2233071" y="6235933"/>
            <a:ext cx="424455" cy="241409"/>
          </a:xfrm>
          <a:custGeom>
            <a:avLst/>
            <a:gdLst/>
            <a:ahLst/>
            <a:cxnLst/>
            <a:rect l="l" t="t" r="r" b="b"/>
            <a:pathLst>
              <a:path w="424455" h="241409">
                <a:moveTo>
                  <a:pt x="0" y="0"/>
                </a:moveTo>
                <a:lnTo>
                  <a:pt x="424455" y="0"/>
                </a:lnTo>
                <a:lnTo>
                  <a:pt x="424455" y="241409"/>
                </a:lnTo>
                <a:lnTo>
                  <a:pt x="0" y="241409"/>
                </a:lnTo>
                <a:lnTo>
                  <a:pt x="0" y="0"/>
                </a:lnTo>
                <a:close/>
              </a:path>
            </a:pathLst>
          </a:custGeom>
          <a:blipFill>
            <a:blip r:embed="rId6"/>
            <a:stretch>
              <a:fillRect/>
            </a:stretch>
          </a:blipFill>
        </p:spPr>
        <p:txBody>
          <a:bodyPr/>
          <a:lstStyle/>
          <a:p>
            <a:endParaRPr lang="en-US"/>
          </a:p>
        </p:txBody>
      </p:sp>
      <p:sp>
        <p:nvSpPr>
          <p:cNvPr id="25" name="Freeform 25"/>
          <p:cNvSpPr/>
          <p:nvPr/>
        </p:nvSpPr>
        <p:spPr>
          <a:xfrm>
            <a:off x="2546801" y="2276146"/>
            <a:ext cx="2107504" cy="708869"/>
          </a:xfrm>
          <a:custGeom>
            <a:avLst/>
            <a:gdLst/>
            <a:ahLst/>
            <a:cxnLst/>
            <a:rect l="l" t="t" r="r" b="b"/>
            <a:pathLst>
              <a:path w="2107504" h="708869">
                <a:moveTo>
                  <a:pt x="0" y="0"/>
                </a:moveTo>
                <a:lnTo>
                  <a:pt x="2107504" y="0"/>
                </a:lnTo>
                <a:lnTo>
                  <a:pt x="2107504" y="708869"/>
                </a:lnTo>
                <a:lnTo>
                  <a:pt x="0" y="708869"/>
                </a:lnTo>
                <a:lnTo>
                  <a:pt x="0" y="0"/>
                </a:lnTo>
                <a:close/>
              </a:path>
            </a:pathLst>
          </a:custGeom>
          <a:blipFill>
            <a:blip r:embed="rId7"/>
            <a:stretch>
              <a:fillRect t="-11112" r="-1957" b="-11581"/>
            </a:stretch>
          </a:blipFill>
        </p:spPr>
        <p:txBody>
          <a:bodyPr/>
          <a:lstStyle/>
          <a:p>
            <a:endParaRPr lang="en-US"/>
          </a:p>
        </p:txBody>
      </p:sp>
      <p:sp>
        <p:nvSpPr>
          <p:cNvPr id="26" name="Freeform 26"/>
          <p:cNvSpPr/>
          <p:nvPr/>
        </p:nvSpPr>
        <p:spPr>
          <a:xfrm>
            <a:off x="3030559" y="3557456"/>
            <a:ext cx="1182758" cy="1069977"/>
          </a:xfrm>
          <a:custGeom>
            <a:avLst/>
            <a:gdLst/>
            <a:ahLst/>
            <a:cxnLst/>
            <a:rect l="l" t="t" r="r" b="b"/>
            <a:pathLst>
              <a:path w="1182758" h="1069977">
                <a:moveTo>
                  <a:pt x="0" y="0"/>
                </a:moveTo>
                <a:lnTo>
                  <a:pt x="1182758" y="0"/>
                </a:lnTo>
                <a:lnTo>
                  <a:pt x="1182758" y="1069977"/>
                </a:lnTo>
                <a:lnTo>
                  <a:pt x="0" y="1069977"/>
                </a:lnTo>
                <a:lnTo>
                  <a:pt x="0" y="0"/>
                </a:lnTo>
                <a:close/>
              </a:path>
            </a:pathLst>
          </a:custGeom>
          <a:blipFill>
            <a:blip r:embed="rId8"/>
            <a:stretch>
              <a:fillRect l="-13208" t="-7999" r="-66380" b="-3667"/>
            </a:stretch>
          </a:blipFill>
        </p:spPr>
        <p:txBody>
          <a:bodyPr/>
          <a:lstStyle/>
          <a:p>
            <a:endParaRPr lang="en-US"/>
          </a:p>
        </p:txBody>
      </p:sp>
      <p:sp>
        <p:nvSpPr>
          <p:cNvPr id="27" name="Freeform 27"/>
          <p:cNvSpPr/>
          <p:nvPr/>
        </p:nvSpPr>
        <p:spPr>
          <a:xfrm>
            <a:off x="4876800" y="0"/>
            <a:ext cx="4902885" cy="6698884"/>
          </a:xfrm>
          <a:custGeom>
            <a:avLst/>
            <a:gdLst/>
            <a:ahLst/>
            <a:cxnLst/>
            <a:rect l="l" t="t" r="r" b="b"/>
            <a:pathLst>
              <a:path w="4902885" h="8513570">
                <a:moveTo>
                  <a:pt x="0" y="0"/>
                </a:moveTo>
                <a:lnTo>
                  <a:pt x="4902885" y="0"/>
                </a:lnTo>
                <a:lnTo>
                  <a:pt x="4902885" y="8513570"/>
                </a:lnTo>
                <a:lnTo>
                  <a:pt x="0" y="8513570"/>
                </a:lnTo>
                <a:lnTo>
                  <a:pt x="0" y="0"/>
                </a:lnTo>
                <a:close/>
              </a:path>
            </a:pathLst>
          </a:custGeom>
          <a:blipFill>
            <a:blip r:embed="rId9"/>
            <a:stretch>
              <a:fillRect l="-87950" t="-37729" r="-93972"/>
            </a:stretch>
          </a:blipFill>
        </p:spPr>
        <p:txBody>
          <a:bodyPr/>
          <a:lstStyle/>
          <a:p>
            <a:endParaRPr lang="en-US" dirty="0"/>
          </a:p>
        </p:txBody>
      </p:sp>
      <p:sp>
        <p:nvSpPr>
          <p:cNvPr id="28" name="Freeform 28"/>
          <p:cNvSpPr/>
          <p:nvPr/>
        </p:nvSpPr>
        <p:spPr>
          <a:xfrm>
            <a:off x="4876800" y="-28871"/>
            <a:ext cx="4902885" cy="7357134"/>
          </a:xfrm>
          <a:custGeom>
            <a:avLst/>
            <a:gdLst/>
            <a:ahLst/>
            <a:cxnLst/>
            <a:rect l="l" t="t" r="r" b="b"/>
            <a:pathLst>
              <a:path w="4902885" h="7357134">
                <a:moveTo>
                  <a:pt x="0" y="0"/>
                </a:moveTo>
                <a:lnTo>
                  <a:pt x="4902885" y="0"/>
                </a:lnTo>
                <a:lnTo>
                  <a:pt x="4902885" y="7357134"/>
                </a:lnTo>
                <a:lnTo>
                  <a:pt x="0" y="7357134"/>
                </a:lnTo>
                <a:lnTo>
                  <a:pt x="0" y="0"/>
                </a:lnTo>
                <a:close/>
              </a:path>
            </a:pathLst>
          </a:custGeom>
          <a:blipFill>
            <a:blip r:embed="rId10"/>
            <a:stretch>
              <a:fillRect l="-24" r="-24"/>
            </a:stretch>
          </a:blipFill>
        </p:spPr>
        <p:txBody>
          <a:bodyPr/>
          <a:lstStyle/>
          <a:p>
            <a:endParaRPr lang="en-US"/>
          </a:p>
        </p:txBody>
      </p:sp>
      <p:grpSp>
        <p:nvGrpSpPr>
          <p:cNvPr id="29" name="Group 29"/>
          <p:cNvGrpSpPr/>
          <p:nvPr/>
        </p:nvGrpSpPr>
        <p:grpSpPr>
          <a:xfrm>
            <a:off x="4876800" y="6419074"/>
            <a:ext cx="4902885" cy="956079"/>
            <a:chOff x="0" y="0"/>
            <a:chExt cx="6537180" cy="1274772"/>
          </a:xfrm>
        </p:grpSpPr>
        <p:sp>
          <p:nvSpPr>
            <p:cNvPr id="30" name="Freeform 30"/>
            <p:cNvSpPr/>
            <p:nvPr/>
          </p:nvSpPr>
          <p:spPr>
            <a:xfrm>
              <a:off x="0" y="0"/>
              <a:ext cx="6537158" cy="1274756"/>
            </a:xfrm>
            <a:custGeom>
              <a:avLst/>
              <a:gdLst/>
              <a:ahLst/>
              <a:cxnLst/>
              <a:rect l="l" t="t" r="r" b="b"/>
              <a:pathLst>
                <a:path w="6537158" h="1274756">
                  <a:moveTo>
                    <a:pt x="0" y="0"/>
                  </a:moveTo>
                  <a:lnTo>
                    <a:pt x="6537158" y="0"/>
                  </a:lnTo>
                  <a:lnTo>
                    <a:pt x="6537158" y="1274756"/>
                  </a:lnTo>
                  <a:lnTo>
                    <a:pt x="0" y="1274756"/>
                  </a:lnTo>
                  <a:close/>
                </a:path>
              </a:pathLst>
            </a:custGeom>
            <a:solidFill>
              <a:srgbClr val="EF643E"/>
            </a:solidFill>
          </p:spPr>
          <p:txBody>
            <a:bodyPr/>
            <a:lstStyle/>
            <a:p>
              <a:endParaRPr lang="en-US"/>
            </a:p>
          </p:txBody>
        </p:sp>
      </p:grpSp>
      <p:sp>
        <p:nvSpPr>
          <p:cNvPr id="31" name="TextBox 31"/>
          <p:cNvSpPr txBox="1"/>
          <p:nvPr/>
        </p:nvSpPr>
        <p:spPr>
          <a:xfrm>
            <a:off x="5029183" y="6447366"/>
            <a:ext cx="4724417" cy="552396"/>
          </a:xfrm>
          <a:prstGeom prst="rect">
            <a:avLst/>
          </a:prstGeom>
        </p:spPr>
        <p:txBody>
          <a:bodyPr lIns="0" tIns="0" rIns="0" bIns="0" rtlCol="0" anchor="t">
            <a:spAutoFit/>
          </a:bodyPr>
          <a:lstStyle/>
          <a:p>
            <a:pPr>
              <a:lnSpc>
                <a:spcPts val="2160"/>
              </a:lnSpc>
            </a:pPr>
            <a:r>
              <a:rPr lang="en-US" sz="1800" dirty="0">
                <a:solidFill>
                  <a:srgbClr val="FFFFFF"/>
                </a:solidFill>
                <a:latin typeface="Arimo Bold"/>
              </a:rPr>
              <a:t>Sharing the facts about </a:t>
            </a:r>
          </a:p>
          <a:p>
            <a:pPr>
              <a:lnSpc>
                <a:spcPts val="2160"/>
              </a:lnSpc>
            </a:pPr>
            <a:r>
              <a:rPr lang="en-US" sz="1800" dirty="0">
                <a:solidFill>
                  <a:srgbClr val="FFFFFF"/>
                </a:solidFill>
                <a:latin typeface="Arimo Bold"/>
              </a:rPr>
              <a:t>the teaching profession</a:t>
            </a:r>
          </a:p>
        </p:txBody>
      </p:sp>
      <p:sp>
        <p:nvSpPr>
          <p:cNvPr id="32" name="TextBox 32"/>
          <p:cNvSpPr txBox="1"/>
          <p:nvPr/>
        </p:nvSpPr>
        <p:spPr>
          <a:xfrm>
            <a:off x="5029183" y="7003249"/>
            <a:ext cx="4724417" cy="180961"/>
          </a:xfrm>
          <a:prstGeom prst="rect">
            <a:avLst/>
          </a:prstGeom>
        </p:spPr>
        <p:txBody>
          <a:bodyPr lIns="0" tIns="0" rIns="0" bIns="0" rtlCol="0" anchor="t">
            <a:spAutoFit/>
          </a:bodyPr>
          <a:lstStyle/>
          <a:p>
            <a:pPr>
              <a:lnSpc>
                <a:spcPts val="1439"/>
              </a:lnSpc>
            </a:pPr>
            <a:r>
              <a:rPr lang="en-US" sz="1200" dirty="0">
                <a:solidFill>
                  <a:srgbClr val="FFFFFF"/>
                </a:solidFill>
                <a:latin typeface="Open Sans Bold"/>
              </a:rPr>
              <a:t>Instructions and Inspiration</a:t>
            </a:r>
          </a:p>
        </p:txBody>
      </p:sp>
      <p:sp>
        <p:nvSpPr>
          <p:cNvPr id="33" name="Freeform 33"/>
          <p:cNvSpPr/>
          <p:nvPr/>
        </p:nvSpPr>
        <p:spPr>
          <a:xfrm>
            <a:off x="8081482" y="6798426"/>
            <a:ext cx="1450029" cy="352366"/>
          </a:xfrm>
          <a:custGeom>
            <a:avLst/>
            <a:gdLst/>
            <a:ahLst/>
            <a:cxnLst/>
            <a:rect l="l" t="t" r="r" b="b"/>
            <a:pathLst>
              <a:path w="1450029" h="352366">
                <a:moveTo>
                  <a:pt x="0" y="0"/>
                </a:moveTo>
                <a:lnTo>
                  <a:pt x="1450029" y="0"/>
                </a:lnTo>
                <a:lnTo>
                  <a:pt x="1450029" y="352366"/>
                </a:lnTo>
                <a:lnTo>
                  <a:pt x="0" y="352366"/>
                </a:lnTo>
                <a:lnTo>
                  <a:pt x="0" y="0"/>
                </a:lnTo>
                <a:close/>
              </a:path>
            </a:pathLst>
          </a:custGeom>
          <a:blipFill>
            <a:blip r:embed="rId11"/>
            <a:stretch>
              <a:fillRect b="-75687"/>
            </a:stretch>
          </a:blipFill>
        </p:spPr>
        <p:txBody>
          <a:bodyPr/>
          <a:lstStyle/>
          <a:p>
            <a:endParaRPr lang="en-US"/>
          </a:p>
        </p:txBody>
      </p:sp>
      <p:sp>
        <p:nvSpPr>
          <p:cNvPr id="34" name="Freeform 34"/>
          <p:cNvSpPr/>
          <p:nvPr/>
        </p:nvSpPr>
        <p:spPr>
          <a:xfrm>
            <a:off x="173839" y="6774649"/>
            <a:ext cx="450226" cy="450226"/>
          </a:xfrm>
          <a:custGeom>
            <a:avLst/>
            <a:gdLst/>
            <a:ahLst/>
            <a:cxnLst/>
            <a:rect l="l" t="t" r="r" b="b"/>
            <a:pathLst>
              <a:path w="450226" h="450226">
                <a:moveTo>
                  <a:pt x="0" y="0"/>
                </a:moveTo>
                <a:lnTo>
                  <a:pt x="450227" y="0"/>
                </a:lnTo>
                <a:lnTo>
                  <a:pt x="450227" y="450226"/>
                </a:lnTo>
                <a:lnTo>
                  <a:pt x="0" y="450226"/>
                </a:lnTo>
                <a:lnTo>
                  <a:pt x="0" y="0"/>
                </a:lnTo>
                <a:close/>
              </a:path>
            </a:pathLst>
          </a:custGeom>
          <a:blipFill>
            <a:blip r:embed="rId12"/>
            <a:stretch>
              <a:fillRect/>
            </a:stretch>
          </a:blipFill>
        </p:spPr>
        <p:txBody>
          <a:bodyPr/>
          <a:lstStyle/>
          <a:p>
            <a:endParaRPr lang="en-US"/>
          </a:p>
        </p:txBody>
      </p:sp>
      <p:sp>
        <p:nvSpPr>
          <p:cNvPr id="35" name="Freeform 35"/>
          <p:cNvSpPr/>
          <p:nvPr/>
        </p:nvSpPr>
        <p:spPr>
          <a:xfrm>
            <a:off x="3732217" y="5743923"/>
            <a:ext cx="833976" cy="678990"/>
          </a:xfrm>
          <a:custGeom>
            <a:avLst/>
            <a:gdLst/>
            <a:ahLst/>
            <a:cxnLst/>
            <a:rect l="l" t="t" r="r" b="b"/>
            <a:pathLst>
              <a:path w="833976" h="678990">
                <a:moveTo>
                  <a:pt x="0" y="0"/>
                </a:moveTo>
                <a:lnTo>
                  <a:pt x="833976" y="0"/>
                </a:lnTo>
                <a:lnTo>
                  <a:pt x="833976" y="678990"/>
                </a:lnTo>
                <a:lnTo>
                  <a:pt x="0" y="678990"/>
                </a:lnTo>
                <a:lnTo>
                  <a:pt x="0" y="0"/>
                </a:lnTo>
                <a:close/>
              </a:path>
            </a:pathLst>
          </a:custGeom>
          <a:blipFill>
            <a:blip r:embed="rId13"/>
            <a:stretch>
              <a:fillRect/>
            </a:stretch>
          </a:blipFill>
        </p:spPr>
        <p:txBody>
          <a:bodyPr/>
          <a:lstStyle/>
          <a:p>
            <a:endParaRPr lang="en-US"/>
          </a:p>
        </p:txBody>
      </p:sp>
      <p:sp>
        <p:nvSpPr>
          <p:cNvPr id="36" name="Freeform 36"/>
          <p:cNvSpPr/>
          <p:nvPr/>
        </p:nvSpPr>
        <p:spPr>
          <a:xfrm>
            <a:off x="821636" y="6233069"/>
            <a:ext cx="474316" cy="244273"/>
          </a:xfrm>
          <a:custGeom>
            <a:avLst/>
            <a:gdLst/>
            <a:ahLst/>
            <a:cxnLst/>
            <a:rect l="l" t="t" r="r" b="b"/>
            <a:pathLst>
              <a:path w="474316" h="244273">
                <a:moveTo>
                  <a:pt x="0" y="0"/>
                </a:moveTo>
                <a:lnTo>
                  <a:pt x="474317" y="0"/>
                </a:lnTo>
                <a:lnTo>
                  <a:pt x="474317" y="244273"/>
                </a:lnTo>
                <a:lnTo>
                  <a:pt x="0" y="244273"/>
                </a:lnTo>
                <a:lnTo>
                  <a:pt x="0" y="0"/>
                </a:lnTo>
                <a:close/>
              </a:path>
            </a:pathLst>
          </a:custGeom>
          <a:blipFill>
            <a:blip r:embed="rId14"/>
            <a:stretch>
              <a:fillRect/>
            </a:stretch>
          </a:blipFill>
        </p:spPr>
        <p:txBody>
          <a:bodyPr/>
          <a:lstStyle/>
          <a:p>
            <a:endParaRPr lang="en-US"/>
          </a:p>
        </p:txBody>
      </p:sp>
      <p:sp>
        <p:nvSpPr>
          <p:cNvPr id="37" name="Freeform 37"/>
          <p:cNvSpPr/>
          <p:nvPr/>
        </p:nvSpPr>
        <p:spPr>
          <a:xfrm>
            <a:off x="230675" y="6105278"/>
            <a:ext cx="429680" cy="407867"/>
          </a:xfrm>
          <a:custGeom>
            <a:avLst/>
            <a:gdLst/>
            <a:ahLst/>
            <a:cxnLst/>
            <a:rect l="l" t="t" r="r" b="b"/>
            <a:pathLst>
              <a:path w="429680" h="407867">
                <a:moveTo>
                  <a:pt x="0" y="0"/>
                </a:moveTo>
                <a:lnTo>
                  <a:pt x="429681" y="0"/>
                </a:lnTo>
                <a:lnTo>
                  <a:pt x="429681" y="407867"/>
                </a:lnTo>
                <a:lnTo>
                  <a:pt x="0" y="407867"/>
                </a:lnTo>
                <a:lnTo>
                  <a:pt x="0" y="0"/>
                </a:lnTo>
                <a:close/>
              </a:path>
            </a:pathLst>
          </a:custGeom>
          <a:blipFill>
            <a:blip r:embed="rId15"/>
            <a:stretch>
              <a:fillRect/>
            </a:stretch>
          </a:blipFill>
        </p:spPr>
        <p:txBody>
          <a:bodyPr/>
          <a:lstStyle/>
          <a:p>
            <a:endParaRPr lang="en-US"/>
          </a:p>
        </p:txBody>
      </p:sp>
      <p:sp>
        <p:nvSpPr>
          <p:cNvPr id="38" name="Freeform 38"/>
          <p:cNvSpPr/>
          <p:nvPr/>
        </p:nvSpPr>
        <p:spPr>
          <a:xfrm>
            <a:off x="3276170" y="6189586"/>
            <a:ext cx="333094" cy="287756"/>
          </a:xfrm>
          <a:custGeom>
            <a:avLst/>
            <a:gdLst/>
            <a:ahLst/>
            <a:cxnLst/>
            <a:rect l="l" t="t" r="r" b="b"/>
            <a:pathLst>
              <a:path w="333094" h="287756">
                <a:moveTo>
                  <a:pt x="0" y="0"/>
                </a:moveTo>
                <a:lnTo>
                  <a:pt x="333094" y="0"/>
                </a:lnTo>
                <a:lnTo>
                  <a:pt x="333094" y="287756"/>
                </a:lnTo>
                <a:lnTo>
                  <a:pt x="0" y="287756"/>
                </a:lnTo>
                <a:lnTo>
                  <a:pt x="0" y="0"/>
                </a:lnTo>
                <a:close/>
              </a:path>
            </a:pathLst>
          </a:custGeom>
          <a:blipFill>
            <a:blip r:embed="rId16"/>
            <a:stretch>
              <a:fillRect l="-28931" r="-24649"/>
            </a:stretch>
          </a:blipFill>
        </p:spPr>
        <p:txBody>
          <a:bodyPr/>
          <a:lstStyle/>
          <a:p>
            <a:endParaRPr lang="en-US"/>
          </a:p>
        </p:txBody>
      </p:sp>
      <p:sp>
        <p:nvSpPr>
          <p:cNvPr id="39" name="TextBox 39"/>
          <p:cNvSpPr txBox="1"/>
          <p:nvPr/>
        </p:nvSpPr>
        <p:spPr>
          <a:xfrm>
            <a:off x="2633419" y="3053813"/>
            <a:ext cx="1985969" cy="342081"/>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Robin from FSU created her own large-scale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bulletin board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spread with posters, infographics and facts for her hallway.</a:t>
            </a:r>
          </a:p>
        </p:txBody>
      </p:sp>
      <p:sp>
        <p:nvSpPr>
          <p:cNvPr id="40" name="TextBox 40"/>
          <p:cNvSpPr txBox="1"/>
          <p:nvPr/>
        </p:nvSpPr>
        <p:spPr>
          <a:xfrm>
            <a:off x="2702817" y="4670103"/>
            <a:ext cx="1897713" cy="342081"/>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Joe from Lewis University incorporated GFO messaging and facts into his local teacher preparation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website.</a:t>
            </a:r>
          </a:p>
        </p:txBody>
      </p:sp>
      <p:sp>
        <p:nvSpPr>
          <p:cNvPr id="41" name="TextBox 41"/>
          <p:cNvSpPr txBox="1"/>
          <p:nvPr/>
        </p:nvSpPr>
        <p:spPr>
          <a:xfrm>
            <a:off x="378906" y="5366982"/>
            <a:ext cx="3138917" cy="572914"/>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The ‘Busting Myths’ student presentation is our </a:t>
            </a:r>
            <a:r>
              <a:rPr lang="en-US" sz="746" b="1" dirty="0">
                <a:solidFill>
                  <a:srgbClr val="EF643C"/>
                </a:solidFill>
                <a:latin typeface="Open Sans" panose="020B0606030504020204" pitchFamily="34" charset="0"/>
                <a:ea typeface="Open Sans" panose="020B0606030504020204" pitchFamily="34" charset="0"/>
                <a:cs typeface="Open Sans" panose="020B0606030504020204" pitchFamily="34" charset="0"/>
              </a:rPr>
              <a:t>most effective tool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for improving perceptions about the teaching profession. A successful GFO campaign should include regular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presentations to the students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your program draws from as well as their peers and faculty whom they interact with. </a:t>
            </a:r>
          </a:p>
        </p:txBody>
      </p:sp>
      <p:sp>
        <p:nvSpPr>
          <p:cNvPr id="42" name="TextBox 42"/>
          <p:cNvSpPr txBox="1"/>
          <p:nvPr/>
        </p:nvSpPr>
        <p:spPr>
          <a:xfrm>
            <a:off x="3685284" y="5272559"/>
            <a:ext cx="927841" cy="466661"/>
          </a:xfrm>
          <a:prstGeom prst="rect">
            <a:avLst/>
          </a:prstGeom>
        </p:spPr>
        <p:txBody>
          <a:bodyPr lIns="0" tIns="0" rIns="0" bIns="0" rtlCol="0" anchor="t">
            <a:spAutoFit/>
          </a:bodyPr>
          <a:lstStyle/>
          <a:p>
            <a:pPr algn="ctr">
              <a:lnSpc>
                <a:spcPts val="895"/>
              </a:lnSpc>
            </a:pPr>
            <a:r>
              <a:rPr lang="en-US" sz="746" dirty="0">
                <a:solidFill>
                  <a:srgbClr val="000000"/>
                </a:solidFill>
                <a:latin typeface="Open Sans"/>
              </a:rPr>
              <a:t>Register your GFO activities and you’re now a  </a:t>
            </a:r>
            <a:r>
              <a:rPr lang="en-US" sz="746" dirty="0">
                <a:solidFill>
                  <a:srgbClr val="EF643C"/>
                </a:solidFill>
                <a:latin typeface="Open Sans Bold"/>
              </a:rPr>
              <a:t>3-star </a:t>
            </a:r>
            <a:r>
              <a:rPr lang="en-US" sz="746" dirty="0">
                <a:solidFill>
                  <a:srgbClr val="000000"/>
                </a:solidFill>
                <a:latin typeface="Open Sans"/>
              </a:rPr>
              <a:t>Champion!</a:t>
            </a:r>
          </a:p>
        </p:txBody>
      </p:sp>
      <p:sp>
        <p:nvSpPr>
          <p:cNvPr id="43" name="TextBox 43"/>
          <p:cNvSpPr txBox="1"/>
          <p:nvPr/>
        </p:nvSpPr>
        <p:spPr>
          <a:xfrm>
            <a:off x="240919" y="952367"/>
            <a:ext cx="2635328" cy="236855"/>
          </a:xfrm>
          <a:prstGeom prst="rect">
            <a:avLst/>
          </a:prstGeom>
        </p:spPr>
        <p:txBody>
          <a:bodyPr lIns="0" tIns="0" rIns="0" bIns="0" rtlCol="0" anchor="t">
            <a:spAutoFit/>
          </a:bodyPr>
          <a:lstStyle/>
          <a:p>
            <a:pPr algn="l">
              <a:lnSpc>
                <a:spcPts val="1791"/>
              </a:lnSpc>
            </a:pPr>
            <a:r>
              <a:rPr lang="en-US" sz="1493">
                <a:solidFill>
                  <a:srgbClr val="000000"/>
                </a:solidFill>
                <a:latin typeface="Raleway"/>
              </a:rPr>
              <a:t>Planning a full GFO campaign</a:t>
            </a:r>
          </a:p>
        </p:txBody>
      </p:sp>
      <p:sp>
        <p:nvSpPr>
          <p:cNvPr id="44" name="TextBox 44"/>
          <p:cNvSpPr txBox="1"/>
          <p:nvPr/>
        </p:nvSpPr>
        <p:spPr>
          <a:xfrm>
            <a:off x="240919" y="215195"/>
            <a:ext cx="3175647" cy="236855"/>
          </a:xfrm>
          <a:prstGeom prst="rect">
            <a:avLst/>
          </a:prstGeom>
        </p:spPr>
        <p:txBody>
          <a:bodyPr lIns="0" tIns="0" rIns="0" bIns="0" rtlCol="0" anchor="t">
            <a:spAutoFit/>
          </a:bodyPr>
          <a:lstStyle/>
          <a:p>
            <a:pPr algn="l">
              <a:lnSpc>
                <a:spcPts val="1791"/>
              </a:lnSpc>
            </a:pPr>
            <a:r>
              <a:rPr lang="en-US" sz="1493">
                <a:solidFill>
                  <a:srgbClr val="FFFFFF"/>
                </a:solidFill>
                <a:latin typeface="Raleway Bold"/>
              </a:rPr>
              <a:t>Your journey with GFO continued</a:t>
            </a:r>
          </a:p>
        </p:txBody>
      </p:sp>
      <p:sp>
        <p:nvSpPr>
          <p:cNvPr id="45" name="TextBox 45"/>
          <p:cNvSpPr txBox="1"/>
          <p:nvPr/>
        </p:nvSpPr>
        <p:spPr>
          <a:xfrm>
            <a:off x="240919" y="490151"/>
            <a:ext cx="1982418" cy="138367"/>
          </a:xfrm>
          <a:prstGeom prst="rect">
            <a:avLst/>
          </a:prstGeom>
        </p:spPr>
        <p:txBody>
          <a:bodyPr lIns="0" tIns="0" rIns="0" bIns="0" rtlCol="0" anchor="t">
            <a:spAutoFit/>
          </a:bodyPr>
          <a:lstStyle/>
          <a:p>
            <a:pPr algn="l">
              <a:lnSpc>
                <a:spcPts val="1023"/>
              </a:lnSpc>
            </a:pPr>
            <a:r>
              <a:rPr lang="en-US" sz="853">
                <a:solidFill>
                  <a:srgbClr val="F6D3D2"/>
                </a:solidFill>
                <a:latin typeface="Open Sans"/>
              </a:rPr>
              <a:t>Making the most of GFO resources</a:t>
            </a:r>
          </a:p>
        </p:txBody>
      </p:sp>
      <p:sp>
        <p:nvSpPr>
          <p:cNvPr id="46" name="TextBox 46"/>
          <p:cNvSpPr txBox="1"/>
          <p:nvPr/>
        </p:nvSpPr>
        <p:spPr>
          <a:xfrm>
            <a:off x="2204993" y="6804490"/>
            <a:ext cx="1734226" cy="236855"/>
          </a:xfrm>
          <a:prstGeom prst="rect">
            <a:avLst/>
          </a:prstGeom>
        </p:spPr>
        <p:txBody>
          <a:bodyPr lIns="0" tIns="0" rIns="0" bIns="0" rtlCol="0" anchor="t">
            <a:spAutoFit/>
          </a:bodyPr>
          <a:lstStyle/>
          <a:p>
            <a:pPr algn="l">
              <a:lnSpc>
                <a:spcPts val="1791"/>
              </a:lnSpc>
            </a:pPr>
            <a:r>
              <a:rPr lang="en-US" sz="1493" dirty="0">
                <a:solidFill>
                  <a:srgbClr val="FFFFFF"/>
                </a:solidFill>
                <a:latin typeface="Raleway Bold"/>
              </a:rPr>
              <a:t>Connect with GFO!</a:t>
            </a:r>
          </a:p>
        </p:txBody>
      </p:sp>
      <p:grpSp>
        <p:nvGrpSpPr>
          <p:cNvPr id="47" name="Group 47"/>
          <p:cNvGrpSpPr/>
          <p:nvPr/>
        </p:nvGrpSpPr>
        <p:grpSpPr>
          <a:xfrm>
            <a:off x="787645" y="1312330"/>
            <a:ext cx="1102273" cy="183684"/>
            <a:chOff x="0" y="0"/>
            <a:chExt cx="1469697" cy="244912"/>
          </a:xfrm>
        </p:grpSpPr>
        <p:grpSp>
          <p:nvGrpSpPr>
            <p:cNvPr id="48" name="Group 48"/>
            <p:cNvGrpSpPr/>
            <p:nvPr/>
          </p:nvGrpSpPr>
          <p:grpSpPr>
            <a:xfrm>
              <a:off x="0" y="0"/>
              <a:ext cx="1469697" cy="244912"/>
              <a:chOff x="0" y="0"/>
              <a:chExt cx="1469697" cy="244912"/>
            </a:xfrm>
          </p:grpSpPr>
          <p:sp>
            <p:nvSpPr>
              <p:cNvPr id="49" name="Freeform 49"/>
              <p:cNvSpPr/>
              <p:nvPr/>
            </p:nvSpPr>
            <p:spPr>
              <a:xfrm>
                <a:off x="0" y="0"/>
                <a:ext cx="1469644" cy="244912"/>
              </a:xfrm>
              <a:custGeom>
                <a:avLst/>
                <a:gdLst/>
                <a:ahLst/>
                <a:cxnLst/>
                <a:rect l="l" t="t" r="r" b="b"/>
                <a:pathLst>
                  <a:path w="1469644" h="244912">
                    <a:moveTo>
                      <a:pt x="0" y="122456"/>
                    </a:moveTo>
                    <a:cubicBezTo>
                      <a:pt x="0" y="54770"/>
                      <a:pt x="58166" y="0"/>
                      <a:pt x="130048" y="0"/>
                    </a:cubicBezTo>
                    <a:lnTo>
                      <a:pt x="1339596" y="0"/>
                    </a:lnTo>
                    <a:cubicBezTo>
                      <a:pt x="1411478" y="0"/>
                      <a:pt x="1469644" y="54770"/>
                      <a:pt x="1469644" y="122456"/>
                    </a:cubicBezTo>
                    <a:cubicBezTo>
                      <a:pt x="1469644" y="190141"/>
                      <a:pt x="1411478" y="244912"/>
                      <a:pt x="1339596" y="244912"/>
                    </a:cubicBezTo>
                    <a:lnTo>
                      <a:pt x="130048" y="244912"/>
                    </a:lnTo>
                    <a:cubicBezTo>
                      <a:pt x="58166" y="244912"/>
                      <a:pt x="0" y="190141"/>
                      <a:pt x="0" y="122456"/>
                    </a:cubicBezTo>
                    <a:close/>
                  </a:path>
                </a:pathLst>
              </a:custGeom>
              <a:solidFill>
                <a:srgbClr val="EF643C"/>
              </a:solidFill>
            </p:spPr>
            <p:txBody>
              <a:bodyPr/>
              <a:lstStyle/>
              <a:p>
                <a:endParaRPr lang="en-US"/>
              </a:p>
            </p:txBody>
          </p:sp>
        </p:grpSp>
        <p:sp>
          <p:nvSpPr>
            <p:cNvPr id="50" name="TextBox 50"/>
            <p:cNvSpPr txBox="1"/>
            <p:nvPr/>
          </p:nvSpPr>
          <p:spPr>
            <a:xfrm>
              <a:off x="147514" y="39222"/>
              <a:ext cx="1174669" cy="156943"/>
            </a:xfrm>
            <a:prstGeom prst="rect">
              <a:avLst/>
            </a:prstGeom>
          </p:spPr>
          <p:txBody>
            <a:bodyPr lIns="0" tIns="0" rIns="0" bIns="0" rtlCol="0" anchor="t">
              <a:spAutoFit/>
            </a:bodyPr>
            <a:lstStyle/>
            <a:p>
              <a:pPr algn="ctr">
                <a:lnSpc>
                  <a:spcPts val="895"/>
                </a:lnSpc>
              </a:pPr>
              <a:r>
                <a:rPr lang="en-US" sz="746">
                  <a:solidFill>
                    <a:srgbClr val="FFFFFF"/>
                  </a:solidFill>
                  <a:latin typeface="Arimo Bold"/>
                </a:rPr>
                <a:t>Craft your strategy</a:t>
              </a:r>
            </a:p>
          </p:txBody>
        </p:sp>
      </p:grpSp>
      <p:sp>
        <p:nvSpPr>
          <p:cNvPr id="51" name="TextBox 51"/>
          <p:cNvSpPr txBox="1"/>
          <p:nvPr/>
        </p:nvSpPr>
        <p:spPr>
          <a:xfrm>
            <a:off x="366413" y="1519361"/>
            <a:ext cx="2084123" cy="572914"/>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A successful GFO campaign includes </a:t>
            </a:r>
            <a:r>
              <a:rPr lang="en-US" sz="746"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presen-tations</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 posters, flyers, social media, and visits to a range of campus events including admissions events, student life activities, clubs, and classes. </a:t>
            </a:r>
          </a:p>
        </p:txBody>
      </p:sp>
      <p:grpSp>
        <p:nvGrpSpPr>
          <p:cNvPr id="52" name="Group 52"/>
          <p:cNvGrpSpPr/>
          <p:nvPr/>
        </p:nvGrpSpPr>
        <p:grpSpPr>
          <a:xfrm>
            <a:off x="605210" y="2286306"/>
            <a:ext cx="1504441" cy="183684"/>
            <a:chOff x="0" y="0"/>
            <a:chExt cx="2005921" cy="244912"/>
          </a:xfrm>
        </p:grpSpPr>
        <p:grpSp>
          <p:nvGrpSpPr>
            <p:cNvPr id="53" name="Group 53"/>
            <p:cNvGrpSpPr/>
            <p:nvPr/>
          </p:nvGrpSpPr>
          <p:grpSpPr>
            <a:xfrm>
              <a:off x="0" y="0"/>
              <a:ext cx="2005921" cy="244912"/>
              <a:chOff x="0" y="0"/>
              <a:chExt cx="2005921" cy="244912"/>
            </a:xfrm>
          </p:grpSpPr>
          <p:sp>
            <p:nvSpPr>
              <p:cNvPr id="54" name="Freeform 54"/>
              <p:cNvSpPr/>
              <p:nvPr/>
            </p:nvSpPr>
            <p:spPr>
              <a:xfrm>
                <a:off x="0" y="0"/>
                <a:ext cx="2005965" cy="244912"/>
              </a:xfrm>
              <a:custGeom>
                <a:avLst/>
                <a:gdLst/>
                <a:ahLst/>
                <a:cxnLst/>
                <a:rect l="l" t="t" r="r" b="b"/>
                <a:pathLst>
                  <a:path w="2005965" h="244912">
                    <a:moveTo>
                      <a:pt x="0" y="122456"/>
                    </a:moveTo>
                    <a:cubicBezTo>
                      <a:pt x="0" y="54770"/>
                      <a:pt x="58166" y="0"/>
                      <a:pt x="130048" y="0"/>
                    </a:cubicBezTo>
                    <a:lnTo>
                      <a:pt x="1875917" y="0"/>
                    </a:lnTo>
                    <a:cubicBezTo>
                      <a:pt x="1947799" y="0"/>
                      <a:pt x="2005965" y="54770"/>
                      <a:pt x="2005965" y="122456"/>
                    </a:cubicBezTo>
                    <a:cubicBezTo>
                      <a:pt x="2005965" y="190141"/>
                      <a:pt x="1947799" y="244912"/>
                      <a:pt x="1875917" y="244912"/>
                    </a:cubicBezTo>
                    <a:lnTo>
                      <a:pt x="130048" y="244912"/>
                    </a:lnTo>
                    <a:cubicBezTo>
                      <a:pt x="58166" y="244912"/>
                      <a:pt x="0" y="190141"/>
                      <a:pt x="0" y="122456"/>
                    </a:cubicBezTo>
                    <a:close/>
                  </a:path>
                </a:pathLst>
              </a:custGeom>
              <a:solidFill>
                <a:srgbClr val="EF643C"/>
              </a:solidFill>
            </p:spPr>
            <p:txBody>
              <a:bodyPr/>
              <a:lstStyle/>
              <a:p>
                <a:endParaRPr lang="en-US"/>
              </a:p>
            </p:txBody>
          </p:sp>
        </p:grpSp>
        <p:sp>
          <p:nvSpPr>
            <p:cNvPr id="55" name="TextBox 55"/>
            <p:cNvSpPr txBox="1"/>
            <p:nvPr/>
          </p:nvSpPr>
          <p:spPr>
            <a:xfrm>
              <a:off x="142047" y="39222"/>
              <a:ext cx="1721828" cy="156943"/>
            </a:xfrm>
            <a:prstGeom prst="rect">
              <a:avLst/>
            </a:prstGeom>
          </p:spPr>
          <p:txBody>
            <a:bodyPr lIns="0" tIns="0" rIns="0" bIns="0" rtlCol="0" anchor="t">
              <a:spAutoFit/>
            </a:bodyPr>
            <a:lstStyle/>
            <a:p>
              <a:pPr algn="ctr">
                <a:lnSpc>
                  <a:spcPts val="895"/>
                </a:lnSpc>
              </a:pPr>
              <a:r>
                <a:rPr lang="en-US" sz="746">
                  <a:solidFill>
                    <a:srgbClr val="FFFFFF"/>
                  </a:solidFill>
                  <a:latin typeface="Arimo Bold"/>
                </a:rPr>
                <a:t>Tailor all the GFO resources</a:t>
              </a:r>
            </a:p>
          </p:txBody>
        </p:sp>
      </p:grpSp>
      <p:sp>
        <p:nvSpPr>
          <p:cNvPr id="56" name="TextBox 56"/>
          <p:cNvSpPr txBox="1"/>
          <p:nvPr/>
        </p:nvSpPr>
        <p:spPr>
          <a:xfrm>
            <a:off x="373199" y="2498061"/>
            <a:ext cx="2024425" cy="919162"/>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Tailor </a:t>
            </a:r>
            <a:r>
              <a:rPr lang="en-US" sz="746" b="1" dirty="0">
                <a:solidFill>
                  <a:srgbClr val="EF643C"/>
                </a:solidFill>
                <a:latin typeface="Open Sans" panose="020B0606030504020204" pitchFamily="34" charset="0"/>
                <a:ea typeface="Open Sans" panose="020B0606030504020204" pitchFamily="34" charset="0"/>
                <a:cs typeface="Open Sans" panose="020B0606030504020204" pitchFamily="34" charset="0"/>
              </a:rPr>
              <a:t>a full suite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of GFO resources for your local context. Include local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teacher salary data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and information on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retirement benefits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for your state.  Add in your branding and contact information. You can even update the colors to match your institution’s branding.  Data for your locale can be found on the GFO website.</a:t>
            </a:r>
          </a:p>
        </p:txBody>
      </p:sp>
      <p:sp>
        <p:nvSpPr>
          <p:cNvPr id="57" name="TextBox 57"/>
          <p:cNvSpPr txBox="1"/>
          <p:nvPr/>
        </p:nvSpPr>
        <p:spPr>
          <a:xfrm>
            <a:off x="398953" y="4670103"/>
            <a:ext cx="1945363" cy="226665"/>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Jean from UIndy displaying her custom, resource-stocked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table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setup.</a:t>
            </a:r>
          </a:p>
        </p:txBody>
      </p:sp>
      <p:grpSp>
        <p:nvGrpSpPr>
          <p:cNvPr id="58" name="Group 58"/>
          <p:cNvGrpSpPr/>
          <p:nvPr/>
        </p:nvGrpSpPr>
        <p:grpSpPr>
          <a:xfrm>
            <a:off x="1134672" y="5125018"/>
            <a:ext cx="1622357" cy="177250"/>
            <a:chOff x="0" y="0"/>
            <a:chExt cx="2163143" cy="236333"/>
          </a:xfrm>
        </p:grpSpPr>
        <p:grpSp>
          <p:nvGrpSpPr>
            <p:cNvPr id="59" name="Group 59"/>
            <p:cNvGrpSpPr/>
            <p:nvPr/>
          </p:nvGrpSpPr>
          <p:grpSpPr>
            <a:xfrm>
              <a:off x="0" y="0"/>
              <a:ext cx="2163143" cy="236333"/>
              <a:chOff x="0" y="0"/>
              <a:chExt cx="2163143" cy="236333"/>
            </a:xfrm>
          </p:grpSpPr>
          <p:sp>
            <p:nvSpPr>
              <p:cNvPr id="60" name="Freeform 60"/>
              <p:cNvSpPr/>
              <p:nvPr/>
            </p:nvSpPr>
            <p:spPr>
              <a:xfrm>
                <a:off x="0" y="0"/>
                <a:ext cx="2163064" cy="236279"/>
              </a:xfrm>
              <a:custGeom>
                <a:avLst/>
                <a:gdLst/>
                <a:ahLst/>
                <a:cxnLst/>
                <a:rect l="l" t="t" r="r" b="b"/>
                <a:pathLst>
                  <a:path w="2163064" h="236279">
                    <a:moveTo>
                      <a:pt x="0" y="118140"/>
                    </a:moveTo>
                    <a:cubicBezTo>
                      <a:pt x="0" y="52864"/>
                      <a:pt x="56261" y="0"/>
                      <a:pt x="125730" y="0"/>
                    </a:cubicBezTo>
                    <a:lnTo>
                      <a:pt x="2037334" y="0"/>
                    </a:lnTo>
                    <a:cubicBezTo>
                      <a:pt x="2106803" y="0"/>
                      <a:pt x="2163064" y="52864"/>
                      <a:pt x="2163064" y="118140"/>
                    </a:cubicBezTo>
                    <a:cubicBezTo>
                      <a:pt x="2163064" y="183415"/>
                      <a:pt x="2106803" y="236279"/>
                      <a:pt x="2037334" y="236279"/>
                    </a:cubicBezTo>
                    <a:lnTo>
                      <a:pt x="125730" y="236279"/>
                    </a:lnTo>
                    <a:cubicBezTo>
                      <a:pt x="56261" y="236279"/>
                      <a:pt x="0" y="183415"/>
                      <a:pt x="0" y="118140"/>
                    </a:cubicBezTo>
                    <a:close/>
                  </a:path>
                </a:pathLst>
              </a:custGeom>
              <a:solidFill>
                <a:srgbClr val="EF643C"/>
              </a:solidFill>
            </p:spPr>
            <p:txBody>
              <a:bodyPr/>
              <a:lstStyle/>
              <a:p>
                <a:endParaRPr lang="en-US"/>
              </a:p>
            </p:txBody>
          </p:sp>
        </p:grpSp>
        <p:sp>
          <p:nvSpPr>
            <p:cNvPr id="61" name="TextBox 61"/>
            <p:cNvSpPr txBox="1"/>
            <p:nvPr/>
          </p:nvSpPr>
          <p:spPr>
            <a:xfrm>
              <a:off x="628747" y="34932"/>
              <a:ext cx="905650" cy="156943"/>
            </a:xfrm>
            <a:prstGeom prst="rect">
              <a:avLst/>
            </a:prstGeom>
          </p:spPr>
          <p:txBody>
            <a:bodyPr lIns="0" tIns="0" rIns="0" bIns="0" rtlCol="0" anchor="t">
              <a:spAutoFit/>
            </a:bodyPr>
            <a:lstStyle/>
            <a:p>
              <a:pPr algn="ctr">
                <a:lnSpc>
                  <a:spcPts val="895"/>
                </a:lnSpc>
              </a:pPr>
              <a:r>
                <a:rPr lang="en-US" sz="746">
                  <a:solidFill>
                    <a:srgbClr val="FFFFFF"/>
                  </a:solidFill>
                  <a:latin typeface="Arimo Bold"/>
                </a:rPr>
                <a:t>Presentations!</a:t>
              </a:r>
            </a:p>
          </p:txBody>
        </p:sp>
      </p:grpSp>
      <p:sp>
        <p:nvSpPr>
          <p:cNvPr id="62" name="TextBox 62"/>
          <p:cNvSpPr txBox="1"/>
          <p:nvPr/>
        </p:nvSpPr>
        <p:spPr>
          <a:xfrm>
            <a:off x="2208365" y="7032259"/>
            <a:ext cx="2621649" cy="122662"/>
          </a:xfrm>
          <a:prstGeom prst="rect">
            <a:avLst/>
          </a:prstGeom>
        </p:spPr>
        <p:txBody>
          <a:bodyPr lIns="0" tIns="0" rIns="0" bIns="0" rtlCol="0" anchor="t">
            <a:spAutoFit/>
          </a:bodyPr>
          <a:lstStyle/>
          <a:p>
            <a:pPr algn="l">
              <a:lnSpc>
                <a:spcPts val="959"/>
              </a:lnSpc>
            </a:pPr>
            <a:r>
              <a:rPr lang="en-US" sz="799" dirty="0">
                <a:solidFill>
                  <a:srgbClr val="FFFFFF"/>
                </a:solidFill>
                <a:latin typeface="Open Sans" panose="020B0606030504020204" pitchFamily="34" charset="0"/>
                <a:ea typeface="Open Sans" panose="020B0606030504020204" pitchFamily="34" charset="0"/>
                <a:cs typeface="Open Sans" panose="020B0606030504020204" pitchFamily="34" charset="0"/>
              </a:rPr>
              <a:t>Share your ideas and connect with other Champions.</a:t>
            </a:r>
          </a:p>
        </p:txBody>
      </p:sp>
      <p:sp>
        <p:nvSpPr>
          <p:cNvPr id="63" name="TextBox 63"/>
          <p:cNvSpPr txBox="1"/>
          <p:nvPr/>
        </p:nvSpPr>
        <p:spPr>
          <a:xfrm>
            <a:off x="660356" y="6993724"/>
            <a:ext cx="987342" cy="218967"/>
          </a:xfrm>
          <a:prstGeom prst="rect">
            <a:avLst/>
          </a:prstGeom>
        </p:spPr>
        <p:txBody>
          <a:bodyPr lIns="0" tIns="0" rIns="0" bIns="0" rtlCol="0" anchor="t">
            <a:spAutoFit/>
          </a:bodyPr>
          <a:lstStyle/>
          <a:p>
            <a:pPr algn="l">
              <a:lnSpc>
                <a:spcPts val="896"/>
              </a:lnSpc>
            </a:pPr>
            <a:r>
              <a:rPr lang="en-US" sz="746" dirty="0">
                <a:solidFill>
                  <a:srgbClr val="FFFFFF"/>
                </a:solidFill>
                <a:latin typeface="Arimo"/>
              </a:rPr>
              <a:t>GettheFactsOut.org/</a:t>
            </a:r>
          </a:p>
          <a:p>
            <a:pPr algn="l">
              <a:lnSpc>
                <a:spcPts val="895"/>
              </a:lnSpc>
            </a:pPr>
            <a:r>
              <a:rPr lang="en-US" sz="746" dirty="0" err="1">
                <a:solidFill>
                  <a:srgbClr val="FFFFFF"/>
                </a:solidFill>
                <a:latin typeface="Arimo"/>
              </a:rPr>
              <a:t>gfo</a:t>
            </a:r>
            <a:r>
              <a:rPr lang="en-US" sz="746" dirty="0">
                <a:solidFill>
                  <a:srgbClr val="FFFFFF"/>
                </a:solidFill>
                <a:latin typeface="Arimo"/>
              </a:rPr>
              <a:t>-community/</a:t>
            </a:r>
          </a:p>
        </p:txBody>
      </p:sp>
      <p:sp>
        <p:nvSpPr>
          <p:cNvPr id="64" name="TextBox 64"/>
          <p:cNvSpPr txBox="1"/>
          <p:nvPr/>
        </p:nvSpPr>
        <p:spPr>
          <a:xfrm>
            <a:off x="5048233" y="276332"/>
            <a:ext cx="4567928" cy="1536689"/>
          </a:xfrm>
          <a:prstGeom prst="rect">
            <a:avLst/>
          </a:prstGeom>
        </p:spPr>
        <p:txBody>
          <a:bodyPr lIns="0" tIns="0" rIns="0" bIns="0" rtlCol="0" anchor="t">
            <a:spAutoFit/>
          </a:bodyPr>
          <a:lstStyle/>
          <a:p>
            <a:pPr>
              <a:lnSpc>
                <a:spcPts val="4228"/>
              </a:lnSpc>
            </a:pPr>
            <a:r>
              <a:rPr lang="en-US" sz="3523">
                <a:solidFill>
                  <a:srgbClr val="FFFFFF"/>
                </a:solidFill>
                <a:latin typeface="Raleway Bold"/>
              </a:rPr>
              <a:t>Developing</a:t>
            </a:r>
          </a:p>
          <a:p>
            <a:pPr>
              <a:lnSpc>
                <a:spcPts val="3876"/>
              </a:lnSpc>
            </a:pPr>
            <a:r>
              <a:rPr lang="en-US" sz="3523">
                <a:solidFill>
                  <a:srgbClr val="FFFFFF"/>
                </a:solidFill>
                <a:latin typeface="Raleway Bold"/>
              </a:rPr>
              <a:t>a Teacher Recruitment Plan</a:t>
            </a:r>
          </a:p>
        </p:txBody>
      </p:sp>
      <p:sp>
        <p:nvSpPr>
          <p:cNvPr id="65" name="TextBox 65"/>
          <p:cNvSpPr txBox="1"/>
          <p:nvPr/>
        </p:nvSpPr>
        <p:spPr>
          <a:xfrm>
            <a:off x="4876800" y="1770617"/>
            <a:ext cx="1984746" cy="266646"/>
          </a:xfrm>
          <a:prstGeom prst="rect">
            <a:avLst/>
          </a:prstGeom>
        </p:spPr>
        <p:txBody>
          <a:bodyPr lIns="0" tIns="0" rIns="0" bIns="0" rtlCol="0" anchor="t">
            <a:spAutoFit/>
          </a:bodyPr>
          <a:lstStyle/>
          <a:p>
            <a:pPr algn="ctr">
              <a:lnSpc>
                <a:spcPts val="1971"/>
              </a:lnSpc>
            </a:pPr>
            <a:r>
              <a:rPr lang="en-US" sz="1642">
                <a:solidFill>
                  <a:srgbClr val="FFFFFF"/>
                </a:solidFill>
                <a:latin typeface="Arimo Bold"/>
              </a:rPr>
              <a:t>GFO User Guide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15293" y="1560999"/>
            <a:ext cx="2022341" cy="1459700"/>
            <a:chOff x="0" y="0"/>
            <a:chExt cx="2696455" cy="1946267"/>
          </a:xfrm>
        </p:grpSpPr>
        <p:sp>
          <p:nvSpPr>
            <p:cNvPr id="3" name="Freeform 3"/>
            <p:cNvSpPr/>
            <p:nvPr/>
          </p:nvSpPr>
          <p:spPr>
            <a:xfrm>
              <a:off x="0" y="0"/>
              <a:ext cx="2696337" cy="1946257"/>
            </a:xfrm>
            <a:custGeom>
              <a:avLst/>
              <a:gdLst/>
              <a:ahLst/>
              <a:cxnLst/>
              <a:rect l="l" t="t" r="r" b="b"/>
              <a:pathLst>
                <a:path w="2696337" h="1946257">
                  <a:moveTo>
                    <a:pt x="0" y="51850"/>
                  </a:moveTo>
                  <a:cubicBezTo>
                    <a:pt x="0" y="23227"/>
                    <a:pt x="25146" y="0"/>
                    <a:pt x="56134" y="0"/>
                  </a:cubicBezTo>
                  <a:lnTo>
                    <a:pt x="2640203" y="0"/>
                  </a:lnTo>
                  <a:cubicBezTo>
                    <a:pt x="2671191" y="0"/>
                    <a:pt x="2696337" y="23227"/>
                    <a:pt x="2696337" y="51850"/>
                  </a:cubicBezTo>
                  <a:lnTo>
                    <a:pt x="2696337" y="1894407"/>
                  </a:lnTo>
                  <a:cubicBezTo>
                    <a:pt x="2696337" y="1923030"/>
                    <a:pt x="2671191" y="1946257"/>
                    <a:pt x="2640203" y="1946257"/>
                  </a:cubicBezTo>
                  <a:lnTo>
                    <a:pt x="56134" y="1946257"/>
                  </a:lnTo>
                  <a:cubicBezTo>
                    <a:pt x="25146" y="1946257"/>
                    <a:pt x="0" y="1923030"/>
                    <a:pt x="0" y="1894407"/>
                  </a:cubicBezTo>
                  <a:close/>
                </a:path>
              </a:pathLst>
            </a:custGeom>
            <a:solidFill>
              <a:srgbClr val="EF643C">
                <a:alpha val="14902"/>
              </a:srgbClr>
            </a:solidFill>
          </p:spPr>
          <p:txBody>
            <a:bodyPr/>
            <a:lstStyle/>
            <a:p>
              <a:endParaRPr lang="en-US"/>
            </a:p>
          </p:txBody>
        </p:sp>
      </p:grpSp>
      <p:grpSp>
        <p:nvGrpSpPr>
          <p:cNvPr id="4" name="Group 4"/>
          <p:cNvGrpSpPr/>
          <p:nvPr/>
        </p:nvGrpSpPr>
        <p:grpSpPr>
          <a:xfrm>
            <a:off x="193871" y="1019482"/>
            <a:ext cx="2679029" cy="2245989"/>
            <a:chOff x="0" y="0"/>
            <a:chExt cx="3572039" cy="2994652"/>
          </a:xfrm>
        </p:grpSpPr>
        <p:sp>
          <p:nvSpPr>
            <p:cNvPr id="5" name="Freeform 5"/>
            <p:cNvSpPr/>
            <p:nvPr/>
          </p:nvSpPr>
          <p:spPr>
            <a:xfrm>
              <a:off x="0" y="0"/>
              <a:ext cx="3572002" cy="2994660"/>
            </a:xfrm>
            <a:custGeom>
              <a:avLst/>
              <a:gdLst/>
              <a:ahLst/>
              <a:cxnLst/>
              <a:rect l="l" t="t" r="r" b="b"/>
              <a:pathLst>
                <a:path w="3572002" h="2994660">
                  <a:moveTo>
                    <a:pt x="0" y="96520"/>
                  </a:moveTo>
                  <a:cubicBezTo>
                    <a:pt x="0" y="43180"/>
                    <a:pt x="43180" y="0"/>
                    <a:pt x="96520" y="0"/>
                  </a:cubicBezTo>
                  <a:lnTo>
                    <a:pt x="3475482" y="0"/>
                  </a:lnTo>
                  <a:cubicBezTo>
                    <a:pt x="3528822" y="0"/>
                    <a:pt x="3572002" y="43180"/>
                    <a:pt x="3572002" y="96520"/>
                  </a:cubicBezTo>
                  <a:lnTo>
                    <a:pt x="3572002" y="2898140"/>
                  </a:lnTo>
                  <a:cubicBezTo>
                    <a:pt x="3572002" y="2951480"/>
                    <a:pt x="3528822" y="2994660"/>
                    <a:pt x="3475482" y="2994660"/>
                  </a:cubicBezTo>
                  <a:lnTo>
                    <a:pt x="96520" y="2994660"/>
                  </a:lnTo>
                  <a:cubicBezTo>
                    <a:pt x="43180" y="2994660"/>
                    <a:pt x="0" y="2951480"/>
                    <a:pt x="0" y="2898140"/>
                  </a:cubicBezTo>
                  <a:close/>
                </a:path>
              </a:pathLst>
            </a:custGeom>
            <a:solidFill>
              <a:srgbClr val="2D9BC1">
                <a:alpha val="14902"/>
              </a:srgbClr>
            </a:solidFill>
          </p:spPr>
          <p:txBody>
            <a:bodyPr/>
            <a:lstStyle/>
            <a:p>
              <a:endParaRPr lang="en-US"/>
            </a:p>
          </p:txBody>
        </p:sp>
      </p:grpSp>
      <p:grpSp>
        <p:nvGrpSpPr>
          <p:cNvPr id="6" name="Group 6"/>
          <p:cNvGrpSpPr/>
          <p:nvPr/>
        </p:nvGrpSpPr>
        <p:grpSpPr>
          <a:xfrm>
            <a:off x="-5273" y="-5273"/>
            <a:ext cx="4882055" cy="806683"/>
            <a:chOff x="0" y="0"/>
            <a:chExt cx="6509407" cy="1075577"/>
          </a:xfrm>
        </p:grpSpPr>
        <p:sp>
          <p:nvSpPr>
            <p:cNvPr id="7" name="Freeform 7"/>
            <p:cNvSpPr/>
            <p:nvPr/>
          </p:nvSpPr>
          <p:spPr>
            <a:xfrm>
              <a:off x="0" y="0"/>
              <a:ext cx="6509385" cy="1075563"/>
            </a:xfrm>
            <a:custGeom>
              <a:avLst/>
              <a:gdLst/>
              <a:ahLst/>
              <a:cxnLst/>
              <a:rect l="l" t="t" r="r" b="b"/>
              <a:pathLst>
                <a:path w="6509385" h="1075563">
                  <a:moveTo>
                    <a:pt x="0" y="0"/>
                  </a:moveTo>
                  <a:lnTo>
                    <a:pt x="6509385" y="0"/>
                  </a:lnTo>
                  <a:lnTo>
                    <a:pt x="6509385" y="1075563"/>
                  </a:lnTo>
                  <a:lnTo>
                    <a:pt x="0" y="1075563"/>
                  </a:lnTo>
                  <a:close/>
                </a:path>
              </a:pathLst>
            </a:custGeom>
            <a:solidFill>
              <a:srgbClr val="2C9CC1"/>
            </a:solidFill>
          </p:spPr>
          <p:txBody>
            <a:bodyPr/>
            <a:lstStyle/>
            <a:p>
              <a:endParaRPr lang="en-US"/>
            </a:p>
          </p:txBody>
        </p:sp>
      </p:grpSp>
      <p:sp>
        <p:nvSpPr>
          <p:cNvPr id="8" name="Freeform 8"/>
          <p:cNvSpPr/>
          <p:nvPr/>
        </p:nvSpPr>
        <p:spPr>
          <a:xfrm>
            <a:off x="2775220" y="166810"/>
            <a:ext cx="2079157" cy="1759603"/>
          </a:xfrm>
          <a:custGeom>
            <a:avLst/>
            <a:gdLst/>
            <a:ahLst/>
            <a:cxnLst/>
            <a:rect l="l" t="t" r="r" b="b"/>
            <a:pathLst>
              <a:path w="2079157" h="1759603">
                <a:moveTo>
                  <a:pt x="0" y="0"/>
                </a:moveTo>
                <a:lnTo>
                  <a:pt x="2079158" y="0"/>
                </a:lnTo>
                <a:lnTo>
                  <a:pt x="2079158" y="1759603"/>
                </a:lnTo>
                <a:lnTo>
                  <a:pt x="0" y="1759603"/>
                </a:lnTo>
                <a:lnTo>
                  <a:pt x="0" y="0"/>
                </a:lnTo>
                <a:close/>
              </a:path>
            </a:pathLst>
          </a:custGeom>
          <a:blipFill>
            <a:blip r:embed="rId2"/>
            <a:stretch>
              <a:fillRect l="-3079" r="-3079"/>
            </a:stretch>
          </a:blipFill>
        </p:spPr>
        <p:txBody>
          <a:bodyPr/>
          <a:lstStyle/>
          <a:p>
            <a:endParaRPr lang="en-US"/>
          </a:p>
        </p:txBody>
      </p:sp>
      <p:grpSp>
        <p:nvGrpSpPr>
          <p:cNvPr id="9" name="Group 9"/>
          <p:cNvGrpSpPr/>
          <p:nvPr/>
        </p:nvGrpSpPr>
        <p:grpSpPr>
          <a:xfrm>
            <a:off x="1094065" y="916812"/>
            <a:ext cx="803510" cy="183684"/>
            <a:chOff x="0" y="0"/>
            <a:chExt cx="1071347" cy="244912"/>
          </a:xfrm>
        </p:grpSpPr>
        <p:grpSp>
          <p:nvGrpSpPr>
            <p:cNvPr id="10" name="Group 10"/>
            <p:cNvGrpSpPr/>
            <p:nvPr/>
          </p:nvGrpSpPr>
          <p:grpSpPr>
            <a:xfrm>
              <a:off x="0" y="0"/>
              <a:ext cx="1071347" cy="244912"/>
              <a:chOff x="0" y="0"/>
              <a:chExt cx="1071347" cy="244912"/>
            </a:xfrm>
          </p:grpSpPr>
          <p:sp>
            <p:nvSpPr>
              <p:cNvPr id="11" name="Freeform 11"/>
              <p:cNvSpPr/>
              <p:nvPr/>
            </p:nvSpPr>
            <p:spPr>
              <a:xfrm>
                <a:off x="0" y="0"/>
                <a:ext cx="1071372" cy="244912"/>
              </a:xfrm>
              <a:custGeom>
                <a:avLst/>
                <a:gdLst/>
                <a:ahLst/>
                <a:cxnLst/>
                <a:rect l="l" t="t" r="r" b="b"/>
                <a:pathLst>
                  <a:path w="1071372" h="244912">
                    <a:moveTo>
                      <a:pt x="0" y="122456"/>
                    </a:moveTo>
                    <a:cubicBezTo>
                      <a:pt x="0" y="54770"/>
                      <a:pt x="58166" y="0"/>
                      <a:pt x="130048" y="0"/>
                    </a:cubicBezTo>
                    <a:lnTo>
                      <a:pt x="941324" y="0"/>
                    </a:lnTo>
                    <a:cubicBezTo>
                      <a:pt x="1013206" y="0"/>
                      <a:pt x="1071372" y="54770"/>
                      <a:pt x="1071372" y="122456"/>
                    </a:cubicBezTo>
                    <a:cubicBezTo>
                      <a:pt x="1071372" y="190141"/>
                      <a:pt x="1013079" y="244912"/>
                      <a:pt x="941324" y="244912"/>
                    </a:cubicBezTo>
                    <a:lnTo>
                      <a:pt x="130048" y="244912"/>
                    </a:lnTo>
                    <a:cubicBezTo>
                      <a:pt x="58166" y="244912"/>
                      <a:pt x="0" y="190141"/>
                      <a:pt x="0" y="122456"/>
                    </a:cubicBezTo>
                    <a:close/>
                  </a:path>
                </a:pathLst>
              </a:custGeom>
              <a:solidFill>
                <a:srgbClr val="2C9CC1"/>
              </a:solidFill>
            </p:spPr>
            <p:txBody>
              <a:bodyPr/>
              <a:lstStyle/>
              <a:p>
                <a:endParaRPr lang="en-US"/>
              </a:p>
            </p:txBody>
          </p:sp>
        </p:grpSp>
        <p:sp>
          <p:nvSpPr>
            <p:cNvPr id="12" name="TextBox 12"/>
            <p:cNvSpPr txBox="1"/>
            <p:nvPr/>
          </p:nvSpPr>
          <p:spPr>
            <a:xfrm>
              <a:off x="99948" y="39222"/>
              <a:ext cx="871451" cy="156943"/>
            </a:xfrm>
            <a:prstGeom prst="rect">
              <a:avLst/>
            </a:prstGeom>
          </p:spPr>
          <p:txBody>
            <a:bodyPr lIns="0" tIns="0" rIns="0" bIns="0" rtlCol="0" anchor="t">
              <a:spAutoFit/>
            </a:bodyPr>
            <a:lstStyle/>
            <a:p>
              <a:pPr algn="ctr">
                <a:lnSpc>
                  <a:spcPts val="895"/>
                </a:lnSpc>
              </a:pPr>
              <a:r>
                <a:rPr lang="en-US" sz="746">
                  <a:solidFill>
                    <a:srgbClr val="FFFFFF"/>
                  </a:solidFill>
                  <a:latin typeface="Arimo Bold"/>
                </a:rPr>
                <a:t>Presentations</a:t>
              </a:r>
            </a:p>
          </p:txBody>
        </p:sp>
      </p:grpSp>
      <p:sp>
        <p:nvSpPr>
          <p:cNvPr id="13" name="TextBox 13"/>
          <p:cNvSpPr txBox="1"/>
          <p:nvPr/>
        </p:nvSpPr>
        <p:spPr>
          <a:xfrm>
            <a:off x="1142197" y="1204360"/>
            <a:ext cx="1417901" cy="269684"/>
          </a:xfrm>
          <a:prstGeom prst="rect">
            <a:avLst/>
          </a:prstGeom>
        </p:spPr>
        <p:txBody>
          <a:bodyPr lIns="0" tIns="0" rIns="0" bIns="0" rtlCol="0" anchor="t">
            <a:spAutoFit/>
          </a:bodyPr>
          <a:lstStyle/>
          <a:p>
            <a:pPr algn="l">
              <a:lnSpc>
                <a:spcPts val="1023"/>
              </a:lnSpc>
            </a:pPr>
            <a:r>
              <a:rPr lang="en-US" sz="853" dirty="0">
                <a:solidFill>
                  <a:srgbClr val="000000"/>
                </a:solidFill>
                <a:latin typeface="Open Sans"/>
              </a:rPr>
              <a:t>Busting Myths about the Teaching Profession</a:t>
            </a:r>
          </a:p>
        </p:txBody>
      </p:sp>
      <p:sp>
        <p:nvSpPr>
          <p:cNvPr id="14" name="TextBox 14"/>
          <p:cNvSpPr txBox="1"/>
          <p:nvPr/>
        </p:nvSpPr>
        <p:spPr>
          <a:xfrm>
            <a:off x="1144998" y="1529923"/>
            <a:ext cx="1553596" cy="83563"/>
          </a:xfrm>
          <a:prstGeom prst="rect">
            <a:avLst/>
          </a:prstGeom>
        </p:spPr>
        <p:txBody>
          <a:bodyPr lIns="0" tIns="0" rIns="0" bIns="0" rtlCol="0" anchor="t">
            <a:spAutoFit/>
          </a:bodyPr>
          <a:lstStyle/>
          <a:p>
            <a:pPr algn="l">
              <a:lnSpc>
                <a:spcPts val="600"/>
              </a:lnSpc>
            </a:pPr>
            <a:r>
              <a:rPr lang="en-US" sz="500">
                <a:solidFill>
                  <a:srgbClr val="2D9BC1"/>
                </a:solidFill>
                <a:latin typeface="Arimo"/>
              </a:rPr>
              <a:t>STUDENT PRESENTATION · 15-30 mins · PPTX</a:t>
            </a:r>
          </a:p>
        </p:txBody>
      </p:sp>
      <p:sp>
        <p:nvSpPr>
          <p:cNvPr id="15" name="TextBox 15"/>
          <p:cNvSpPr txBox="1"/>
          <p:nvPr/>
        </p:nvSpPr>
        <p:spPr>
          <a:xfrm>
            <a:off x="1144998" y="1677589"/>
            <a:ext cx="1553596" cy="457498"/>
          </a:xfrm>
          <a:prstGeom prst="rect">
            <a:avLst/>
          </a:prstGeom>
        </p:spPr>
        <p:txBody>
          <a:bodyPr lIns="0" tIns="0" rIns="0" bIns="0" rtlCol="0" anchor="t">
            <a:spAutoFit/>
          </a:bodyPr>
          <a:lstStyle/>
          <a:p>
            <a:pP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Designed to facilitate discussion with </a:t>
            </a:r>
            <a:r>
              <a:rPr lang="en-US" sz="746" b="1" dirty="0">
                <a:solidFill>
                  <a:srgbClr val="2D9BC1"/>
                </a:solidFill>
                <a:latin typeface="Open Sans" panose="020B0606030504020204" pitchFamily="34" charset="0"/>
                <a:ea typeface="Open Sans" panose="020B0606030504020204" pitchFamily="34" charset="0"/>
                <a:cs typeface="Open Sans" panose="020B0606030504020204" pitchFamily="34" charset="0"/>
              </a:rPr>
              <a:t>students</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who may or may not be interested in teaching, in a variety of contexts.</a:t>
            </a:r>
          </a:p>
        </p:txBody>
      </p:sp>
      <p:sp>
        <p:nvSpPr>
          <p:cNvPr id="16" name="TextBox 16"/>
          <p:cNvSpPr txBox="1"/>
          <p:nvPr/>
        </p:nvSpPr>
        <p:spPr>
          <a:xfrm>
            <a:off x="1142196" y="2344681"/>
            <a:ext cx="1578628" cy="138367"/>
          </a:xfrm>
          <a:prstGeom prst="rect">
            <a:avLst/>
          </a:prstGeom>
        </p:spPr>
        <p:txBody>
          <a:bodyPr lIns="0" tIns="0" rIns="0" bIns="0" rtlCol="0" anchor="t">
            <a:spAutoFit/>
          </a:bodyPr>
          <a:lstStyle/>
          <a:p>
            <a:pPr algn="l">
              <a:lnSpc>
                <a:spcPts val="1023"/>
              </a:lnSpc>
            </a:pPr>
            <a:r>
              <a:rPr lang="en-US" sz="853">
                <a:solidFill>
                  <a:srgbClr val="000000"/>
                </a:solidFill>
                <a:latin typeface="Open Sans"/>
              </a:rPr>
              <a:t>Teaching: The Best Kept Secret</a:t>
            </a:r>
          </a:p>
        </p:txBody>
      </p:sp>
      <p:sp>
        <p:nvSpPr>
          <p:cNvPr id="17" name="TextBox 17"/>
          <p:cNvSpPr txBox="1"/>
          <p:nvPr/>
        </p:nvSpPr>
        <p:spPr>
          <a:xfrm>
            <a:off x="1144998" y="2535712"/>
            <a:ext cx="1575826" cy="83563"/>
          </a:xfrm>
          <a:prstGeom prst="rect">
            <a:avLst/>
          </a:prstGeom>
        </p:spPr>
        <p:txBody>
          <a:bodyPr lIns="0" tIns="0" rIns="0" bIns="0" rtlCol="0" anchor="t">
            <a:spAutoFit/>
          </a:bodyPr>
          <a:lstStyle/>
          <a:p>
            <a:pPr algn="l">
              <a:lnSpc>
                <a:spcPts val="600"/>
              </a:lnSpc>
            </a:pPr>
            <a:r>
              <a:rPr lang="en-US" sz="500">
                <a:solidFill>
                  <a:srgbClr val="2D9BC1"/>
                </a:solidFill>
                <a:latin typeface="Arimo"/>
              </a:rPr>
              <a:t>FACULTY PRESENTATION · 15-90 mins · PPTX</a:t>
            </a:r>
          </a:p>
        </p:txBody>
      </p:sp>
      <p:sp>
        <p:nvSpPr>
          <p:cNvPr id="18" name="TextBox 18"/>
          <p:cNvSpPr txBox="1"/>
          <p:nvPr/>
        </p:nvSpPr>
        <p:spPr>
          <a:xfrm>
            <a:off x="1136044" y="2683465"/>
            <a:ext cx="1571782" cy="457498"/>
          </a:xfrm>
          <a:prstGeom prst="rect">
            <a:avLst/>
          </a:prstGeom>
        </p:spPr>
        <p:txBody>
          <a:bodyPr lIns="0" tIns="0" rIns="0" bIns="0" rtlCol="0" anchor="t">
            <a:spAutoFit/>
          </a:bodyPr>
          <a:lstStyle/>
          <a:p>
            <a:pP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Designed to facilitate discussion with </a:t>
            </a:r>
            <a:r>
              <a:rPr lang="en-US" sz="746" b="1" dirty="0">
                <a:solidFill>
                  <a:srgbClr val="2D9BC1"/>
                </a:solidFill>
                <a:latin typeface="Open Sans" panose="020B0606030504020204" pitchFamily="34" charset="0"/>
                <a:ea typeface="Open Sans" panose="020B0606030504020204" pitchFamily="34" charset="0"/>
                <a:cs typeface="Open Sans" panose="020B0606030504020204" pitchFamily="34" charset="0"/>
              </a:rPr>
              <a:t>faculty/staff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who may talk with students about teaching as a career.</a:t>
            </a:r>
          </a:p>
        </p:txBody>
      </p:sp>
      <p:grpSp>
        <p:nvGrpSpPr>
          <p:cNvPr id="19" name="Group 19"/>
          <p:cNvGrpSpPr/>
          <p:nvPr/>
        </p:nvGrpSpPr>
        <p:grpSpPr>
          <a:xfrm>
            <a:off x="193871" y="3487901"/>
            <a:ext cx="2679029" cy="2470781"/>
            <a:chOff x="0" y="0"/>
            <a:chExt cx="3572039" cy="3294374"/>
          </a:xfrm>
        </p:grpSpPr>
        <p:sp>
          <p:nvSpPr>
            <p:cNvPr id="20" name="Freeform 20"/>
            <p:cNvSpPr/>
            <p:nvPr/>
          </p:nvSpPr>
          <p:spPr>
            <a:xfrm>
              <a:off x="0" y="0"/>
              <a:ext cx="3572002" cy="3294380"/>
            </a:xfrm>
            <a:custGeom>
              <a:avLst/>
              <a:gdLst/>
              <a:ahLst/>
              <a:cxnLst/>
              <a:rect l="l" t="t" r="r" b="b"/>
              <a:pathLst>
                <a:path w="3572002" h="3294380">
                  <a:moveTo>
                    <a:pt x="0" y="87884"/>
                  </a:moveTo>
                  <a:cubicBezTo>
                    <a:pt x="0" y="39370"/>
                    <a:pt x="39370" y="0"/>
                    <a:pt x="87884" y="0"/>
                  </a:cubicBezTo>
                  <a:lnTo>
                    <a:pt x="3484118" y="0"/>
                  </a:lnTo>
                  <a:cubicBezTo>
                    <a:pt x="3532632" y="0"/>
                    <a:pt x="3572002" y="39370"/>
                    <a:pt x="3572002" y="87884"/>
                  </a:cubicBezTo>
                  <a:lnTo>
                    <a:pt x="3572002" y="3206496"/>
                  </a:lnTo>
                  <a:cubicBezTo>
                    <a:pt x="3572002" y="3255010"/>
                    <a:pt x="3532632" y="3294380"/>
                    <a:pt x="3484118" y="3294380"/>
                  </a:cubicBezTo>
                  <a:lnTo>
                    <a:pt x="87884" y="3294380"/>
                  </a:lnTo>
                  <a:cubicBezTo>
                    <a:pt x="39370" y="3294380"/>
                    <a:pt x="0" y="3255010"/>
                    <a:pt x="0" y="3206496"/>
                  </a:cubicBezTo>
                  <a:close/>
                </a:path>
              </a:pathLst>
            </a:custGeom>
            <a:solidFill>
              <a:srgbClr val="2D9BC1">
                <a:alpha val="14902"/>
              </a:srgbClr>
            </a:solidFill>
          </p:spPr>
          <p:txBody>
            <a:bodyPr/>
            <a:lstStyle/>
            <a:p>
              <a:endParaRPr lang="en-US"/>
            </a:p>
          </p:txBody>
        </p:sp>
      </p:grpSp>
      <p:sp>
        <p:nvSpPr>
          <p:cNvPr id="21" name="Freeform 21"/>
          <p:cNvSpPr/>
          <p:nvPr/>
        </p:nvSpPr>
        <p:spPr>
          <a:xfrm>
            <a:off x="155596" y="1053727"/>
            <a:ext cx="1047143" cy="834224"/>
          </a:xfrm>
          <a:custGeom>
            <a:avLst/>
            <a:gdLst/>
            <a:ahLst/>
            <a:cxnLst/>
            <a:rect l="l" t="t" r="r" b="b"/>
            <a:pathLst>
              <a:path w="1047143" h="834224">
                <a:moveTo>
                  <a:pt x="0" y="0"/>
                </a:moveTo>
                <a:lnTo>
                  <a:pt x="1047143" y="0"/>
                </a:lnTo>
                <a:lnTo>
                  <a:pt x="1047143" y="834224"/>
                </a:lnTo>
                <a:lnTo>
                  <a:pt x="0" y="834224"/>
                </a:lnTo>
                <a:lnTo>
                  <a:pt x="0" y="0"/>
                </a:lnTo>
                <a:close/>
              </a:path>
            </a:pathLst>
          </a:custGeom>
          <a:blipFill>
            <a:blip r:embed="rId3"/>
            <a:stretch>
              <a:fillRect t="-33" b="-33"/>
            </a:stretch>
          </a:blipFill>
        </p:spPr>
        <p:txBody>
          <a:bodyPr/>
          <a:lstStyle/>
          <a:p>
            <a:endParaRPr lang="en-US"/>
          </a:p>
        </p:txBody>
      </p:sp>
      <p:sp>
        <p:nvSpPr>
          <p:cNvPr id="22" name="Freeform 22"/>
          <p:cNvSpPr/>
          <p:nvPr/>
        </p:nvSpPr>
        <p:spPr>
          <a:xfrm>
            <a:off x="155596" y="2192873"/>
            <a:ext cx="1047143" cy="834224"/>
          </a:xfrm>
          <a:custGeom>
            <a:avLst/>
            <a:gdLst/>
            <a:ahLst/>
            <a:cxnLst/>
            <a:rect l="l" t="t" r="r" b="b"/>
            <a:pathLst>
              <a:path w="1047143" h="834224">
                <a:moveTo>
                  <a:pt x="0" y="0"/>
                </a:moveTo>
                <a:lnTo>
                  <a:pt x="1047143" y="0"/>
                </a:lnTo>
                <a:lnTo>
                  <a:pt x="1047143" y="834224"/>
                </a:lnTo>
                <a:lnTo>
                  <a:pt x="0" y="834224"/>
                </a:lnTo>
                <a:lnTo>
                  <a:pt x="0" y="0"/>
                </a:lnTo>
                <a:close/>
              </a:path>
            </a:pathLst>
          </a:custGeom>
          <a:blipFill>
            <a:blip r:embed="rId4"/>
            <a:stretch>
              <a:fillRect t="-33" b="-33"/>
            </a:stretch>
          </a:blipFill>
        </p:spPr>
        <p:txBody>
          <a:bodyPr/>
          <a:lstStyle/>
          <a:p>
            <a:endParaRPr lang="en-US"/>
          </a:p>
        </p:txBody>
      </p:sp>
      <p:sp>
        <p:nvSpPr>
          <p:cNvPr id="23" name="Freeform 23"/>
          <p:cNvSpPr/>
          <p:nvPr/>
        </p:nvSpPr>
        <p:spPr>
          <a:xfrm rot="-245620">
            <a:off x="158503" y="3567287"/>
            <a:ext cx="924587" cy="736588"/>
          </a:xfrm>
          <a:custGeom>
            <a:avLst/>
            <a:gdLst/>
            <a:ahLst/>
            <a:cxnLst/>
            <a:rect l="l" t="t" r="r" b="b"/>
            <a:pathLst>
              <a:path w="924587" h="736588">
                <a:moveTo>
                  <a:pt x="0" y="0"/>
                </a:moveTo>
                <a:lnTo>
                  <a:pt x="924587" y="0"/>
                </a:lnTo>
                <a:lnTo>
                  <a:pt x="924587" y="736588"/>
                </a:lnTo>
                <a:lnTo>
                  <a:pt x="0" y="736588"/>
                </a:lnTo>
                <a:lnTo>
                  <a:pt x="0" y="0"/>
                </a:lnTo>
                <a:close/>
              </a:path>
            </a:pathLst>
          </a:custGeom>
          <a:blipFill>
            <a:blip r:embed="rId5"/>
            <a:stretch>
              <a:fillRect t="-33" b="-33"/>
            </a:stretch>
          </a:blipFill>
        </p:spPr>
        <p:txBody>
          <a:bodyPr/>
          <a:lstStyle/>
          <a:p>
            <a:endParaRPr lang="en-US"/>
          </a:p>
        </p:txBody>
      </p:sp>
      <p:sp>
        <p:nvSpPr>
          <p:cNvPr id="24" name="Freeform 24"/>
          <p:cNvSpPr/>
          <p:nvPr/>
        </p:nvSpPr>
        <p:spPr>
          <a:xfrm rot="546472">
            <a:off x="539412" y="3845766"/>
            <a:ext cx="462064" cy="612677"/>
          </a:xfrm>
          <a:custGeom>
            <a:avLst/>
            <a:gdLst/>
            <a:ahLst/>
            <a:cxnLst/>
            <a:rect l="l" t="t" r="r" b="b"/>
            <a:pathLst>
              <a:path w="462064" h="612677">
                <a:moveTo>
                  <a:pt x="0" y="0"/>
                </a:moveTo>
                <a:lnTo>
                  <a:pt x="462064" y="0"/>
                </a:lnTo>
                <a:lnTo>
                  <a:pt x="462064" y="612678"/>
                </a:lnTo>
                <a:lnTo>
                  <a:pt x="0" y="612678"/>
                </a:lnTo>
                <a:lnTo>
                  <a:pt x="0" y="0"/>
                </a:lnTo>
                <a:close/>
              </a:path>
            </a:pathLst>
          </a:custGeom>
          <a:blipFill>
            <a:blip r:embed="rId6"/>
            <a:stretch>
              <a:fillRect t="-818"/>
            </a:stretch>
          </a:blipFill>
        </p:spPr>
        <p:txBody>
          <a:bodyPr/>
          <a:lstStyle/>
          <a:p>
            <a:endParaRPr lang="en-US"/>
          </a:p>
        </p:txBody>
      </p:sp>
      <p:grpSp>
        <p:nvGrpSpPr>
          <p:cNvPr id="27" name="Group 27"/>
          <p:cNvGrpSpPr/>
          <p:nvPr/>
        </p:nvGrpSpPr>
        <p:grpSpPr>
          <a:xfrm>
            <a:off x="4876783" y="-5273"/>
            <a:ext cx="4882055" cy="806683"/>
            <a:chOff x="0" y="0"/>
            <a:chExt cx="6509407" cy="1075577"/>
          </a:xfrm>
        </p:grpSpPr>
        <p:sp>
          <p:nvSpPr>
            <p:cNvPr id="28" name="Freeform 28"/>
            <p:cNvSpPr/>
            <p:nvPr/>
          </p:nvSpPr>
          <p:spPr>
            <a:xfrm>
              <a:off x="0" y="0"/>
              <a:ext cx="6509385" cy="1075563"/>
            </a:xfrm>
            <a:custGeom>
              <a:avLst/>
              <a:gdLst/>
              <a:ahLst/>
              <a:cxnLst/>
              <a:rect l="l" t="t" r="r" b="b"/>
              <a:pathLst>
                <a:path w="6509385" h="1075563">
                  <a:moveTo>
                    <a:pt x="0" y="0"/>
                  </a:moveTo>
                  <a:lnTo>
                    <a:pt x="6509385" y="0"/>
                  </a:lnTo>
                  <a:lnTo>
                    <a:pt x="6509385" y="1075563"/>
                  </a:lnTo>
                  <a:lnTo>
                    <a:pt x="0" y="1075563"/>
                  </a:lnTo>
                  <a:close/>
                </a:path>
              </a:pathLst>
            </a:custGeom>
            <a:solidFill>
              <a:srgbClr val="EF643E"/>
            </a:solidFill>
          </p:spPr>
          <p:txBody>
            <a:bodyPr/>
            <a:lstStyle/>
            <a:p>
              <a:endParaRPr lang="en-US"/>
            </a:p>
          </p:txBody>
        </p:sp>
      </p:grpSp>
      <p:grpSp>
        <p:nvGrpSpPr>
          <p:cNvPr id="29" name="Group 29"/>
          <p:cNvGrpSpPr/>
          <p:nvPr/>
        </p:nvGrpSpPr>
        <p:grpSpPr>
          <a:xfrm>
            <a:off x="-5273" y="7062222"/>
            <a:ext cx="4882055" cy="266041"/>
            <a:chOff x="0" y="0"/>
            <a:chExt cx="6509407" cy="354721"/>
          </a:xfrm>
        </p:grpSpPr>
        <p:sp>
          <p:nvSpPr>
            <p:cNvPr id="30" name="Freeform 30"/>
            <p:cNvSpPr/>
            <p:nvPr/>
          </p:nvSpPr>
          <p:spPr>
            <a:xfrm>
              <a:off x="0" y="0"/>
              <a:ext cx="6509385" cy="354763"/>
            </a:xfrm>
            <a:custGeom>
              <a:avLst/>
              <a:gdLst/>
              <a:ahLst/>
              <a:cxnLst/>
              <a:rect l="l" t="t" r="r" b="b"/>
              <a:pathLst>
                <a:path w="6509385" h="354763">
                  <a:moveTo>
                    <a:pt x="0" y="0"/>
                  </a:moveTo>
                  <a:lnTo>
                    <a:pt x="6509385" y="0"/>
                  </a:lnTo>
                  <a:lnTo>
                    <a:pt x="6509385" y="354763"/>
                  </a:lnTo>
                  <a:lnTo>
                    <a:pt x="0" y="354763"/>
                  </a:lnTo>
                  <a:close/>
                </a:path>
              </a:pathLst>
            </a:custGeom>
            <a:solidFill>
              <a:srgbClr val="2C9CC1"/>
            </a:solidFill>
          </p:spPr>
          <p:txBody>
            <a:bodyPr/>
            <a:lstStyle/>
            <a:p>
              <a:endParaRPr lang="en-US"/>
            </a:p>
          </p:txBody>
        </p:sp>
      </p:grpSp>
      <p:grpSp>
        <p:nvGrpSpPr>
          <p:cNvPr id="31" name="Group 31"/>
          <p:cNvGrpSpPr/>
          <p:nvPr/>
        </p:nvGrpSpPr>
        <p:grpSpPr>
          <a:xfrm>
            <a:off x="4876783" y="7055625"/>
            <a:ext cx="4882055" cy="272637"/>
            <a:chOff x="0" y="0"/>
            <a:chExt cx="6509407" cy="363516"/>
          </a:xfrm>
        </p:grpSpPr>
        <p:sp>
          <p:nvSpPr>
            <p:cNvPr id="32" name="Freeform 32"/>
            <p:cNvSpPr/>
            <p:nvPr/>
          </p:nvSpPr>
          <p:spPr>
            <a:xfrm>
              <a:off x="0" y="0"/>
              <a:ext cx="6509385" cy="363558"/>
            </a:xfrm>
            <a:custGeom>
              <a:avLst/>
              <a:gdLst/>
              <a:ahLst/>
              <a:cxnLst/>
              <a:rect l="l" t="t" r="r" b="b"/>
              <a:pathLst>
                <a:path w="6509385" h="363558">
                  <a:moveTo>
                    <a:pt x="0" y="0"/>
                  </a:moveTo>
                  <a:lnTo>
                    <a:pt x="6509385" y="0"/>
                  </a:lnTo>
                  <a:lnTo>
                    <a:pt x="6509385" y="363558"/>
                  </a:lnTo>
                  <a:lnTo>
                    <a:pt x="0" y="363558"/>
                  </a:lnTo>
                  <a:close/>
                </a:path>
              </a:pathLst>
            </a:custGeom>
            <a:solidFill>
              <a:srgbClr val="EF643E"/>
            </a:solidFill>
          </p:spPr>
          <p:txBody>
            <a:bodyPr/>
            <a:lstStyle/>
            <a:p>
              <a:endParaRPr lang="en-US"/>
            </a:p>
          </p:txBody>
        </p:sp>
      </p:grpSp>
      <p:grpSp>
        <p:nvGrpSpPr>
          <p:cNvPr id="33" name="Group 33"/>
          <p:cNvGrpSpPr/>
          <p:nvPr/>
        </p:nvGrpSpPr>
        <p:grpSpPr>
          <a:xfrm>
            <a:off x="2985961" y="144374"/>
            <a:ext cx="1694369" cy="232976"/>
            <a:chOff x="0" y="0"/>
            <a:chExt cx="2259159" cy="310634"/>
          </a:xfrm>
        </p:grpSpPr>
        <p:sp>
          <p:nvSpPr>
            <p:cNvPr id="34" name="Freeform 34"/>
            <p:cNvSpPr/>
            <p:nvPr/>
          </p:nvSpPr>
          <p:spPr>
            <a:xfrm>
              <a:off x="0" y="0"/>
              <a:ext cx="2259159" cy="310634"/>
            </a:xfrm>
            <a:custGeom>
              <a:avLst/>
              <a:gdLst/>
              <a:ahLst/>
              <a:cxnLst/>
              <a:rect l="l" t="t" r="r" b="b"/>
              <a:pathLst>
                <a:path w="2259159" h="310634">
                  <a:moveTo>
                    <a:pt x="0" y="0"/>
                  </a:moveTo>
                  <a:lnTo>
                    <a:pt x="2259159" y="0"/>
                  </a:lnTo>
                  <a:lnTo>
                    <a:pt x="2259159" y="310634"/>
                  </a:lnTo>
                  <a:lnTo>
                    <a:pt x="0" y="3106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5" name="TextBox 35"/>
            <p:cNvSpPr txBox="1"/>
            <p:nvPr/>
          </p:nvSpPr>
          <p:spPr>
            <a:xfrm>
              <a:off x="397421" y="82136"/>
              <a:ext cx="1397379" cy="184489"/>
            </a:xfrm>
            <a:prstGeom prst="rect">
              <a:avLst/>
            </a:prstGeom>
          </p:spPr>
          <p:txBody>
            <a:bodyPr lIns="0" tIns="0" rIns="0" bIns="0" rtlCol="0" anchor="t">
              <a:spAutoFit/>
            </a:bodyPr>
            <a:lstStyle/>
            <a:p>
              <a:pPr algn="l">
                <a:lnSpc>
                  <a:spcPts val="1023"/>
                </a:lnSpc>
              </a:pPr>
              <a:r>
                <a:rPr lang="en-US" sz="853" dirty="0">
                  <a:solidFill>
                    <a:srgbClr val="FFFFFF"/>
                  </a:solidFill>
                  <a:latin typeface="Open Sans"/>
                </a:rPr>
                <a:t>GettheFactsOut.org</a:t>
              </a:r>
            </a:p>
          </p:txBody>
        </p:sp>
      </p:grpSp>
      <p:sp>
        <p:nvSpPr>
          <p:cNvPr id="36" name="Freeform 36"/>
          <p:cNvSpPr/>
          <p:nvPr/>
        </p:nvSpPr>
        <p:spPr>
          <a:xfrm>
            <a:off x="3164417" y="1848026"/>
            <a:ext cx="1313846" cy="825915"/>
          </a:xfrm>
          <a:custGeom>
            <a:avLst/>
            <a:gdLst/>
            <a:ahLst/>
            <a:cxnLst/>
            <a:rect l="l" t="t" r="r" b="b"/>
            <a:pathLst>
              <a:path w="1313846" h="825915">
                <a:moveTo>
                  <a:pt x="0" y="0"/>
                </a:moveTo>
                <a:lnTo>
                  <a:pt x="1313846" y="0"/>
                </a:lnTo>
                <a:lnTo>
                  <a:pt x="1313846" y="825914"/>
                </a:lnTo>
                <a:lnTo>
                  <a:pt x="0" y="825914"/>
                </a:lnTo>
                <a:lnTo>
                  <a:pt x="0" y="0"/>
                </a:lnTo>
                <a:close/>
              </a:path>
            </a:pathLst>
          </a:custGeom>
          <a:blipFill>
            <a:blip r:embed="rId9"/>
            <a:stretch>
              <a:fillRect/>
            </a:stretch>
          </a:blipFill>
        </p:spPr>
        <p:txBody>
          <a:bodyPr/>
          <a:lstStyle/>
          <a:p>
            <a:endParaRPr lang="en-US"/>
          </a:p>
        </p:txBody>
      </p:sp>
      <p:sp>
        <p:nvSpPr>
          <p:cNvPr id="37" name="Freeform 37"/>
          <p:cNvSpPr/>
          <p:nvPr/>
        </p:nvSpPr>
        <p:spPr>
          <a:xfrm>
            <a:off x="3062578" y="3179804"/>
            <a:ext cx="1504442" cy="1002961"/>
          </a:xfrm>
          <a:custGeom>
            <a:avLst/>
            <a:gdLst/>
            <a:ahLst/>
            <a:cxnLst/>
            <a:rect l="l" t="t" r="r" b="b"/>
            <a:pathLst>
              <a:path w="1504442" h="1002961">
                <a:moveTo>
                  <a:pt x="0" y="0"/>
                </a:moveTo>
                <a:lnTo>
                  <a:pt x="1504442" y="0"/>
                </a:lnTo>
                <a:lnTo>
                  <a:pt x="1504442" y="1002961"/>
                </a:lnTo>
                <a:lnTo>
                  <a:pt x="0" y="1002961"/>
                </a:lnTo>
                <a:lnTo>
                  <a:pt x="0" y="0"/>
                </a:lnTo>
                <a:close/>
              </a:path>
            </a:pathLst>
          </a:custGeom>
          <a:blipFill>
            <a:blip r:embed="rId10"/>
            <a:stretch>
              <a:fillRect/>
            </a:stretch>
          </a:blipFill>
        </p:spPr>
        <p:txBody>
          <a:bodyPr/>
          <a:lstStyle/>
          <a:p>
            <a:endParaRPr lang="en-US"/>
          </a:p>
        </p:txBody>
      </p:sp>
      <p:sp>
        <p:nvSpPr>
          <p:cNvPr id="38" name="Freeform 38"/>
          <p:cNvSpPr/>
          <p:nvPr/>
        </p:nvSpPr>
        <p:spPr>
          <a:xfrm>
            <a:off x="2739279" y="4370219"/>
            <a:ext cx="2151039" cy="1613280"/>
          </a:xfrm>
          <a:custGeom>
            <a:avLst/>
            <a:gdLst/>
            <a:ahLst/>
            <a:cxnLst/>
            <a:rect l="l" t="t" r="r" b="b"/>
            <a:pathLst>
              <a:path w="2151039" h="1613280">
                <a:moveTo>
                  <a:pt x="0" y="0"/>
                </a:moveTo>
                <a:lnTo>
                  <a:pt x="2151039" y="0"/>
                </a:lnTo>
                <a:lnTo>
                  <a:pt x="2151039" y="1613280"/>
                </a:lnTo>
                <a:lnTo>
                  <a:pt x="0" y="1613280"/>
                </a:lnTo>
                <a:lnTo>
                  <a:pt x="0" y="0"/>
                </a:lnTo>
                <a:close/>
              </a:path>
            </a:pathLst>
          </a:custGeom>
          <a:blipFill>
            <a:blip r:embed="rId11"/>
            <a:stretch>
              <a:fillRect/>
            </a:stretch>
          </a:blipFill>
        </p:spPr>
        <p:txBody>
          <a:bodyPr/>
          <a:lstStyle/>
          <a:p>
            <a:endParaRPr lang="en-US"/>
          </a:p>
        </p:txBody>
      </p:sp>
      <p:grpSp>
        <p:nvGrpSpPr>
          <p:cNvPr id="39" name="Group 39"/>
          <p:cNvGrpSpPr/>
          <p:nvPr/>
        </p:nvGrpSpPr>
        <p:grpSpPr>
          <a:xfrm>
            <a:off x="7679663" y="1451184"/>
            <a:ext cx="1443474" cy="195072"/>
            <a:chOff x="0" y="0"/>
            <a:chExt cx="1924632" cy="260096"/>
          </a:xfrm>
        </p:grpSpPr>
        <p:sp>
          <p:nvSpPr>
            <p:cNvPr id="40" name="Freeform 40"/>
            <p:cNvSpPr/>
            <p:nvPr/>
          </p:nvSpPr>
          <p:spPr>
            <a:xfrm>
              <a:off x="0" y="0"/>
              <a:ext cx="1924685" cy="260096"/>
            </a:xfrm>
            <a:custGeom>
              <a:avLst/>
              <a:gdLst/>
              <a:ahLst/>
              <a:cxnLst/>
              <a:rect l="l" t="t" r="r" b="b"/>
              <a:pathLst>
                <a:path w="1924685" h="260096">
                  <a:moveTo>
                    <a:pt x="0" y="130048"/>
                  </a:moveTo>
                  <a:cubicBezTo>
                    <a:pt x="0" y="58166"/>
                    <a:pt x="58166" y="0"/>
                    <a:pt x="130048" y="0"/>
                  </a:cubicBezTo>
                  <a:lnTo>
                    <a:pt x="1794637" y="0"/>
                  </a:lnTo>
                  <a:cubicBezTo>
                    <a:pt x="1866519" y="0"/>
                    <a:pt x="1924685" y="58166"/>
                    <a:pt x="1924685" y="130048"/>
                  </a:cubicBezTo>
                  <a:cubicBezTo>
                    <a:pt x="1924685" y="201930"/>
                    <a:pt x="1866519" y="260096"/>
                    <a:pt x="1794637" y="260096"/>
                  </a:cubicBezTo>
                  <a:lnTo>
                    <a:pt x="130048" y="260096"/>
                  </a:lnTo>
                  <a:cubicBezTo>
                    <a:pt x="58166" y="260096"/>
                    <a:pt x="0" y="201930"/>
                    <a:pt x="0" y="130048"/>
                  </a:cubicBezTo>
                  <a:close/>
                </a:path>
              </a:pathLst>
            </a:custGeom>
            <a:solidFill>
              <a:srgbClr val="EF643C"/>
            </a:solidFill>
          </p:spPr>
          <p:txBody>
            <a:bodyPr/>
            <a:lstStyle/>
            <a:p>
              <a:endParaRPr lang="en-US"/>
            </a:p>
          </p:txBody>
        </p:sp>
      </p:grpSp>
      <p:grpSp>
        <p:nvGrpSpPr>
          <p:cNvPr id="41" name="Group 41"/>
          <p:cNvGrpSpPr/>
          <p:nvPr/>
        </p:nvGrpSpPr>
        <p:grpSpPr>
          <a:xfrm>
            <a:off x="7116900" y="2139447"/>
            <a:ext cx="379388" cy="319759"/>
            <a:chOff x="0" y="0"/>
            <a:chExt cx="505850" cy="426345"/>
          </a:xfrm>
        </p:grpSpPr>
        <p:sp>
          <p:nvSpPr>
            <p:cNvPr id="42" name="Freeform 42"/>
            <p:cNvSpPr/>
            <p:nvPr/>
          </p:nvSpPr>
          <p:spPr>
            <a:xfrm>
              <a:off x="0" y="0"/>
              <a:ext cx="505841" cy="426339"/>
            </a:xfrm>
            <a:custGeom>
              <a:avLst/>
              <a:gdLst/>
              <a:ahLst/>
              <a:cxnLst/>
              <a:rect l="l" t="t" r="r" b="b"/>
              <a:pathLst>
                <a:path w="505841" h="426339">
                  <a:moveTo>
                    <a:pt x="0" y="106553"/>
                  </a:moveTo>
                  <a:lnTo>
                    <a:pt x="292735" y="106553"/>
                  </a:lnTo>
                  <a:lnTo>
                    <a:pt x="292735" y="0"/>
                  </a:lnTo>
                  <a:lnTo>
                    <a:pt x="505841" y="213233"/>
                  </a:lnTo>
                  <a:lnTo>
                    <a:pt x="292735" y="426339"/>
                  </a:lnTo>
                  <a:lnTo>
                    <a:pt x="292735" y="319786"/>
                  </a:lnTo>
                  <a:lnTo>
                    <a:pt x="0" y="319786"/>
                  </a:lnTo>
                  <a:close/>
                </a:path>
              </a:pathLst>
            </a:custGeom>
            <a:solidFill>
              <a:srgbClr val="EF643C"/>
            </a:solidFill>
          </p:spPr>
          <p:txBody>
            <a:bodyPr/>
            <a:lstStyle/>
            <a:p>
              <a:endParaRPr lang="en-US"/>
            </a:p>
          </p:txBody>
        </p:sp>
      </p:grpSp>
      <p:grpSp>
        <p:nvGrpSpPr>
          <p:cNvPr id="43" name="Group 43"/>
          <p:cNvGrpSpPr/>
          <p:nvPr/>
        </p:nvGrpSpPr>
        <p:grpSpPr>
          <a:xfrm>
            <a:off x="5125647" y="4062773"/>
            <a:ext cx="1940077" cy="2192653"/>
            <a:chOff x="0" y="0"/>
            <a:chExt cx="2586769" cy="2923537"/>
          </a:xfrm>
        </p:grpSpPr>
        <p:sp>
          <p:nvSpPr>
            <p:cNvPr id="44" name="Freeform 44"/>
            <p:cNvSpPr/>
            <p:nvPr/>
          </p:nvSpPr>
          <p:spPr>
            <a:xfrm>
              <a:off x="0" y="0"/>
              <a:ext cx="2586736" cy="2923540"/>
            </a:xfrm>
            <a:custGeom>
              <a:avLst/>
              <a:gdLst/>
              <a:ahLst/>
              <a:cxnLst/>
              <a:rect l="l" t="t" r="r" b="b"/>
              <a:pathLst>
                <a:path w="2586736" h="2923540">
                  <a:moveTo>
                    <a:pt x="0" y="130683"/>
                  </a:moveTo>
                  <a:cubicBezTo>
                    <a:pt x="0" y="58547"/>
                    <a:pt x="58547" y="0"/>
                    <a:pt x="130683" y="0"/>
                  </a:cubicBezTo>
                  <a:lnTo>
                    <a:pt x="2456053" y="0"/>
                  </a:lnTo>
                  <a:cubicBezTo>
                    <a:pt x="2528316" y="0"/>
                    <a:pt x="2586736" y="58547"/>
                    <a:pt x="2586736" y="130683"/>
                  </a:cubicBezTo>
                  <a:lnTo>
                    <a:pt x="2586736" y="2792857"/>
                  </a:lnTo>
                  <a:cubicBezTo>
                    <a:pt x="2586736" y="2865120"/>
                    <a:pt x="2528189" y="2923540"/>
                    <a:pt x="2456053" y="2923540"/>
                  </a:cubicBezTo>
                  <a:lnTo>
                    <a:pt x="130683" y="2923540"/>
                  </a:lnTo>
                  <a:cubicBezTo>
                    <a:pt x="58547" y="2923540"/>
                    <a:pt x="0" y="2864993"/>
                    <a:pt x="0" y="2792857"/>
                  </a:cubicBezTo>
                  <a:close/>
                </a:path>
              </a:pathLst>
            </a:custGeom>
            <a:solidFill>
              <a:srgbClr val="EF643C">
                <a:alpha val="14902"/>
              </a:srgbClr>
            </a:solidFill>
          </p:spPr>
          <p:txBody>
            <a:bodyPr/>
            <a:lstStyle/>
            <a:p>
              <a:endParaRPr lang="en-US"/>
            </a:p>
          </p:txBody>
        </p:sp>
      </p:grpSp>
      <p:grpSp>
        <p:nvGrpSpPr>
          <p:cNvPr id="45" name="Group 45"/>
          <p:cNvGrpSpPr/>
          <p:nvPr/>
        </p:nvGrpSpPr>
        <p:grpSpPr>
          <a:xfrm>
            <a:off x="5349443" y="3960085"/>
            <a:ext cx="1504441" cy="195072"/>
            <a:chOff x="0" y="0"/>
            <a:chExt cx="2005921" cy="260096"/>
          </a:xfrm>
        </p:grpSpPr>
        <p:sp>
          <p:nvSpPr>
            <p:cNvPr id="46" name="Freeform 46"/>
            <p:cNvSpPr/>
            <p:nvPr/>
          </p:nvSpPr>
          <p:spPr>
            <a:xfrm>
              <a:off x="0" y="0"/>
              <a:ext cx="2005965" cy="260096"/>
            </a:xfrm>
            <a:custGeom>
              <a:avLst/>
              <a:gdLst/>
              <a:ahLst/>
              <a:cxnLst/>
              <a:rect l="l" t="t" r="r" b="b"/>
              <a:pathLst>
                <a:path w="2005965" h="260096">
                  <a:moveTo>
                    <a:pt x="0" y="130048"/>
                  </a:moveTo>
                  <a:cubicBezTo>
                    <a:pt x="0" y="58166"/>
                    <a:pt x="58166" y="0"/>
                    <a:pt x="130048" y="0"/>
                  </a:cubicBezTo>
                  <a:lnTo>
                    <a:pt x="1875917" y="0"/>
                  </a:lnTo>
                  <a:cubicBezTo>
                    <a:pt x="1947799" y="0"/>
                    <a:pt x="2005965" y="58166"/>
                    <a:pt x="2005965" y="130048"/>
                  </a:cubicBezTo>
                  <a:cubicBezTo>
                    <a:pt x="2005965" y="201930"/>
                    <a:pt x="1947799" y="260096"/>
                    <a:pt x="1875917" y="260096"/>
                  </a:cubicBezTo>
                  <a:lnTo>
                    <a:pt x="130048" y="260096"/>
                  </a:lnTo>
                  <a:cubicBezTo>
                    <a:pt x="58166" y="260096"/>
                    <a:pt x="0" y="201930"/>
                    <a:pt x="0" y="130048"/>
                  </a:cubicBezTo>
                  <a:close/>
                </a:path>
              </a:pathLst>
            </a:custGeom>
            <a:solidFill>
              <a:srgbClr val="EF643C"/>
            </a:solidFill>
          </p:spPr>
          <p:txBody>
            <a:bodyPr/>
            <a:lstStyle/>
            <a:p>
              <a:endParaRPr lang="en-US"/>
            </a:p>
          </p:txBody>
        </p:sp>
      </p:grpSp>
      <p:grpSp>
        <p:nvGrpSpPr>
          <p:cNvPr id="47" name="Group 47"/>
          <p:cNvGrpSpPr/>
          <p:nvPr/>
        </p:nvGrpSpPr>
        <p:grpSpPr>
          <a:xfrm rot="180000">
            <a:off x="8222838" y="161545"/>
            <a:ext cx="1227072" cy="1125268"/>
            <a:chOff x="0" y="0"/>
            <a:chExt cx="1636096" cy="1500358"/>
          </a:xfrm>
        </p:grpSpPr>
        <p:sp>
          <p:nvSpPr>
            <p:cNvPr id="48" name="Freeform 48"/>
            <p:cNvSpPr/>
            <p:nvPr/>
          </p:nvSpPr>
          <p:spPr>
            <a:xfrm>
              <a:off x="0" y="0"/>
              <a:ext cx="1636141" cy="1500378"/>
            </a:xfrm>
            <a:custGeom>
              <a:avLst/>
              <a:gdLst/>
              <a:ahLst/>
              <a:cxnLst/>
              <a:rect l="l" t="t" r="r" b="b"/>
              <a:pathLst>
                <a:path w="1636141" h="1500378">
                  <a:moveTo>
                    <a:pt x="0" y="0"/>
                  </a:moveTo>
                  <a:lnTo>
                    <a:pt x="1636141" y="0"/>
                  </a:lnTo>
                  <a:lnTo>
                    <a:pt x="1636141" y="1500378"/>
                  </a:lnTo>
                  <a:lnTo>
                    <a:pt x="0" y="1500378"/>
                  </a:lnTo>
                  <a:close/>
                </a:path>
              </a:pathLst>
            </a:custGeom>
            <a:solidFill>
              <a:srgbClr val="FFFFFF"/>
            </a:solidFill>
          </p:spPr>
          <p:txBody>
            <a:bodyPr/>
            <a:lstStyle/>
            <a:p>
              <a:endParaRPr lang="en-US"/>
            </a:p>
          </p:txBody>
        </p:sp>
      </p:grpSp>
      <p:sp>
        <p:nvSpPr>
          <p:cNvPr id="49" name="Freeform 49"/>
          <p:cNvSpPr/>
          <p:nvPr/>
        </p:nvSpPr>
        <p:spPr>
          <a:xfrm rot="180000">
            <a:off x="8297483" y="250255"/>
            <a:ext cx="1082779" cy="960570"/>
          </a:xfrm>
          <a:custGeom>
            <a:avLst/>
            <a:gdLst/>
            <a:ahLst/>
            <a:cxnLst/>
            <a:rect l="l" t="t" r="r" b="b"/>
            <a:pathLst>
              <a:path w="1082779" h="960570">
                <a:moveTo>
                  <a:pt x="0" y="0"/>
                </a:moveTo>
                <a:lnTo>
                  <a:pt x="1082779" y="0"/>
                </a:lnTo>
                <a:lnTo>
                  <a:pt x="1082779" y="960570"/>
                </a:lnTo>
                <a:lnTo>
                  <a:pt x="0" y="960570"/>
                </a:lnTo>
                <a:lnTo>
                  <a:pt x="0" y="0"/>
                </a:lnTo>
                <a:close/>
              </a:path>
            </a:pathLst>
          </a:custGeom>
          <a:blipFill>
            <a:blip r:embed="rId12"/>
            <a:stretch>
              <a:fillRect l="-311871" t="-60478" r="-54422" b="-61655"/>
            </a:stretch>
          </a:blipFill>
        </p:spPr>
        <p:txBody>
          <a:bodyPr/>
          <a:lstStyle/>
          <a:p>
            <a:endParaRPr lang="en-US"/>
          </a:p>
        </p:txBody>
      </p:sp>
      <p:sp>
        <p:nvSpPr>
          <p:cNvPr id="50" name="Freeform 50"/>
          <p:cNvSpPr/>
          <p:nvPr/>
        </p:nvSpPr>
        <p:spPr>
          <a:xfrm>
            <a:off x="8481828" y="5034957"/>
            <a:ext cx="967715" cy="1249785"/>
          </a:xfrm>
          <a:custGeom>
            <a:avLst/>
            <a:gdLst/>
            <a:ahLst/>
            <a:cxnLst/>
            <a:rect l="l" t="t" r="r" b="b"/>
            <a:pathLst>
              <a:path w="967715" h="1249785">
                <a:moveTo>
                  <a:pt x="0" y="0"/>
                </a:moveTo>
                <a:lnTo>
                  <a:pt x="967715" y="0"/>
                </a:lnTo>
                <a:lnTo>
                  <a:pt x="967715" y="1249784"/>
                </a:lnTo>
                <a:lnTo>
                  <a:pt x="0" y="1249784"/>
                </a:lnTo>
                <a:lnTo>
                  <a:pt x="0" y="0"/>
                </a:lnTo>
                <a:close/>
              </a:path>
            </a:pathLst>
          </a:custGeom>
          <a:blipFill>
            <a:blip r:embed="rId13"/>
            <a:stretch>
              <a:fillRect b="-7"/>
            </a:stretch>
          </a:blipFill>
        </p:spPr>
        <p:txBody>
          <a:bodyPr/>
          <a:lstStyle/>
          <a:p>
            <a:endParaRPr lang="en-US"/>
          </a:p>
        </p:txBody>
      </p:sp>
      <p:sp>
        <p:nvSpPr>
          <p:cNvPr id="51" name="Freeform 51"/>
          <p:cNvSpPr/>
          <p:nvPr/>
        </p:nvSpPr>
        <p:spPr>
          <a:xfrm>
            <a:off x="7306594" y="5049478"/>
            <a:ext cx="965154" cy="1249023"/>
          </a:xfrm>
          <a:custGeom>
            <a:avLst/>
            <a:gdLst/>
            <a:ahLst/>
            <a:cxnLst/>
            <a:rect l="l" t="t" r="r" b="b"/>
            <a:pathLst>
              <a:path w="965154" h="1249023">
                <a:moveTo>
                  <a:pt x="0" y="0"/>
                </a:moveTo>
                <a:lnTo>
                  <a:pt x="965154" y="0"/>
                </a:lnTo>
                <a:lnTo>
                  <a:pt x="965154" y="1249023"/>
                </a:lnTo>
                <a:lnTo>
                  <a:pt x="0" y="1249023"/>
                </a:lnTo>
                <a:lnTo>
                  <a:pt x="0" y="0"/>
                </a:lnTo>
                <a:close/>
              </a:path>
            </a:pathLst>
          </a:custGeom>
          <a:blipFill>
            <a:blip r:embed="rId14"/>
            <a:stretch>
              <a:fillRect/>
            </a:stretch>
          </a:blipFill>
        </p:spPr>
        <p:txBody>
          <a:bodyPr/>
          <a:lstStyle/>
          <a:p>
            <a:endParaRPr lang="en-US"/>
          </a:p>
        </p:txBody>
      </p:sp>
      <p:sp>
        <p:nvSpPr>
          <p:cNvPr id="52" name="Freeform 52"/>
          <p:cNvSpPr/>
          <p:nvPr/>
        </p:nvSpPr>
        <p:spPr>
          <a:xfrm>
            <a:off x="8607906" y="2139447"/>
            <a:ext cx="345129" cy="365700"/>
          </a:xfrm>
          <a:custGeom>
            <a:avLst/>
            <a:gdLst/>
            <a:ahLst/>
            <a:cxnLst/>
            <a:rect l="l" t="t" r="r" b="b"/>
            <a:pathLst>
              <a:path w="345129" h="365700">
                <a:moveTo>
                  <a:pt x="0" y="0"/>
                </a:moveTo>
                <a:lnTo>
                  <a:pt x="345129" y="0"/>
                </a:lnTo>
                <a:lnTo>
                  <a:pt x="345129" y="365700"/>
                </a:lnTo>
                <a:lnTo>
                  <a:pt x="0" y="3657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53" name="Freeform 53"/>
          <p:cNvSpPr/>
          <p:nvPr/>
        </p:nvSpPr>
        <p:spPr>
          <a:xfrm>
            <a:off x="7963013" y="2167588"/>
            <a:ext cx="340799" cy="329723"/>
          </a:xfrm>
          <a:custGeom>
            <a:avLst/>
            <a:gdLst/>
            <a:ahLst/>
            <a:cxnLst/>
            <a:rect l="l" t="t" r="r" b="b"/>
            <a:pathLst>
              <a:path w="340799" h="329723">
                <a:moveTo>
                  <a:pt x="0" y="0"/>
                </a:moveTo>
                <a:lnTo>
                  <a:pt x="340799" y="0"/>
                </a:lnTo>
                <a:lnTo>
                  <a:pt x="340799" y="329723"/>
                </a:lnTo>
                <a:lnTo>
                  <a:pt x="0" y="32972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54" name="Freeform 54"/>
          <p:cNvSpPr/>
          <p:nvPr/>
        </p:nvSpPr>
        <p:spPr>
          <a:xfrm>
            <a:off x="8696424" y="2925450"/>
            <a:ext cx="720673" cy="562631"/>
          </a:xfrm>
          <a:custGeom>
            <a:avLst/>
            <a:gdLst/>
            <a:ahLst/>
            <a:cxnLst/>
            <a:rect l="l" t="t" r="r" b="b"/>
            <a:pathLst>
              <a:path w="720673" h="562631">
                <a:moveTo>
                  <a:pt x="0" y="0"/>
                </a:moveTo>
                <a:lnTo>
                  <a:pt x="720672" y="0"/>
                </a:lnTo>
                <a:lnTo>
                  <a:pt x="720672" y="562631"/>
                </a:lnTo>
                <a:lnTo>
                  <a:pt x="0" y="562631"/>
                </a:lnTo>
                <a:lnTo>
                  <a:pt x="0" y="0"/>
                </a:lnTo>
                <a:close/>
              </a:path>
            </a:pathLst>
          </a:custGeom>
          <a:blipFill>
            <a:blip r:embed="rId19"/>
            <a:stretch>
              <a:fillRect/>
            </a:stretch>
          </a:blipFill>
        </p:spPr>
        <p:txBody>
          <a:bodyPr/>
          <a:lstStyle/>
          <a:p>
            <a:endParaRPr lang="en-US"/>
          </a:p>
        </p:txBody>
      </p:sp>
      <p:sp>
        <p:nvSpPr>
          <p:cNvPr id="55" name="Freeform 55"/>
          <p:cNvSpPr/>
          <p:nvPr/>
        </p:nvSpPr>
        <p:spPr>
          <a:xfrm>
            <a:off x="7496288" y="3887668"/>
            <a:ext cx="350804" cy="519710"/>
          </a:xfrm>
          <a:custGeom>
            <a:avLst/>
            <a:gdLst/>
            <a:ahLst/>
            <a:cxnLst/>
            <a:rect l="l" t="t" r="r" b="b"/>
            <a:pathLst>
              <a:path w="350804" h="519710">
                <a:moveTo>
                  <a:pt x="0" y="0"/>
                </a:moveTo>
                <a:lnTo>
                  <a:pt x="350804" y="0"/>
                </a:lnTo>
                <a:lnTo>
                  <a:pt x="350804" y="519710"/>
                </a:lnTo>
                <a:lnTo>
                  <a:pt x="0" y="51971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56" name="Freeform 56"/>
          <p:cNvSpPr/>
          <p:nvPr/>
        </p:nvSpPr>
        <p:spPr>
          <a:xfrm>
            <a:off x="7496288" y="4546207"/>
            <a:ext cx="355910" cy="377123"/>
          </a:xfrm>
          <a:custGeom>
            <a:avLst/>
            <a:gdLst/>
            <a:ahLst/>
            <a:cxnLst/>
            <a:rect l="l" t="t" r="r" b="b"/>
            <a:pathLst>
              <a:path w="355910" h="377123">
                <a:moveTo>
                  <a:pt x="0" y="0"/>
                </a:moveTo>
                <a:lnTo>
                  <a:pt x="355910" y="0"/>
                </a:lnTo>
                <a:lnTo>
                  <a:pt x="355910" y="377123"/>
                </a:lnTo>
                <a:lnTo>
                  <a:pt x="0" y="3771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57" name="Freeform 57"/>
          <p:cNvSpPr/>
          <p:nvPr/>
        </p:nvSpPr>
        <p:spPr>
          <a:xfrm>
            <a:off x="7282912" y="6531458"/>
            <a:ext cx="569286" cy="400342"/>
          </a:xfrm>
          <a:custGeom>
            <a:avLst/>
            <a:gdLst/>
            <a:ahLst/>
            <a:cxnLst/>
            <a:rect l="l" t="t" r="r" b="b"/>
            <a:pathLst>
              <a:path w="569286" h="400342">
                <a:moveTo>
                  <a:pt x="0" y="0"/>
                </a:moveTo>
                <a:lnTo>
                  <a:pt x="569286" y="0"/>
                </a:lnTo>
                <a:lnTo>
                  <a:pt x="569286" y="400342"/>
                </a:lnTo>
                <a:lnTo>
                  <a:pt x="0" y="40034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58" name="Freeform 58"/>
          <p:cNvSpPr/>
          <p:nvPr/>
        </p:nvSpPr>
        <p:spPr>
          <a:xfrm>
            <a:off x="6385910" y="6298501"/>
            <a:ext cx="777125" cy="618949"/>
          </a:xfrm>
          <a:custGeom>
            <a:avLst/>
            <a:gdLst/>
            <a:ahLst/>
            <a:cxnLst/>
            <a:rect l="l" t="t" r="r" b="b"/>
            <a:pathLst>
              <a:path w="777125" h="618949">
                <a:moveTo>
                  <a:pt x="0" y="0"/>
                </a:moveTo>
                <a:lnTo>
                  <a:pt x="777126" y="0"/>
                </a:lnTo>
                <a:lnTo>
                  <a:pt x="777126" y="618950"/>
                </a:lnTo>
                <a:lnTo>
                  <a:pt x="0" y="618950"/>
                </a:lnTo>
                <a:lnTo>
                  <a:pt x="0" y="0"/>
                </a:lnTo>
                <a:close/>
              </a:path>
            </a:pathLst>
          </a:custGeom>
          <a:blipFill>
            <a:blip r:embed="rId24"/>
            <a:stretch>
              <a:fillRect/>
            </a:stretch>
          </a:blipFill>
        </p:spPr>
        <p:txBody>
          <a:bodyPr/>
          <a:lstStyle/>
          <a:p>
            <a:endParaRPr lang="en-US"/>
          </a:p>
        </p:txBody>
      </p:sp>
      <p:sp>
        <p:nvSpPr>
          <p:cNvPr id="59" name="Freeform 59"/>
          <p:cNvSpPr/>
          <p:nvPr/>
        </p:nvSpPr>
        <p:spPr>
          <a:xfrm>
            <a:off x="5039751" y="6291404"/>
            <a:ext cx="777666" cy="633144"/>
          </a:xfrm>
          <a:custGeom>
            <a:avLst/>
            <a:gdLst/>
            <a:ahLst/>
            <a:cxnLst/>
            <a:rect l="l" t="t" r="r" b="b"/>
            <a:pathLst>
              <a:path w="777666" h="633144">
                <a:moveTo>
                  <a:pt x="0" y="0"/>
                </a:moveTo>
                <a:lnTo>
                  <a:pt x="777665" y="0"/>
                </a:lnTo>
                <a:lnTo>
                  <a:pt x="777665" y="633144"/>
                </a:lnTo>
                <a:lnTo>
                  <a:pt x="0" y="633144"/>
                </a:lnTo>
                <a:lnTo>
                  <a:pt x="0" y="0"/>
                </a:lnTo>
                <a:close/>
              </a:path>
            </a:pathLst>
          </a:custGeom>
          <a:blipFill>
            <a:blip r:embed="rId25"/>
            <a:stretch>
              <a:fillRect/>
            </a:stretch>
          </a:blipFill>
        </p:spPr>
        <p:txBody>
          <a:bodyPr/>
          <a:lstStyle/>
          <a:p>
            <a:endParaRPr lang="en-US"/>
          </a:p>
        </p:txBody>
      </p:sp>
      <p:sp>
        <p:nvSpPr>
          <p:cNvPr id="60" name="Freeform 60"/>
          <p:cNvSpPr/>
          <p:nvPr/>
        </p:nvSpPr>
        <p:spPr>
          <a:xfrm rot="-1527439">
            <a:off x="6045541" y="3120456"/>
            <a:ext cx="111742" cy="165237"/>
          </a:xfrm>
          <a:custGeom>
            <a:avLst/>
            <a:gdLst/>
            <a:ahLst/>
            <a:cxnLst/>
            <a:rect l="l" t="t" r="r" b="b"/>
            <a:pathLst>
              <a:path w="111742" h="165237">
                <a:moveTo>
                  <a:pt x="0" y="0"/>
                </a:moveTo>
                <a:lnTo>
                  <a:pt x="111742" y="0"/>
                </a:lnTo>
                <a:lnTo>
                  <a:pt x="111742" y="165237"/>
                </a:lnTo>
                <a:lnTo>
                  <a:pt x="0" y="165237"/>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61" name="Freeform 61"/>
          <p:cNvSpPr/>
          <p:nvPr/>
        </p:nvSpPr>
        <p:spPr>
          <a:xfrm>
            <a:off x="6294209" y="2732231"/>
            <a:ext cx="714774" cy="714774"/>
          </a:xfrm>
          <a:custGeom>
            <a:avLst/>
            <a:gdLst/>
            <a:ahLst/>
            <a:cxnLst/>
            <a:rect l="l" t="t" r="r" b="b"/>
            <a:pathLst>
              <a:path w="714774" h="714774">
                <a:moveTo>
                  <a:pt x="0" y="0"/>
                </a:moveTo>
                <a:lnTo>
                  <a:pt x="714773" y="0"/>
                </a:lnTo>
                <a:lnTo>
                  <a:pt x="714773" y="714774"/>
                </a:lnTo>
                <a:lnTo>
                  <a:pt x="0" y="714774"/>
                </a:lnTo>
                <a:lnTo>
                  <a:pt x="0" y="0"/>
                </a:lnTo>
                <a:close/>
              </a:path>
            </a:pathLst>
          </a:custGeom>
          <a:blipFill>
            <a:blip r:embed="rId28"/>
            <a:stretch>
              <a:fillRect/>
            </a:stretch>
          </a:blipFill>
        </p:spPr>
        <p:txBody>
          <a:bodyPr/>
          <a:lstStyle/>
          <a:p>
            <a:endParaRPr lang="en-US"/>
          </a:p>
        </p:txBody>
      </p:sp>
      <p:sp>
        <p:nvSpPr>
          <p:cNvPr id="62" name="Freeform 62"/>
          <p:cNvSpPr/>
          <p:nvPr/>
        </p:nvSpPr>
        <p:spPr>
          <a:xfrm>
            <a:off x="2443725" y="1189072"/>
            <a:ext cx="172179" cy="165918"/>
          </a:xfrm>
          <a:custGeom>
            <a:avLst/>
            <a:gdLst/>
            <a:ahLst/>
            <a:cxnLst/>
            <a:rect l="l" t="t" r="r" b="b"/>
            <a:pathLst>
              <a:path w="172179" h="165918">
                <a:moveTo>
                  <a:pt x="0" y="0"/>
                </a:moveTo>
                <a:lnTo>
                  <a:pt x="172179" y="0"/>
                </a:lnTo>
                <a:lnTo>
                  <a:pt x="172179" y="165918"/>
                </a:lnTo>
                <a:lnTo>
                  <a:pt x="0" y="165918"/>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63" name="Freeform 63"/>
          <p:cNvSpPr/>
          <p:nvPr/>
        </p:nvSpPr>
        <p:spPr>
          <a:xfrm>
            <a:off x="3528950" y="6071604"/>
            <a:ext cx="608390" cy="608390"/>
          </a:xfrm>
          <a:custGeom>
            <a:avLst/>
            <a:gdLst/>
            <a:ahLst/>
            <a:cxnLst/>
            <a:rect l="l" t="t" r="r" b="b"/>
            <a:pathLst>
              <a:path w="608390" h="608390">
                <a:moveTo>
                  <a:pt x="0" y="0"/>
                </a:moveTo>
                <a:lnTo>
                  <a:pt x="608390" y="0"/>
                </a:lnTo>
                <a:lnTo>
                  <a:pt x="608390" y="608390"/>
                </a:lnTo>
                <a:lnTo>
                  <a:pt x="0" y="608390"/>
                </a:lnTo>
                <a:lnTo>
                  <a:pt x="0" y="0"/>
                </a:lnTo>
                <a:close/>
              </a:path>
            </a:pathLst>
          </a:custGeom>
          <a:blipFill>
            <a:blip r:embed="rId31"/>
            <a:stretch>
              <a:fillRect/>
            </a:stretch>
          </a:blipFill>
        </p:spPr>
        <p:txBody>
          <a:bodyPr/>
          <a:lstStyle/>
          <a:p>
            <a:endParaRPr lang="en-US"/>
          </a:p>
        </p:txBody>
      </p:sp>
      <p:sp>
        <p:nvSpPr>
          <p:cNvPr id="64" name="Freeform 64"/>
          <p:cNvSpPr/>
          <p:nvPr/>
        </p:nvSpPr>
        <p:spPr>
          <a:xfrm>
            <a:off x="2414547" y="6168232"/>
            <a:ext cx="145551" cy="140258"/>
          </a:xfrm>
          <a:custGeom>
            <a:avLst/>
            <a:gdLst/>
            <a:ahLst/>
            <a:cxnLst/>
            <a:rect l="l" t="t" r="r" b="b"/>
            <a:pathLst>
              <a:path w="145551" h="140258">
                <a:moveTo>
                  <a:pt x="0" y="0"/>
                </a:moveTo>
                <a:lnTo>
                  <a:pt x="145551" y="0"/>
                </a:lnTo>
                <a:lnTo>
                  <a:pt x="145551" y="140257"/>
                </a:lnTo>
                <a:lnTo>
                  <a:pt x="0" y="140257"/>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65" name="Freeform 65"/>
          <p:cNvSpPr/>
          <p:nvPr/>
        </p:nvSpPr>
        <p:spPr>
          <a:xfrm>
            <a:off x="8245509" y="5041183"/>
            <a:ext cx="311595" cy="111395"/>
          </a:xfrm>
          <a:custGeom>
            <a:avLst/>
            <a:gdLst/>
            <a:ahLst/>
            <a:cxnLst/>
            <a:rect l="l" t="t" r="r" b="b"/>
            <a:pathLst>
              <a:path w="311595" h="111395">
                <a:moveTo>
                  <a:pt x="0" y="0"/>
                </a:moveTo>
                <a:lnTo>
                  <a:pt x="311595" y="0"/>
                </a:lnTo>
                <a:lnTo>
                  <a:pt x="311595" y="111395"/>
                </a:lnTo>
                <a:lnTo>
                  <a:pt x="0" y="11139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grpSp>
        <p:nvGrpSpPr>
          <p:cNvPr id="66" name="Group 66"/>
          <p:cNvGrpSpPr/>
          <p:nvPr/>
        </p:nvGrpSpPr>
        <p:grpSpPr>
          <a:xfrm>
            <a:off x="1045451" y="3385230"/>
            <a:ext cx="955168" cy="195072"/>
            <a:chOff x="0" y="0"/>
            <a:chExt cx="1273557" cy="260096"/>
          </a:xfrm>
        </p:grpSpPr>
        <p:grpSp>
          <p:nvGrpSpPr>
            <p:cNvPr id="67" name="Group 67"/>
            <p:cNvGrpSpPr/>
            <p:nvPr/>
          </p:nvGrpSpPr>
          <p:grpSpPr>
            <a:xfrm>
              <a:off x="0" y="0"/>
              <a:ext cx="1273557" cy="260096"/>
              <a:chOff x="0" y="0"/>
              <a:chExt cx="1273557" cy="260096"/>
            </a:xfrm>
          </p:grpSpPr>
          <p:sp>
            <p:nvSpPr>
              <p:cNvPr id="68" name="Freeform 68"/>
              <p:cNvSpPr/>
              <p:nvPr/>
            </p:nvSpPr>
            <p:spPr>
              <a:xfrm>
                <a:off x="0" y="0"/>
                <a:ext cx="1273556" cy="260096"/>
              </a:xfrm>
              <a:custGeom>
                <a:avLst/>
                <a:gdLst/>
                <a:ahLst/>
                <a:cxnLst/>
                <a:rect l="l" t="t" r="r" b="b"/>
                <a:pathLst>
                  <a:path w="1273556" h="260096">
                    <a:moveTo>
                      <a:pt x="0" y="130048"/>
                    </a:moveTo>
                    <a:cubicBezTo>
                      <a:pt x="0" y="58166"/>
                      <a:pt x="58166" y="0"/>
                      <a:pt x="130048" y="0"/>
                    </a:cubicBezTo>
                    <a:lnTo>
                      <a:pt x="1143508" y="0"/>
                    </a:lnTo>
                    <a:cubicBezTo>
                      <a:pt x="1215390" y="0"/>
                      <a:pt x="1273556" y="58166"/>
                      <a:pt x="1273556" y="130048"/>
                    </a:cubicBezTo>
                    <a:cubicBezTo>
                      <a:pt x="1273556" y="201930"/>
                      <a:pt x="1215390" y="260096"/>
                      <a:pt x="1143508" y="260096"/>
                    </a:cubicBezTo>
                    <a:lnTo>
                      <a:pt x="130048" y="260096"/>
                    </a:lnTo>
                    <a:cubicBezTo>
                      <a:pt x="58166" y="260096"/>
                      <a:pt x="0" y="201930"/>
                      <a:pt x="0" y="130048"/>
                    </a:cubicBezTo>
                    <a:close/>
                  </a:path>
                </a:pathLst>
              </a:custGeom>
              <a:solidFill>
                <a:srgbClr val="2D9BC1"/>
              </a:solidFill>
            </p:spPr>
            <p:txBody>
              <a:bodyPr/>
              <a:lstStyle/>
              <a:p>
                <a:endParaRPr lang="en-US"/>
              </a:p>
            </p:txBody>
          </p:sp>
        </p:grpSp>
        <p:sp>
          <p:nvSpPr>
            <p:cNvPr id="69" name="TextBox 69"/>
            <p:cNvSpPr txBox="1"/>
            <p:nvPr/>
          </p:nvSpPr>
          <p:spPr>
            <a:xfrm>
              <a:off x="129895" y="46814"/>
              <a:ext cx="1013768" cy="156943"/>
            </a:xfrm>
            <a:prstGeom prst="rect">
              <a:avLst/>
            </a:prstGeom>
          </p:spPr>
          <p:txBody>
            <a:bodyPr lIns="0" tIns="0" rIns="0" bIns="0" rtlCol="0" anchor="t">
              <a:spAutoFit/>
            </a:bodyPr>
            <a:lstStyle/>
            <a:p>
              <a:pPr algn="ctr">
                <a:lnSpc>
                  <a:spcPts val="895"/>
                </a:lnSpc>
              </a:pPr>
              <a:r>
                <a:rPr lang="en-US" sz="746">
                  <a:solidFill>
                    <a:srgbClr val="FFFFFF"/>
                  </a:solidFill>
                  <a:latin typeface="Arimo Bold"/>
                </a:rPr>
                <a:t>Data / Handouts</a:t>
              </a:r>
            </a:p>
          </p:txBody>
        </p:sp>
      </p:grpSp>
      <p:grpSp>
        <p:nvGrpSpPr>
          <p:cNvPr id="70" name="Group 70"/>
          <p:cNvGrpSpPr/>
          <p:nvPr/>
        </p:nvGrpSpPr>
        <p:grpSpPr>
          <a:xfrm>
            <a:off x="1528346" y="6187136"/>
            <a:ext cx="869518" cy="183684"/>
            <a:chOff x="0" y="0"/>
            <a:chExt cx="1159357" cy="244912"/>
          </a:xfrm>
        </p:grpSpPr>
        <p:grpSp>
          <p:nvGrpSpPr>
            <p:cNvPr id="71" name="Group 71"/>
            <p:cNvGrpSpPr/>
            <p:nvPr/>
          </p:nvGrpSpPr>
          <p:grpSpPr>
            <a:xfrm>
              <a:off x="0" y="0"/>
              <a:ext cx="1159357" cy="244912"/>
              <a:chOff x="0" y="0"/>
              <a:chExt cx="1159357" cy="244912"/>
            </a:xfrm>
          </p:grpSpPr>
          <p:sp>
            <p:nvSpPr>
              <p:cNvPr id="72" name="Freeform 72"/>
              <p:cNvSpPr/>
              <p:nvPr/>
            </p:nvSpPr>
            <p:spPr>
              <a:xfrm>
                <a:off x="0" y="0"/>
                <a:ext cx="1159383" cy="244912"/>
              </a:xfrm>
              <a:custGeom>
                <a:avLst/>
                <a:gdLst/>
                <a:ahLst/>
                <a:cxnLst/>
                <a:rect l="l" t="t" r="r" b="b"/>
                <a:pathLst>
                  <a:path w="1159383" h="244912">
                    <a:moveTo>
                      <a:pt x="0" y="122456"/>
                    </a:moveTo>
                    <a:cubicBezTo>
                      <a:pt x="0" y="54770"/>
                      <a:pt x="58166" y="0"/>
                      <a:pt x="130048" y="0"/>
                    </a:cubicBezTo>
                    <a:lnTo>
                      <a:pt x="1029335" y="0"/>
                    </a:lnTo>
                    <a:cubicBezTo>
                      <a:pt x="1101090" y="0"/>
                      <a:pt x="1159383" y="54770"/>
                      <a:pt x="1159383" y="122456"/>
                    </a:cubicBezTo>
                    <a:cubicBezTo>
                      <a:pt x="1159383" y="190141"/>
                      <a:pt x="1101090" y="244912"/>
                      <a:pt x="1029335" y="244912"/>
                    </a:cubicBezTo>
                    <a:lnTo>
                      <a:pt x="130048" y="244912"/>
                    </a:lnTo>
                    <a:cubicBezTo>
                      <a:pt x="58166" y="244912"/>
                      <a:pt x="0" y="190141"/>
                      <a:pt x="0" y="122456"/>
                    </a:cubicBezTo>
                    <a:close/>
                  </a:path>
                </a:pathLst>
              </a:custGeom>
              <a:solidFill>
                <a:srgbClr val="B64389"/>
              </a:solidFill>
            </p:spPr>
            <p:txBody>
              <a:bodyPr/>
              <a:lstStyle/>
              <a:p>
                <a:endParaRPr lang="en-US"/>
              </a:p>
            </p:txBody>
          </p:sp>
        </p:grpSp>
        <p:sp>
          <p:nvSpPr>
            <p:cNvPr id="73" name="TextBox 73"/>
            <p:cNvSpPr txBox="1"/>
            <p:nvPr/>
          </p:nvSpPr>
          <p:spPr>
            <a:xfrm>
              <a:off x="167891" y="39222"/>
              <a:ext cx="823575" cy="156943"/>
            </a:xfrm>
            <a:prstGeom prst="rect">
              <a:avLst/>
            </a:prstGeom>
          </p:spPr>
          <p:txBody>
            <a:bodyPr lIns="0" tIns="0" rIns="0" bIns="0" rtlCol="0" anchor="t">
              <a:spAutoFit/>
            </a:bodyPr>
            <a:lstStyle/>
            <a:p>
              <a:pPr algn="ctr">
                <a:lnSpc>
                  <a:spcPts val="895"/>
                </a:lnSpc>
              </a:pPr>
              <a:r>
                <a:rPr lang="en-US" sz="746">
                  <a:solidFill>
                    <a:srgbClr val="FFFFFF"/>
                  </a:solidFill>
                  <a:latin typeface="Arimo Bold"/>
                </a:rPr>
                <a:t>Effectiveness</a:t>
              </a:r>
            </a:p>
          </p:txBody>
        </p:sp>
      </p:grpSp>
      <p:grpSp>
        <p:nvGrpSpPr>
          <p:cNvPr id="74" name="Group 74"/>
          <p:cNvGrpSpPr/>
          <p:nvPr/>
        </p:nvGrpSpPr>
        <p:grpSpPr>
          <a:xfrm>
            <a:off x="5514838" y="1313524"/>
            <a:ext cx="1209220" cy="195072"/>
            <a:chOff x="0" y="0"/>
            <a:chExt cx="1612294" cy="260096"/>
          </a:xfrm>
        </p:grpSpPr>
        <p:grpSp>
          <p:nvGrpSpPr>
            <p:cNvPr id="75" name="Group 75"/>
            <p:cNvGrpSpPr/>
            <p:nvPr/>
          </p:nvGrpSpPr>
          <p:grpSpPr>
            <a:xfrm>
              <a:off x="0" y="0"/>
              <a:ext cx="1612294" cy="260096"/>
              <a:chOff x="0" y="0"/>
              <a:chExt cx="1612294" cy="260096"/>
            </a:xfrm>
          </p:grpSpPr>
          <p:sp>
            <p:nvSpPr>
              <p:cNvPr id="76" name="Freeform 76"/>
              <p:cNvSpPr/>
              <p:nvPr/>
            </p:nvSpPr>
            <p:spPr>
              <a:xfrm>
                <a:off x="0" y="0"/>
                <a:ext cx="1612265" cy="260096"/>
              </a:xfrm>
              <a:custGeom>
                <a:avLst/>
                <a:gdLst/>
                <a:ahLst/>
                <a:cxnLst/>
                <a:rect l="l" t="t" r="r" b="b"/>
                <a:pathLst>
                  <a:path w="1612265" h="260096">
                    <a:moveTo>
                      <a:pt x="0" y="130048"/>
                    </a:moveTo>
                    <a:cubicBezTo>
                      <a:pt x="0" y="58166"/>
                      <a:pt x="58166" y="0"/>
                      <a:pt x="130048" y="0"/>
                    </a:cubicBezTo>
                    <a:lnTo>
                      <a:pt x="1482217" y="0"/>
                    </a:lnTo>
                    <a:cubicBezTo>
                      <a:pt x="1554099" y="0"/>
                      <a:pt x="1612265" y="58166"/>
                      <a:pt x="1612265" y="130048"/>
                    </a:cubicBezTo>
                    <a:cubicBezTo>
                      <a:pt x="1612265" y="201930"/>
                      <a:pt x="1554099" y="260096"/>
                      <a:pt x="1482217" y="260096"/>
                    </a:cubicBezTo>
                    <a:lnTo>
                      <a:pt x="130048" y="260096"/>
                    </a:lnTo>
                    <a:cubicBezTo>
                      <a:pt x="58166" y="260096"/>
                      <a:pt x="0" y="201930"/>
                      <a:pt x="0" y="130048"/>
                    </a:cubicBezTo>
                    <a:close/>
                  </a:path>
                </a:pathLst>
              </a:custGeom>
              <a:solidFill>
                <a:srgbClr val="EF643C"/>
              </a:solidFill>
            </p:spPr>
            <p:txBody>
              <a:bodyPr/>
              <a:lstStyle/>
              <a:p>
                <a:endParaRPr lang="en-US"/>
              </a:p>
            </p:txBody>
          </p:sp>
        </p:grpSp>
        <p:sp>
          <p:nvSpPr>
            <p:cNvPr id="77" name="TextBox 77"/>
            <p:cNvSpPr txBox="1"/>
            <p:nvPr/>
          </p:nvSpPr>
          <p:spPr>
            <a:xfrm>
              <a:off x="137879" y="39222"/>
              <a:ext cx="1336536" cy="172128"/>
            </a:xfrm>
            <a:prstGeom prst="rect">
              <a:avLst/>
            </a:prstGeom>
          </p:spPr>
          <p:txBody>
            <a:bodyPr lIns="0" tIns="0" rIns="0" bIns="0" rtlCol="0" anchor="t">
              <a:spAutoFit/>
            </a:bodyPr>
            <a:lstStyle/>
            <a:p>
              <a:pPr algn="l">
                <a:lnSpc>
                  <a:spcPts val="895"/>
                </a:lnSpc>
              </a:pPr>
              <a:r>
                <a:rPr lang="en-US" sz="746">
                  <a:solidFill>
                    <a:srgbClr val="FFFFFF"/>
                  </a:solidFill>
                  <a:latin typeface="Arimo Bold"/>
                </a:rPr>
                <a:t>Get to know the facts</a:t>
              </a:r>
            </a:p>
          </p:txBody>
        </p:sp>
      </p:grpSp>
      <p:sp>
        <p:nvSpPr>
          <p:cNvPr id="78" name="Freeform 78"/>
          <p:cNvSpPr/>
          <p:nvPr/>
        </p:nvSpPr>
        <p:spPr>
          <a:xfrm>
            <a:off x="220810" y="6427928"/>
            <a:ext cx="605719" cy="605719"/>
          </a:xfrm>
          <a:custGeom>
            <a:avLst/>
            <a:gdLst/>
            <a:ahLst/>
            <a:cxnLst/>
            <a:rect l="l" t="t" r="r" b="b"/>
            <a:pathLst>
              <a:path w="605719" h="605719">
                <a:moveTo>
                  <a:pt x="0" y="0"/>
                </a:moveTo>
                <a:lnTo>
                  <a:pt x="605719" y="0"/>
                </a:lnTo>
                <a:lnTo>
                  <a:pt x="605719" y="605719"/>
                </a:lnTo>
                <a:lnTo>
                  <a:pt x="0" y="605719"/>
                </a:lnTo>
                <a:lnTo>
                  <a:pt x="0" y="0"/>
                </a:lnTo>
                <a:close/>
              </a:path>
            </a:pathLst>
          </a:custGeom>
          <a:blipFill>
            <a:blip r:embed="rId34"/>
            <a:stretch>
              <a:fillRect/>
            </a:stretch>
          </a:blipFill>
        </p:spPr>
        <p:txBody>
          <a:bodyPr/>
          <a:lstStyle/>
          <a:p>
            <a:endParaRPr lang="en-US"/>
          </a:p>
        </p:txBody>
      </p:sp>
      <p:sp>
        <p:nvSpPr>
          <p:cNvPr id="79" name="Freeform 79"/>
          <p:cNvSpPr/>
          <p:nvPr/>
        </p:nvSpPr>
        <p:spPr>
          <a:xfrm>
            <a:off x="220810" y="4862627"/>
            <a:ext cx="780802" cy="663989"/>
          </a:xfrm>
          <a:custGeom>
            <a:avLst/>
            <a:gdLst/>
            <a:ahLst/>
            <a:cxnLst/>
            <a:rect l="l" t="t" r="r" b="b"/>
            <a:pathLst>
              <a:path w="780802" h="663989">
                <a:moveTo>
                  <a:pt x="0" y="0"/>
                </a:moveTo>
                <a:lnTo>
                  <a:pt x="780802" y="0"/>
                </a:lnTo>
                <a:lnTo>
                  <a:pt x="780802" y="663989"/>
                </a:lnTo>
                <a:lnTo>
                  <a:pt x="0" y="663989"/>
                </a:lnTo>
                <a:lnTo>
                  <a:pt x="0" y="0"/>
                </a:lnTo>
                <a:close/>
              </a:path>
            </a:pathLst>
          </a:custGeom>
          <a:blipFill>
            <a:blip r:embed="rId35"/>
            <a:stretch>
              <a:fillRect/>
            </a:stretch>
          </a:blipFill>
        </p:spPr>
        <p:txBody>
          <a:bodyPr/>
          <a:lstStyle/>
          <a:p>
            <a:endParaRPr lang="en-US"/>
          </a:p>
        </p:txBody>
      </p:sp>
      <p:sp>
        <p:nvSpPr>
          <p:cNvPr id="80" name="TextBox 80"/>
          <p:cNvSpPr txBox="1"/>
          <p:nvPr/>
        </p:nvSpPr>
        <p:spPr>
          <a:xfrm>
            <a:off x="275743" y="166810"/>
            <a:ext cx="2671234" cy="236855"/>
          </a:xfrm>
          <a:prstGeom prst="rect">
            <a:avLst/>
          </a:prstGeom>
        </p:spPr>
        <p:txBody>
          <a:bodyPr lIns="0" tIns="0" rIns="0" bIns="0" rtlCol="0" anchor="t">
            <a:spAutoFit/>
          </a:bodyPr>
          <a:lstStyle/>
          <a:p>
            <a:pPr algn="l">
              <a:lnSpc>
                <a:spcPts val="1791"/>
              </a:lnSpc>
            </a:pPr>
            <a:r>
              <a:rPr lang="en-US" sz="1493">
                <a:solidFill>
                  <a:srgbClr val="FFFFFF"/>
                </a:solidFill>
                <a:latin typeface="Raleway Bold"/>
              </a:rPr>
              <a:t>Get the Facts Out Resources</a:t>
            </a:r>
          </a:p>
        </p:txBody>
      </p:sp>
      <p:sp>
        <p:nvSpPr>
          <p:cNvPr id="81" name="TextBox 81"/>
          <p:cNvSpPr txBox="1"/>
          <p:nvPr/>
        </p:nvSpPr>
        <p:spPr>
          <a:xfrm>
            <a:off x="5358681" y="2946017"/>
            <a:ext cx="859328" cy="200025"/>
          </a:xfrm>
          <a:prstGeom prst="rect">
            <a:avLst/>
          </a:prstGeom>
        </p:spPr>
        <p:txBody>
          <a:bodyPr lIns="0" tIns="0" rIns="0" bIns="0" rtlCol="0" anchor="t">
            <a:spAutoFit/>
          </a:bodyPr>
          <a:lstStyle/>
          <a:p>
            <a:pPr algn="l">
              <a:lnSpc>
                <a:spcPts val="767"/>
              </a:lnSpc>
            </a:pPr>
            <a:r>
              <a:rPr lang="en-US" sz="639">
                <a:solidFill>
                  <a:srgbClr val="000000"/>
                </a:solidFill>
                <a:latin typeface="Arimo Bold"/>
              </a:rPr>
              <a:t>GetTheFactsOut.org/</a:t>
            </a:r>
          </a:p>
          <a:p>
            <a:pPr algn="l">
              <a:lnSpc>
                <a:spcPts val="767"/>
              </a:lnSpc>
            </a:pPr>
            <a:r>
              <a:rPr lang="en-US" sz="639">
                <a:solidFill>
                  <a:srgbClr val="000000"/>
                </a:solidFill>
                <a:latin typeface="Arimo Bold"/>
              </a:rPr>
              <a:t>prospective-teachers</a:t>
            </a:r>
          </a:p>
        </p:txBody>
      </p:sp>
      <p:sp>
        <p:nvSpPr>
          <p:cNvPr id="82" name="TextBox 82"/>
          <p:cNvSpPr txBox="1"/>
          <p:nvPr/>
        </p:nvSpPr>
        <p:spPr>
          <a:xfrm>
            <a:off x="5109680" y="947487"/>
            <a:ext cx="2206150" cy="236855"/>
          </a:xfrm>
          <a:prstGeom prst="rect">
            <a:avLst/>
          </a:prstGeom>
        </p:spPr>
        <p:txBody>
          <a:bodyPr lIns="0" tIns="0" rIns="0" bIns="0" rtlCol="0" anchor="t">
            <a:spAutoFit/>
          </a:bodyPr>
          <a:lstStyle/>
          <a:p>
            <a:pPr algn="l">
              <a:lnSpc>
                <a:spcPts val="1791"/>
              </a:lnSpc>
            </a:pPr>
            <a:r>
              <a:rPr lang="en-US" sz="1493">
                <a:solidFill>
                  <a:srgbClr val="000000"/>
                </a:solidFill>
                <a:latin typeface="Raleway"/>
              </a:rPr>
              <a:t>Getting started with GFO</a:t>
            </a:r>
          </a:p>
        </p:txBody>
      </p:sp>
      <p:sp>
        <p:nvSpPr>
          <p:cNvPr id="83" name="TextBox 83"/>
          <p:cNvSpPr txBox="1"/>
          <p:nvPr/>
        </p:nvSpPr>
        <p:spPr>
          <a:xfrm>
            <a:off x="5919058" y="3592856"/>
            <a:ext cx="2727707" cy="236855"/>
          </a:xfrm>
          <a:prstGeom prst="rect">
            <a:avLst/>
          </a:prstGeom>
        </p:spPr>
        <p:txBody>
          <a:bodyPr lIns="0" tIns="0" rIns="0" bIns="0" rtlCol="0" anchor="t">
            <a:spAutoFit/>
          </a:bodyPr>
          <a:lstStyle/>
          <a:p>
            <a:pPr algn="l">
              <a:lnSpc>
                <a:spcPts val="1791"/>
              </a:lnSpc>
            </a:pPr>
            <a:r>
              <a:rPr lang="en-US" sz="1493">
                <a:solidFill>
                  <a:srgbClr val="000000"/>
                </a:solidFill>
                <a:latin typeface="Raleway"/>
              </a:rPr>
              <a:t>Now that you’ve started</a:t>
            </a:r>
          </a:p>
        </p:txBody>
      </p:sp>
      <p:sp>
        <p:nvSpPr>
          <p:cNvPr id="84" name="TextBox 84"/>
          <p:cNvSpPr txBox="1"/>
          <p:nvPr/>
        </p:nvSpPr>
        <p:spPr>
          <a:xfrm>
            <a:off x="275743" y="437577"/>
            <a:ext cx="1982418" cy="269684"/>
          </a:xfrm>
          <a:prstGeom prst="rect">
            <a:avLst/>
          </a:prstGeom>
        </p:spPr>
        <p:txBody>
          <a:bodyPr lIns="0" tIns="0" rIns="0" bIns="0" rtlCol="0" anchor="t">
            <a:spAutoFit/>
          </a:bodyPr>
          <a:lstStyle/>
          <a:p>
            <a:pPr algn="l">
              <a:lnSpc>
                <a:spcPts val="1023"/>
              </a:lnSpc>
            </a:pPr>
            <a:r>
              <a:rPr lang="en-US" sz="853" dirty="0">
                <a:solidFill>
                  <a:srgbClr val="C9E7EF"/>
                </a:solidFill>
                <a:latin typeface="Open Sans"/>
              </a:rPr>
              <a:t>How you can ‘Get the Facts Out’ about the teaching profession</a:t>
            </a:r>
          </a:p>
        </p:txBody>
      </p:sp>
      <p:sp>
        <p:nvSpPr>
          <p:cNvPr id="85" name="TextBox 85"/>
          <p:cNvSpPr txBox="1"/>
          <p:nvPr/>
        </p:nvSpPr>
        <p:spPr>
          <a:xfrm>
            <a:off x="1142197" y="3672778"/>
            <a:ext cx="1417901" cy="138367"/>
          </a:xfrm>
          <a:prstGeom prst="rect">
            <a:avLst/>
          </a:prstGeom>
        </p:spPr>
        <p:txBody>
          <a:bodyPr lIns="0" tIns="0" rIns="0" bIns="0" rtlCol="0" anchor="t">
            <a:spAutoFit/>
          </a:bodyPr>
          <a:lstStyle/>
          <a:p>
            <a:pPr algn="l">
              <a:lnSpc>
                <a:spcPts val="1023"/>
              </a:lnSpc>
            </a:pPr>
            <a:r>
              <a:rPr lang="en-US" sz="853" dirty="0">
                <a:solidFill>
                  <a:srgbClr val="000000"/>
                </a:solidFill>
                <a:latin typeface="Open Sans"/>
              </a:rPr>
              <a:t>Teacher Salary Data</a:t>
            </a:r>
          </a:p>
        </p:txBody>
      </p:sp>
      <p:sp>
        <p:nvSpPr>
          <p:cNvPr id="86" name="TextBox 86"/>
          <p:cNvSpPr txBox="1"/>
          <p:nvPr/>
        </p:nvSpPr>
        <p:spPr>
          <a:xfrm>
            <a:off x="1144998" y="3869389"/>
            <a:ext cx="1727902" cy="74038"/>
          </a:xfrm>
          <a:prstGeom prst="rect">
            <a:avLst/>
          </a:prstGeom>
        </p:spPr>
        <p:txBody>
          <a:bodyPr lIns="0" tIns="0" rIns="0" bIns="0" rtlCol="0" anchor="t">
            <a:spAutoFit/>
          </a:bodyPr>
          <a:lstStyle/>
          <a:p>
            <a:pPr algn="l">
              <a:lnSpc>
                <a:spcPts val="599"/>
              </a:lnSpc>
            </a:pPr>
            <a:r>
              <a:rPr lang="en-US" sz="499" dirty="0">
                <a:solidFill>
                  <a:srgbClr val="2D9BC1"/>
                </a:solidFill>
                <a:latin typeface="Arimo"/>
              </a:rPr>
              <a:t>INFOGRAPHIC + SALARY SLIDE · 1-5 mins · PDF/PPTX</a:t>
            </a:r>
          </a:p>
        </p:txBody>
      </p:sp>
      <p:sp>
        <p:nvSpPr>
          <p:cNvPr id="87" name="TextBox 87"/>
          <p:cNvSpPr txBox="1"/>
          <p:nvPr/>
        </p:nvSpPr>
        <p:spPr>
          <a:xfrm>
            <a:off x="1144998" y="4007530"/>
            <a:ext cx="1553596" cy="572914"/>
          </a:xfrm>
          <a:prstGeom prst="rect">
            <a:avLst/>
          </a:prstGeom>
        </p:spPr>
        <p:txBody>
          <a:bodyPr lIns="0" tIns="0" rIns="0" bIns="0" rtlCol="0" anchor="t">
            <a:spAutoFit/>
          </a:bodyPr>
          <a:lstStyle/>
          <a:p>
            <a:pP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Localized data, including an info-graphic with key salary numbers and housing</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 Teacher’s Life by the Numbers)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plus slides to be used with the presentations above.</a:t>
            </a:r>
          </a:p>
        </p:txBody>
      </p:sp>
      <p:sp>
        <p:nvSpPr>
          <p:cNvPr id="88" name="TextBox 88"/>
          <p:cNvSpPr txBox="1"/>
          <p:nvPr/>
        </p:nvSpPr>
        <p:spPr>
          <a:xfrm>
            <a:off x="1142196" y="4813099"/>
            <a:ext cx="786958" cy="138367"/>
          </a:xfrm>
          <a:prstGeom prst="rect">
            <a:avLst/>
          </a:prstGeom>
        </p:spPr>
        <p:txBody>
          <a:bodyPr lIns="0" tIns="0" rIns="0" bIns="0" rtlCol="0" anchor="t">
            <a:spAutoFit/>
          </a:bodyPr>
          <a:lstStyle/>
          <a:p>
            <a:pPr algn="l">
              <a:lnSpc>
                <a:spcPts val="1023"/>
              </a:lnSpc>
            </a:pPr>
            <a:r>
              <a:rPr lang="en-US" sz="853">
                <a:solidFill>
                  <a:srgbClr val="000000"/>
                </a:solidFill>
                <a:latin typeface="Open Sans"/>
              </a:rPr>
              <a:t>Data Handouts</a:t>
            </a:r>
          </a:p>
        </p:txBody>
      </p:sp>
      <p:sp>
        <p:nvSpPr>
          <p:cNvPr id="89" name="TextBox 89"/>
          <p:cNvSpPr txBox="1"/>
          <p:nvPr/>
        </p:nvSpPr>
        <p:spPr>
          <a:xfrm>
            <a:off x="1144998" y="5004130"/>
            <a:ext cx="1217845" cy="83563"/>
          </a:xfrm>
          <a:prstGeom prst="rect">
            <a:avLst/>
          </a:prstGeom>
        </p:spPr>
        <p:txBody>
          <a:bodyPr lIns="0" tIns="0" rIns="0" bIns="0" rtlCol="0" anchor="t">
            <a:spAutoFit/>
          </a:bodyPr>
          <a:lstStyle/>
          <a:p>
            <a:pPr algn="l">
              <a:lnSpc>
                <a:spcPts val="600"/>
              </a:lnSpc>
            </a:pPr>
            <a:r>
              <a:rPr lang="en-US" sz="500">
                <a:solidFill>
                  <a:srgbClr val="2D9BC1"/>
                </a:solidFill>
                <a:latin typeface="Arimo"/>
              </a:rPr>
              <a:t>PRINTABLES· 5-15 mins · DOCX/PDF</a:t>
            </a:r>
          </a:p>
        </p:txBody>
      </p:sp>
      <p:sp>
        <p:nvSpPr>
          <p:cNvPr id="90" name="TextBox 90"/>
          <p:cNvSpPr txBox="1"/>
          <p:nvPr/>
        </p:nvSpPr>
        <p:spPr>
          <a:xfrm>
            <a:off x="1144999" y="5151796"/>
            <a:ext cx="1571782" cy="572914"/>
          </a:xfrm>
          <a:prstGeom prst="rect">
            <a:avLst/>
          </a:prstGeom>
        </p:spPr>
        <p:txBody>
          <a:bodyPr lIns="0" tIns="0" rIns="0" bIns="0" rtlCol="0" anchor="t">
            <a:spAutoFit/>
          </a:bodyPr>
          <a:lstStyle/>
          <a:p>
            <a:pP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Share these handouts with students or faculty any time you are having a conversation about the teaching profession or have a stack available outside your door. </a:t>
            </a:r>
          </a:p>
        </p:txBody>
      </p:sp>
      <p:sp>
        <p:nvSpPr>
          <p:cNvPr id="91" name="TextBox 91"/>
          <p:cNvSpPr txBox="1"/>
          <p:nvPr/>
        </p:nvSpPr>
        <p:spPr>
          <a:xfrm>
            <a:off x="5109680" y="155198"/>
            <a:ext cx="2585741" cy="236855"/>
          </a:xfrm>
          <a:prstGeom prst="rect">
            <a:avLst/>
          </a:prstGeom>
        </p:spPr>
        <p:txBody>
          <a:bodyPr lIns="0" tIns="0" rIns="0" bIns="0" rtlCol="0" anchor="t">
            <a:spAutoFit/>
          </a:bodyPr>
          <a:lstStyle/>
          <a:p>
            <a:pPr algn="l">
              <a:lnSpc>
                <a:spcPts val="1791"/>
              </a:lnSpc>
            </a:pPr>
            <a:r>
              <a:rPr lang="en-US" sz="1493">
                <a:solidFill>
                  <a:srgbClr val="FFFFFF"/>
                </a:solidFill>
                <a:latin typeface="Raleway Bold"/>
              </a:rPr>
              <a:t>Your early journey with GFO</a:t>
            </a:r>
          </a:p>
        </p:txBody>
      </p:sp>
      <p:sp>
        <p:nvSpPr>
          <p:cNvPr id="92" name="TextBox 92"/>
          <p:cNvSpPr txBox="1"/>
          <p:nvPr/>
        </p:nvSpPr>
        <p:spPr>
          <a:xfrm>
            <a:off x="5109680" y="420628"/>
            <a:ext cx="2327703" cy="269684"/>
          </a:xfrm>
          <a:prstGeom prst="rect">
            <a:avLst/>
          </a:prstGeom>
        </p:spPr>
        <p:txBody>
          <a:bodyPr lIns="0" tIns="0" rIns="0" bIns="0" rtlCol="0" anchor="t">
            <a:spAutoFit/>
          </a:bodyPr>
          <a:lstStyle/>
          <a:p>
            <a:pPr algn="l">
              <a:lnSpc>
                <a:spcPts val="1023"/>
              </a:lnSpc>
            </a:pPr>
            <a:r>
              <a:rPr lang="en-US" sz="853" dirty="0">
                <a:solidFill>
                  <a:srgbClr val="F6D3D2"/>
                </a:solidFill>
                <a:latin typeface="Open Sans"/>
              </a:rPr>
              <a:t>The first steps for using GFO resources to recruit the next generation of STEM teachers</a:t>
            </a:r>
          </a:p>
        </p:txBody>
      </p:sp>
      <p:sp>
        <p:nvSpPr>
          <p:cNvPr id="93" name="TextBox 93"/>
          <p:cNvSpPr txBox="1"/>
          <p:nvPr/>
        </p:nvSpPr>
        <p:spPr>
          <a:xfrm>
            <a:off x="3618890" y="1702321"/>
            <a:ext cx="378300" cy="138367"/>
          </a:xfrm>
          <a:prstGeom prst="rect">
            <a:avLst/>
          </a:prstGeom>
        </p:spPr>
        <p:txBody>
          <a:bodyPr lIns="0" tIns="0" rIns="0" bIns="0" rtlCol="0" anchor="t">
            <a:spAutoFit/>
          </a:bodyPr>
          <a:lstStyle/>
          <a:p>
            <a:pPr algn="ctr">
              <a:lnSpc>
                <a:spcPts val="1023"/>
              </a:lnSpc>
            </a:pPr>
            <a:r>
              <a:rPr lang="en-US" sz="853">
                <a:solidFill>
                  <a:srgbClr val="2D9BC1"/>
                </a:solidFill>
                <a:latin typeface="Open Sans Bold"/>
              </a:rPr>
              <a:t>Videos</a:t>
            </a:r>
          </a:p>
        </p:txBody>
      </p:sp>
      <p:sp>
        <p:nvSpPr>
          <p:cNvPr id="94" name="TextBox 94"/>
          <p:cNvSpPr txBox="1"/>
          <p:nvPr/>
        </p:nvSpPr>
        <p:spPr>
          <a:xfrm>
            <a:off x="3596663" y="3064707"/>
            <a:ext cx="422756" cy="138367"/>
          </a:xfrm>
          <a:prstGeom prst="rect">
            <a:avLst/>
          </a:prstGeom>
        </p:spPr>
        <p:txBody>
          <a:bodyPr lIns="0" tIns="0" rIns="0" bIns="0" rtlCol="0" anchor="t">
            <a:spAutoFit/>
          </a:bodyPr>
          <a:lstStyle/>
          <a:p>
            <a:pPr algn="ctr">
              <a:lnSpc>
                <a:spcPts val="1023"/>
              </a:lnSpc>
            </a:pPr>
            <a:r>
              <a:rPr lang="en-US" sz="853">
                <a:solidFill>
                  <a:srgbClr val="2D9BC1"/>
                </a:solidFill>
                <a:latin typeface="Open Sans Bold"/>
              </a:rPr>
              <a:t>Posters</a:t>
            </a:r>
          </a:p>
        </p:txBody>
      </p:sp>
      <p:sp>
        <p:nvSpPr>
          <p:cNvPr id="95" name="TextBox 95"/>
          <p:cNvSpPr txBox="1"/>
          <p:nvPr/>
        </p:nvSpPr>
        <p:spPr>
          <a:xfrm>
            <a:off x="3520576" y="4596402"/>
            <a:ext cx="574934" cy="138367"/>
          </a:xfrm>
          <a:prstGeom prst="rect">
            <a:avLst/>
          </a:prstGeom>
        </p:spPr>
        <p:txBody>
          <a:bodyPr lIns="0" tIns="0" rIns="0" bIns="0" rtlCol="0" anchor="t">
            <a:spAutoFit/>
          </a:bodyPr>
          <a:lstStyle/>
          <a:p>
            <a:pPr algn="ctr">
              <a:lnSpc>
                <a:spcPts val="1023"/>
              </a:lnSpc>
            </a:pPr>
            <a:r>
              <a:rPr lang="en-US" sz="853">
                <a:solidFill>
                  <a:srgbClr val="2D9BC1"/>
                </a:solidFill>
                <a:latin typeface="Open Sans Bold"/>
              </a:rPr>
              <a:t>Brochures</a:t>
            </a:r>
          </a:p>
        </p:txBody>
      </p:sp>
      <p:sp>
        <p:nvSpPr>
          <p:cNvPr id="96" name="TextBox 96"/>
          <p:cNvSpPr txBox="1"/>
          <p:nvPr/>
        </p:nvSpPr>
        <p:spPr>
          <a:xfrm>
            <a:off x="3157875" y="2711049"/>
            <a:ext cx="1313846" cy="111249"/>
          </a:xfrm>
          <a:prstGeom prst="rect">
            <a:avLst/>
          </a:prstGeom>
        </p:spPr>
        <p:txBody>
          <a:bodyPr wrap="square" lIns="0" tIns="0" rIns="0" bIns="0" rtlCol="0" anchor="t">
            <a:spAutoFit/>
          </a:bodyPr>
          <a:lstStyle/>
          <a:p>
            <a:pPr algn="ct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Testimonials and inspiration</a:t>
            </a:r>
          </a:p>
        </p:txBody>
      </p:sp>
      <p:sp>
        <p:nvSpPr>
          <p:cNvPr id="97" name="TextBox 97"/>
          <p:cNvSpPr txBox="1"/>
          <p:nvPr/>
        </p:nvSpPr>
        <p:spPr>
          <a:xfrm>
            <a:off x="3254055" y="4206058"/>
            <a:ext cx="1130965" cy="226665"/>
          </a:xfrm>
          <a:prstGeom prst="rect">
            <a:avLst/>
          </a:prstGeom>
        </p:spPr>
        <p:txBody>
          <a:bodyPr lIns="0" tIns="0" rIns="0" bIns="0" rtlCol="0" anchor="t">
            <a:spAutoFit/>
          </a:bodyPr>
          <a:lstStyle/>
          <a:p>
            <a:pPr algn="ct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Use as they are or modify for your institution</a:t>
            </a:r>
          </a:p>
        </p:txBody>
      </p:sp>
      <p:sp>
        <p:nvSpPr>
          <p:cNvPr id="98" name="TextBox 98"/>
          <p:cNvSpPr txBox="1"/>
          <p:nvPr/>
        </p:nvSpPr>
        <p:spPr>
          <a:xfrm>
            <a:off x="3254055" y="5668357"/>
            <a:ext cx="1130965" cy="226665"/>
          </a:xfrm>
          <a:prstGeom prst="rect">
            <a:avLst/>
          </a:prstGeom>
        </p:spPr>
        <p:txBody>
          <a:bodyPr lIns="0" tIns="0" rIns="0" bIns="0" rtlCol="0" anchor="t">
            <a:spAutoFit/>
          </a:bodyPr>
          <a:lstStyle/>
          <a:p>
            <a:pPr algn="ct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Engage with students one-on-one</a:t>
            </a:r>
          </a:p>
        </p:txBody>
      </p:sp>
      <p:sp>
        <p:nvSpPr>
          <p:cNvPr id="99" name="TextBox 99"/>
          <p:cNvSpPr txBox="1"/>
          <p:nvPr/>
        </p:nvSpPr>
        <p:spPr>
          <a:xfrm>
            <a:off x="1001612" y="6418403"/>
            <a:ext cx="2194337" cy="572914"/>
          </a:xfrm>
          <a:prstGeom prst="rect">
            <a:avLst/>
          </a:prstGeom>
        </p:spPr>
        <p:txBody>
          <a:bodyPr lIns="0" tIns="0" rIns="0" bIns="0" rtlCol="0" anchor="t">
            <a:spAutoFit/>
          </a:bodyPr>
          <a:lstStyle/>
          <a:p>
            <a:pP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When used as designed, GFO resources have been shown to positively impact students’ perceptions of the teaching profession with </a:t>
            </a:r>
            <a:r>
              <a:rPr lang="en-US" sz="746" b="1" dirty="0">
                <a:solidFill>
                  <a:srgbClr val="946281"/>
                </a:solidFill>
                <a:latin typeface="Open Sans" panose="020B0606030504020204" pitchFamily="34" charset="0"/>
                <a:ea typeface="Open Sans" panose="020B0606030504020204" pitchFamily="34" charset="0"/>
                <a:cs typeface="Open Sans" panose="020B0606030504020204" pitchFamily="34" charset="0"/>
              </a:rPr>
              <a:t>a</a:t>
            </a:r>
            <a:r>
              <a:rPr lang="en-US" sz="746" dirty="0">
                <a:solidFill>
                  <a:srgbClr val="946281"/>
                </a:solidFill>
                <a:latin typeface="Open Sans" panose="020B0606030504020204" pitchFamily="34" charset="0"/>
                <a:ea typeface="Open Sans" panose="020B0606030504020204" pitchFamily="34" charset="0"/>
                <a:cs typeface="Open Sans" panose="020B0606030504020204" pitchFamily="34" charset="0"/>
              </a:rPr>
              <a:t> </a:t>
            </a:r>
            <a:r>
              <a:rPr lang="en-US" sz="746" b="1" dirty="0">
                <a:solidFill>
                  <a:srgbClr val="946281"/>
                </a:solidFill>
                <a:latin typeface="Open Sans" panose="020B0606030504020204" pitchFamily="34" charset="0"/>
                <a:ea typeface="Open Sans" panose="020B0606030504020204" pitchFamily="34" charset="0"/>
                <a:cs typeface="Open Sans" panose="020B0606030504020204" pitchFamily="34" charset="0"/>
              </a:rPr>
              <a:t>third</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indicating an increased interest in becoming a teacher after a single presentation. </a:t>
            </a:r>
          </a:p>
        </p:txBody>
      </p:sp>
      <p:sp>
        <p:nvSpPr>
          <p:cNvPr id="100" name="TextBox 100"/>
          <p:cNvSpPr txBox="1"/>
          <p:nvPr/>
        </p:nvSpPr>
        <p:spPr>
          <a:xfrm>
            <a:off x="5236551" y="1552947"/>
            <a:ext cx="1807765" cy="1036409"/>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A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good first place to start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is to look through the facts that the GFO team has compiled and tested to help recruit STEM teachers.</a:t>
            </a:r>
          </a:p>
          <a:p>
            <a:pPr algn="l">
              <a:lnSpc>
                <a:spcPts val="906"/>
              </a:lnSpc>
            </a:pPr>
            <a:r>
              <a:rPr lang="en-US" sz="746" dirty="0">
                <a:solidFill>
                  <a:srgbClr val="EF643C"/>
                </a:solidFill>
                <a:latin typeface="Open Sans" panose="020B0606030504020204" pitchFamily="34" charset="0"/>
                <a:ea typeface="Open Sans" panose="020B0606030504020204" pitchFamily="34" charset="0"/>
                <a:cs typeface="Open Sans" panose="020B0606030504020204" pitchFamily="34" charset="0"/>
              </a:rPr>
              <a:t>The Explore Teaching page shares info prospective teachers ask about, while the Facts and Data page shares additional facts that faculty wonder about: </a:t>
            </a:r>
          </a:p>
        </p:txBody>
      </p:sp>
      <p:sp>
        <p:nvSpPr>
          <p:cNvPr id="101" name="TextBox 101"/>
          <p:cNvSpPr txBox="1"/>
          <p:nvPr/>
        </p:nvSpPr>
        <p:spPr>
          <a:xfrm>
            <a:off x="7634423" y="1727674"/>
            <a:ext cx="1648015" cy="342081"/>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Have brief personal conversations with students or faculty members.</a:t>
            </a:r>
          </a:p>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As a </a:t>
            </a:r>
            <a:r>
              <a:rPr lang="en-US" sz="746" b="1" dirty="0">
                <a:solidFill>
                  <a:srgbClr val="EF643C"/>
                </a:solidFill>
                <a:latin typeface="Open Sans" panose="020B0606030504020204" pitchFamily="34" charset="0"/>
                <a:ea typeface="Open Sans" panose="020B0606030504020204" pitchFamily="34" charset="0"/>
                <a:cs typeface="Open Sans" panose="020B0606030504020204" pitchFamily="34" charset="0"/>
              </a:rPr>
              <a:t>conversation starter</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 use </a:t>
            </a:r>
          </a:p>
        </p:txBody>
      </p:sp>
      <p:sp>
        <p:nvSpPr>
          <p:cNvPr id="102" name="TextBox 102"/>
          <p:cNvSpPr txBox="1"/>
          <p:nvPr/>
        </p:nvSpPr>
        <p:spPr>
          <a:xfrm>
            <a:off x="7796167" y="1478219"/>
            <a:ext cx="1260593" cy="131477"/>
          </a:xfrm>
          <a:prstGeom prst="rect">
            <a:avLst/>
          </a:prstGeom>
        </p:spPr>
        <p:txBody>
          <a:bodyPr lIns="0" tIns="0" rIns="0" bIns="0" rtlCol="0" anchor="t">
            <a:spAutoFit/>
          </a:bodyPr>
          <a:lstStyle/>
          <a:p>
            <a:pPr algn="l">
              <a:lnSpc>
                <a:spcPts val="895"/>
              </a:lnSpc>
            </a:pPr>
            <a:r>
              <a:rPr lang="en-US" sz="746">
                <a:solidFill>
                  <a:srgbClr val="FFFFFF"/>
                </a:solidFill>
                <a:latin typeface="Arimo Bold"/>
              </a:rPr>
              <a:t>Share the facts one-on-one</a:t>
            </a:r>
          </a:p>
        </p:txBody>
      </p:sp>
      <p:sp>
        <p:nvSpPr>
          <p:cNvPr id="103" name="TextBox 103"/>
          <p:cNvSpPr txBox="1"/>
          <p:nvPr/>
        </p:nvSpPr>
        <p:spPr>
          <a:xfrm>
            <a:off x="7910869" y="2487786"/>
            <a:ext cx="417068" cy="162173"/>
          </a:xfrm>
          <a:prstGeom prst="rect">
            <a:avLst/>
          </a:prstGeom>
        </p:spPr>
        <p:txBody>
          <a:bodyPr lIns="0" tIns="0" rIns="0" bIns="0" rtlCol="0" anchor="t">
            <a:spAutoFit/>
          </a:bodyPr>
          <a:lstStyle/>
          <a:p>
            <a:pPr algn="ctr">
              <a:lnSpc>
                <a:spcPts val="906"/>
              </a:lnSpc>
            </a:pPr>
            <a:r>
              <a:rPr lang="en-US" sz="533">
                <a:solidFill>
                  <a:srgbClr val="EF643C"/>
                </a:solidFill>
                <a:latin typeface="Arimo Bold"/>
              </a:rPr>
              <a:t>a brochure</a:t>
            </a:r>
          </a:p>
        </p:txBody>
      </p:sp>
      <p:sp>
        <p:nvSpPr>
          <p:cNvPr id="104" name="TextBox 104"/>
          <p:cNvSpPr txBox="1"/>
          <p:nvPr/>
        </p:nvSpPr>
        <p:spPr>
          <a:xfrm>
            <a:off x="8521932" y="2498346"/>
            <a:ext cx="517077" cy="155127"/>
          </a:xfrm>
          <a:prstGeom prst="rect">
            <a:avLst/>
          </a:prstGeom>
        </p:spPr>
        <p:txBody>
          <a:bodyPr lIns="0" tIns="0" rIns="0" bIns="0" rtlCol="0" anchor="t">
            <a:spAutoFit/>
          </a:bodyPr>
          <a:lstStyle/>
          <a:p>
            <a:pPr algn="ctr">
              <a:lnSpc>
                <a:spcPts val="906"/>
              </a:lnSpc>
            </a:pPr>
            <a:r>
              <a:rPr lang="en-US" sz="533">
                <a:solidFill>
                  <a:srgbClr val="EF643C"/>
                </a:solidFill>
                <a:latin typeface="Arimo Bold"/>
              </a:rPr>
              <a:t>data handouts</a:t>
            </a:r>
          </a:p>
        </p:txBody>
      </p:sp>
      <p:sp>
        <p:nvSpPr>
          <p:cNvPr id="105" name="TextBox 105"/>
          <p:cNvSpPr txBox="1"/>
          <p:nvPr/>
        </p:nvSpPr>
        <p:spPr>
          <a:xfrm>
            <a:off x="7634423" y="2668742"/>
            <a:ext cx="1648015" cy="256708"/>
          </a:xfrm>
          <a:prstGeom prst="rect">
            <a:avLst/>
          </a:prstGeom>
        </p:spPr>
        <p:txBody>
          <a:bodyPr lIns="0" tIns="0" rIns="0" bIns="0" rtlCol="0" anchor="t">
            <a:spAutoFit/>
          </a:bodyPr>
          <a:lstStyle/>
          <a:p>
            <a:pPr algn="l">
              <a:lnSpc>
                <a:spcPts val="906"/>
              </a:lnSpc>
            </a:pPr>
            <a:r>
              <a:rPr lang="en-US" sz="746">
                <a:solidFill>
                  <a:srgbClr val="000000"/>
                </a:solidFill>
                <a:latin typeface="Open Sans Light"/>
              </a:rPr>
              <a:t>We have also prepared a </a:t>
            </a:r>
          </a:p>
          <a:p>
            <a:pPr algn="l">
              <a:lnSpc>
                <a:spcPts val="906"/>
              </a:lnSpc>
            </a:pPr>
            <a:r>
              <a:rPr lang="en-US" sz="746">
                <a:solidFill>
                  <a:srgbClr val="000000"/>
                </a:solidFill>
                <a:latin typeface="Arimo Light"/>
              </a:rPr>
              <a:t>‘</a:t>
            </a:r>
            <a:r>
              <a:rPr lang="en-US" sz="746">
                <a:solidFill>
                  <a:srgbClr val="000000"/>
                </a:solidFill>
                <a:latin typeface="Arimo Bold"/>
              </a:rPr>
              <a:t>First Conversations Guide</a:t>
            </a:r>
            <a:r>
              <a:rPr lang="en-US" sz="746">
                <a:solidFill>
                  <a:srgbClr val="000000"/>
                </a:solidFill>
                <a:latin typeface="Arimo Light"/>
              </a:rPr>
              <a:t>’ online.</a:t>
            </a:r>
          </a:p>
        </p:txBody>
      </p:sp>
      <p:sp>
        <p:nvSpPr>
          <p:cNvPr id="106" name="TextBox 106"/>
          <p:cNvSpPr txBox="1"/>
          <p:nvPr/>
        </p:nvSpPr>
        <p:spPr>
          <a:xfrm>
            <a:off x="8401307" y="2318559"/>
            <a:ext cx="117718" cy="133598"/>
          </a:xfrm>
          <a:prstGeom prst="rect">
            <a:avLst/>
          </a:prstGeom>
        </p:spPr>
        <p:txBody>
          <a:bodyPr lIns="0" tIns="0" rIns="0" bIns="0" rtlCol="0" anchor="t">
            <a:spAutoFit/>
          </a:bodyPr>
          <a:lstStyle/>
          <a:p>
            <a:pPr algn="l">
              <a:lnSpc>
                <a:spcPts val="906"/>
              </a:lnSpc>
            </a:pPr>
            <a:r>
              <a:rPr lang="en-US" sz="746">
                <a:solidFill>
                  <a:srgbClr val="000000"/>
                </a:solidFill>
                <a:latin typeface="Open Sans Light"/>
              </a:rPr>
              <a:t>or</a:t>
            </a:r>
          </a:p>
        </p:txBody>
      </p:sp>
      <p:sp>
        <p:nvSpPr>
          <p:cNvPr id="107" name="TextBox 107"/>
          <p:cNvSpPr txBox="1"/>
          <p:nvPr/>
        </p:nvSpPr>
        <p:spPr>
          <a:xfrm>
            <a:off x="7163036" y="2228500"/>
            <a:ext cx="229540" cy="131477"/>
          </a:xfrm>
          <a:prstGeom prst="rect">
            <a:avLst/>
          </a:prstGeom>
        </p:spPr>
        <p:txBody>
          <a:bodyPr lIns="0" tIns="0" rIns="0" bIns="0" rtlCol="0" anchor="t">
            <a:spAutoFit/>
          </a:bodyPr>
          <a:lstStyle/>
          <a:p>
            <a:pPr algn="l">
              <a:lnSpc>
                <a:spcPts val="895"/>
              </a:lnSpc>
            </a:pPr>
            <a:r>
              <a:rPr lang="en-US" sz="746">
                <a:solidFill>
                  <a:srgbClr val="FFFFFF"/>
                </a:solidFill>
                <a:latin typeface="Arimo Bold"/>
              </a:rPr>
              <a:t>then</a:t>
            </a:r>
          </a:p>
        </p:txBody>
      </p:sp>
      <p:sp>
        <p:nvSpPr>
          <p:cNvPr id="108" name="TextBox 108"/>
          <p:cNvSpPr txBox="1"/>
          <p:nvPr/>
        </p:nvSpPr>
        <p:spPr>
          <a:xfrm>
            <a:off x="7411546" y="3077446"/>
            <a:ext cx="1271068" cy="410635"/>
          </a:xfrm>
          <a:prstGeom prst="rect">
            <a:avLst/>
          </a:prstGeom>
        </p:spPr>
        <p:txBody>
          <a:bodyPr lIns="0" tIns="0" rIns="0" bIns="0" rtlCol="0" anchor="t">
            <a:spAutoFit/>
          </a:bodyPr>
          <a:lstStyle/>
          <a:p>
            <a:pPr algn="r">
              <a:lnSpc>
                <a:spcPts val="895"/>
              </a:lnSpc>
            </a:pPr>
            <a:r>
              <a:rPr lang="en-US" sz="746">
                <a:solidFill>
                  <a:srgbClr val="000000"/>
                </a:solidFill>
                <a:latin typeface="Open Sans"/>
              </a:rPr>
              <a:t>Register! You’re already a </a:t>
            </a:r>
            <a:r>
              <a:rPr lang="en-US" sz="746">
                <a:solidFill>
                  <a:srgbClr val="EF643C"/>
                </a:solidFill>
                <a:latin typeface="Open Sans Bold"/>
              </a:rPr>
              <a:t>GFO Champion</a:t>
            </a:r>
          </a:p>
          <a:p>
            <a:pPr algn="r">
              <a:lnSpc>
                <a:spcPts val="776"/>
              </a:lnSpc>
            </a:pPr>
            <a:r>
              <a:rPr lang="en-US" sz="646">
                <a:solidFill>
                  <a:srgbClr val="000000"/>
                </a:solidFill>
                <a:latin typeface="Open Sans Bold"/>
              </a:rPr>
              <a:t>GettheFactsOut.org/</a:t>
            </a:r>
          </a:p>
          <a:p>
            <a:pPr algn="r">
              <a:lnSpc>
                <a:spcPts val="776"/>
              </a:lnSpc>
            </a:pPr>
            <a:r>
              <a:rPr lang="en-US" sz="646">
                <a:solidFill>
                  <a:srgbClr val="000000"/>
                </a:solidFill>
                <a:latin typeface="Open Sans Bold"/>
              </a:rPr>
              <a:t>become-gfo-champion</a:t>
            </a:r>
          </a:p>
        </p:txBody>
      </p:sp>
      <p:sp>
        <p:nvSpPr>
          <p:cNvPr id="109" name="TextBox 109"/>
          <p:cNvSpPr txBox="1"/>
          <p:nvPr/>
        </p:nvSpPr>
        <p:spPr>
          <a:xfrm>
            <a:off x="5442131" y="3992272"/>
            <a:ext cx="1354635" cy="131477"/>
          </a:xfrm>
          <a:prstGeom prst="rect">
            <a:avLst/>
          </a:prstGeom>
        </p:spPr>
        <p:txBody>
          <a:bodyPr lIns="0" tIns="0" rIns="0" bIns="0" rtlCol="0" anchor="t">
            <a:spAutoFit/>
          </a:bodyPr>
          <a:lstStyle/>
          <a:p>
            <a:pPr algn="l">
              <a:lnSpc>
                <a:spcPts val="895"/>
              </a:lnSpc>
            </a:pPr>
            <a:r>
              <a:rPr lang="en-US" sz="746">
                <a:solidFill>
                  <a:srgbClr val="FFFFFF"/>
                </a:solidFill>
                <a:latin typeface="Arimo Bold"/>
              </a:rPr>
              <a:t>Share the facts more broadly</a:t>
            </a:r>
          </a:p>
        </p:txBody>
      </p:sp>
      <p:sp>
        <p:nvSpPr>
          <p:cNvPr id="110" name="TextBox 110"/>
          <p:cNvSpPr txBox="1"/>
          <p:nvPr/>
        </p:nvSpPr>
        <p:spPr>
          <a:xfrm>
            <a:off x="5236551" y="4229449"/>
            <a:ext cx="1729721" cy="1842492"/>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With some GFO-backed conversations under your belt, you are ready to start sharing facts about the teaching profession with a wider audience.</a:t>
            </a:r>
          </a:p>
          <a:p>
            <a:pPr algn="l">
              <a:lnSpc>
                <a:spcPts val="906"/>
              </a:lnSpc>
            </a:pPr>
            <a:endPar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If you haven’t already, dig into more of the </a:t>
            </a:r>
            <a:r>
              <a:rPr lang="en-US" sz="746" b="1" dirty="0">
                <a:solidFill>
                  <a:srgbClr val="EF643C"/>
                </a:solidFill>
                <a:latin typeface="Open Sans" panose="020B0606030504020204" pitchFamily="34" charset="0"/>
                <a:ea typeface="Open Sans" panose="020B0606030504020204" pitchFamily="34" charset="0"/>
                <a:cs typeface="Open Sans" panose="020B0606030504020204" pitchFamily="34" charset="0"/>
              </a:rPr>
              <a:t>local data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on teaching for your area. GFO has data for over 300 locations and can help collect data for your area if it’s not already on the site.</a:t>
            </a:r>
          </a:p>
          <a:p>
            <a:pPr algn="l">
              <a:lnSpc>
                <a:spcPts val="906"/>
              </a:lnSpc>
            </a:pPr>
            <a:endParaRPr lang="en-US" sz="746" dirty="0">
              <a:solidFill>
                <a:srgbClr val="000000"/>
              </a:solidFill>
              <a:latin typeface="Open Sans Light"/>
            </a:endParaRPr>
          </a:p>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Incorporate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GFO messaging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about the facts into your program flyers or on your program website. You could also share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GFO memes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on your Facebook page or on Instagram.</a:t>
            </a:r>
          </a:p>
        </p:txBody>
      </p:sp>
      <p:sp>
        <p:nvSpPr>
          <p:cNvPr id="111" name="TextBox 111"/>
          <p:cNvSpPr txBox="1"/>
          <p:nvPr/>
        </p:nvSpPr>
        <p:spPr>
          <a:xfrm>
            <a:off x="7930334" y="3872085"/>
            <a:ext cx="1504559" cy="544444"/>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Find local Teacher Salary data</a:t>
            </a:r>
          </a:p>
          <a:p>
            <a:pPr algn="l">
              <a:lnSpc>
                <a:spcPts val="906"/>
              </a:lnSpc>
            </a:pPr>
            <a:r>
              <a:rPr lang="en-US" sz="746" dirty="0">
                <a:solidFill>
                  <a:srgbClr val="EF643C"/>
                </a:solidFill>
                <a:latin typeface="Open Sans" panose="020B0606030504020204" pitchFamily="34" charset="0"/>
                <a:ea typeface="Open Sans" panose="020B0606030504020204" pitchFamily="34" charset="0"/>
                <a:cs typeface="Open Sans" panose="020B0606030504020204" pitchFamily="34" charset="0"/>
              </a:rPr>
              <a:t>*tip* You can request help with this data search at</a:t>
            </a:r>
          </a:p>
          <a:p>
            <a:pPr algn="l">
              <a:lnSpc>
                <a:spcPts val="767"/>
              </a:lnSpc>
            </a:pPr>
            <a:r>
              <a:rPr lang="en-US" sz="639" dirty="0">
                <a:solidFill>
                  <a:srgbClr val="000000"/>
                </a:solidFill>
                <a:latin typeface="Arimo Bold"/>
              </a:rPr>
              <a:t>GettheFactsOut.org/</a:t>
            </a:r>
          </a:p>
          <a:p>
            <a:pPr algn="l">
              <a:lnSpc>
                <a:spcPts val="767"/>
              </a:lnSpc>
            </a:pPr>
            <a:r>
              <a:rPr lang="en-US" sz="639" dirty="0">
                <a:solidFill>
                  <a:srgbClr val="000000"/>
                </a:solidFill>
                <a:latin typeface="Arimo Bold"/>
              </a:rPr>
              <a:t>teacher-salary-data</a:t>
            </a:r>
          </a:p>
        </p:txBody>
      </p:sp>
      <p:sp>
        <p:nvSpPr>
          <p:cNvPr id="112" name="TextBox 112"/>
          <p:cNvSpPr txBox="1"/>
          <p:nvPr/>
        </p:nvSpPr>
        <p:spPr>
          <a:xfrm>
            <a:off x="7887850" y="6562759"/>
            <a:ext cx="1693698" cy="339862"/>
          </a:xfrm>
          <a:prstGeom prst="rect">
            <a:avLst/>
          </a:prstGeom>
        </p:spPr>
        <p:txBody>
          <a:bodyPr lIns="0" tIns="0" rIns="0" bIns="0" rtlCol="0" anchor="t">
            <a:spAutoFit/>
          </a:bodyPr>
          <a:lstStyle/>
          <a:p>
            <a:pPr>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Give a  </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‘Busting Myths’ presentation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to your class or at an information session for interested students. </a:t>
            </a:r>
          </a:p>
        </p:txBody>
      </p:sp>
      <p:sp>
        <p:nvSpPr>
          <p:cNvPr id="113" name="TextBox 113"/>
          <p:cNvSpPr txBox="1"/>
          <p:nvPr/>
        </p:nvSpPr>
        <p:spPr>
          <a:xfrm>
            <a:off x="7934081" y="4560269"/>
            <a:ext cx="1504559" cy="342081"/>
          </a:xfrm>
          <a:prstGeom prst="rect">
            <a:avLst/>
          </a:prstGeom>
        </p:spPr>
        <p:txBody>
          <a:bodyPr lIns="0" tIns="0" rIns="0" bIns="0" rtlCol="0" anchor="t">
            <a:spAutoFit/>
          </a:bodyPr>
          <a:lstStyle/>
          <a:p>
            <a:pPr algn="l">
              <a:lnSpc>
                <a:spcPts val="906"/>
              </a:lnSpc>
            </a:pP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Customize</a:t>
            </a:r>
            <a:r>
              <a:rPr lang="en-US" sz="746" b="1" dirty="0">
                <a:solidFill>
                  <a:srgbClr val="000000"/>
                </a:solidFill>
                <a:latin typeface="Open Sans" panose="020B0606030504020204" pitchFamily="34" charset="0"/>
                <a:ea typeface="Open Sans" panose="020B0606030504020204" pitchFamily="34" charset="0"/>
                <a:cs typeface="Open Sans" panose="020B0606030504020204" pitchFamily="34" charset="0"/>
              </a:rPr>
              <a:t> posters and data handouts </a:t>
            </a:r>
            <a:r>
              <a:rPr lang="en-US" sz="746" dirty="0">
                <a:solidFill>
                  <a:srgbClr val="000000"/>
                </a:solidFill>
                <a:latin typeface="Open Sans" panose="020B0606030504020204" pitchFamily="34" charset="0"/>
                <a:ea typeface="Open Sans" panose="020B0606030504020204" pitchFamily="34" charset="0"/>
                <a:cs typeface="Open Sans" panose="020B0606030504020204" pitchFamily="34" charset="0"/>
              </a:rPr>
              <a:t>for your institution and local context</a:t>
            </a:r>
          </a:p>
        </p:txBody>
      </p:sp>
      <p:sp>
        <p:nvSpPr>
          <p:cNvPr id="114" name="TextBox 114"/>
          <p:cNvSpPr txBox="1"/>
          <p:nvPr/>
        </p:nvSpPr>
        <p:spPr>
          <a:xfrm>
            <a:off x="5709204" y="6471375"/>
            <a:ext cx="784918" cy="351758"/>
          </a:xfrm>
          <a:prstGeom prst="rect">
            <a:avLst/>
          </a:prstGeom>
        </p:spPr>
        <p:txBody>
          <a:bodyPr lIns="0" tIns="0" rIns="0" bIns="0" rtlCol="0" anchor="t">
            <a:spAutoFit/>
          </a:bodyPr>
          <a:lstStyle/>
          <a:p>
            <a:pPr algn="ctr">
              <a:lnSpc>
                <a:spcPts val="895"/>
              </a:lnSpc>
            </a:pPr>
            <a:r>
              <a:rPr lang="en-US" sz="746" dirty="0">
                <a:solidFill>
                  <a:srgbClr val="000000"/>
                </a:solidFill>
                <a:latin typeface="Open Sans"/>
              </a:rPr>
              <a:t>You’re now a </a:t>
            </a:r>
          </a:p>
          <a:p>
            <a:pPr algn="ctr">
              <a:lnSpc>
                <a:spcPts val="895"/>
              </a:lnSpc>
            </a:pPr>
            <a:r>
              <a:rPr lang="en-US" sz="746" dirty="0">
                <a:solidFill>
                  <a:srgbClr val="EF643C"/>
                </a:solidFill>
                <a:latin typeface="Arimo Bold"/>
              </a:rPr>
              <a:t>1- or 2-star </a:t>
            </a:r>
          </a:p>
          <a:p>
            <a:pPr algn="ctr">
              <a:lnSpc>
                <a:spcPts val="895"/>
              </a:lnSpc>
            </a:pPr>
            <a:r>
              <a:rPr lang="en-US" sz="746" dirty="0">
                <a:solidFill>
                  <a:srgbClr val="000000"/>
                </a:solidFill>
                <a:latin typeface="Open Sans"/>
              </a:rPr>
              <a:t>Champion!</a:t>
            </a:r>
          </a:p>
        </p:txBody>
      </p:sp>
      <p:sp>
        <p:nvSpPr>
          <p:cNvPr id="115" name="TextBox 115"/>
          <p:cNvSpPr txBox="1"/>
          <p:nvPr/>
        </p:nvSpPr>
        <p:spPr>
          <a:xfrm>
            <a:off x="8459303" y="6297470"/>
            <a:ext cx="1009335" cy="149158"/>
          </a:xfrm>
          <a:prstGeom prst="rect">
            <a:avLst/>
          </a:prstGeom>
        </p:spPr>
        <p:txBody>
          <a:bodyPr lIns="0" tIns="0" rIns="0" bIns="0" rtlCol="0" anchor="t">
            <a:spAutoFit/>
          </a:bodyPr>
          <a:lstStyle/>
          <a:p>
            <a:pPr algn="ctr">
              <a:lnSpc>
                <a:spcPts val="906"/>
              </a:lnSpc>
            </a:pPr>
            <a:r>
              <a:rPr lang="en-US" sz="639">
                <a:solidFill>
                  <a:srgbClr val="EF643C"/>
                </a:solidFill>
                <a:latin typeface="Arimo Bold"/>
              </a:rPr>
              <a:t>University of Indianapolis</a:t>
            </a:r>
          </a:p>
        </p:txBody>
      </p:sp>
      <p:sp>
        <p:nvSpPr>
          <p:cNvPr id="116" name="TextBox 116"/>
          <p:cNvSpPr txBox="1"/>
          <p:nvPr/>
        </p:nvSpPr>
        <p:spPr>
          <a:xfrm>
            <a:off x="7350226" y="6292247"/>
            <a:ext cx="851393" cy="149158"/>
          </a:xfrm>
          <a:prstGeom prst="rect">
            <a:avLst/>
          </a:prstGeom>
        </p:spPr>
        <p:txBody>
          <a:bodyPr lIns="0" tIns="0" rIns="0" bIns="0" rtlCol="0" anchor="t">
            <a:spAutoFit/>
          </a:bodyPr>
          <a:lstStyle/>
          <a:p>
            <a:pPr algn="ctr">
              <a:lnSpc>
                <a:spcPts val="906"/>
              </a:lnSpc>
            </a:pPr>
            <a:r>
              <a:rPr lang="en-US" sz="639">
                <a:solidFill>
                  <a:srgbClr val="EF643C"/>
                </a:solidFill>
                <a:latin typeface="Arimo Bold"/>
              </a:rPr>
              <a:t>GFO standard</a:t>
            </a:r>
          </a:p>
        </p:txBody>
      </p:sp>
      <p:sp>
        <p:nvSpPr>
          <p:cNvPr id="117" name="TextBox 117"/>
          <p:cNvSpPr txBox="1"/>
          <p:nvPr/>
        </p:nvSpPr>
        <p:spPr>
          <a:xfrm>
            <a:off x="3374121" y="6756194"/>
            <a:ext cx="918048" cy="199063"/>
          </a:xfrm>
          <a:prstGeom prst="rect">
            <a:avLst/>
          </a:prstGeom>
        </p:spPr>
        <p:txBody>
          <a:bodyPr lIns="0" tIns="0" rIns="0" bIns="0" rtlCol="0" anchor="t">
            <a:spAutoFit/>
          </a:bodyPr>
          <a:lstStyle/>
          <a:p>
            <a:pPr algn="ctr">
              <a:lnSpc>
                <a:spcPts val="767"/>
              </a:lnSpc>
            </a:pPr>
            <a:r>
              <a:rPr lang="en-US" sz="639">
                <a:solidFill>
                  <a:srgbClr val="000000"/>
                </a:solidFill>
                <a:latin typeface="Arimo Bold"/>
              </a:rPr>
              <a:t>GetTheFactsOut.org/</a:t>
            </a:r>
          </a:p>
          <a:p>
            <a:pPr algn="ctr">
              <a:lnSpc>
                <a:spcPts val="767"/>
              </a:lnSpc>
            </a:pPr>
            <a:r>
              <a:rPr lang="en-US" sz="639">
                <a:solidFill>
                  <a:srgbClr val="000000"/>
                </a:solidFill>
                <a:latin typeface="Arimo Bold"/>
              </a:rPr>
              <a:t>recruiting-resources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851</Words>
  <Application>Microsoft Office PowerPoint</Application>
  <PresentationFormat>Custom</PresentationFormat>
  <Paragraphs>90</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Raleway</vt:lpstr>
      <vt:lpstr>Arimo</vt:lpstr>
      <vt:lpstr>Arimo Bold</vt:lpstr>
      <vt:lpstr>Calibri</vt:lpstr>
      <vt:lpstr>Arial</vt:lpstr>
      <vt:lpstr>Open Sans Light</vt:lpstr>
      <vt:lpstr>Open Sans Bold</vt:lpstr>
      <vt:lpstr>Arimo Light</vt:lpstr>
      <vt:lpstr>Raleway Bold</vt:lpstr>
      <vt:lpstr>Open 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Guide - Update to Front Page</dc:title>
  <dc:creator>Allie</dc:creator>
  <cp:lastModifiedBy>Allie Bolter</cp:lastModifiedBy>
  <cp:revision>3</cp:revision>
  <cp:lastPrinted>2023-10-19T15:12:59Z</cp:lastPrinted>
  <dcterms:created xsi:type="dcterms:W3CDTF">2006-08-16T00:00:00Z</dcterms:created>
  <dcterms:modified xsi:type="dcterms:W3CDTF">2023-10-19T16:11:50Z</dcterms:modified>
  <dc:identifier>DAFgp2HVAqc</dc:identifier>
</cp:coreProperties>
</file>