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97A6D3-A3DC-4BE1-8532-88A22E9E9B62}">
  <a:tblStyle styleId="{AE97A6D3-A3DC-4BE1-8532-88A22E9E9B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90" autoAdjust="0"/>
  </p:normalViewPr>
  <p:slideViewPr>
    <p:cSldViewPr snapToGrid="0">
      <p:cViewPr varScale="1">
        <p:scale>
          <a:sx n="64" d="100"/>
          <a:sy n="64"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6/26/23 – Alex - </a:t>
            </a:r>
            <a:r>
              <a:rPr lang="en-US" b="0" i="0" dirty="0">
                <a:solidFill>
                  <a:srgbClr val="1F1F1F"/>
                </a:solidFill>
                <a:effectLst/>
                <a:latin typeface="Google Sans"/>
              </a:rPr>
              <a:t>Numbers from salary schedule plus a $5000 bonus for STEM. Salary schedule numbers for Nebo include $8400 from Educator Salary Adjustment. Alphine salary schedule only included $4,200 from Educator Salary Adjustment,</a:t>
            </a:r>
            <a:endParaRPr lang="en-US" dirty="0"/>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6/26/23 – Alex - </a:t>
            </a:r>
            <a:r>
              <a:rPr lang="en-US" b="0" i="0" dirty="0">
                <a:solidFill>
                  <a:srgbClr val="1F1F1F"/>
                </a:solidFill>
                <a:effectLst/>
                <a:latin typeface="Google Sans"/>
              </a:rPr>
              <a:t>Numbers from salary schedule plus a $5000 bonus for STEM. Salary schedule numbers for Nebo include $8400 from Educator Salary Adjustment. Alphine salary schedule only included $4,200 from Educator Salary Adjustment,</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6/26/23 – Alex - </a:t>
            </a:r>
            <a:r>
              <a:rPr lang="en-US" b="0" i="0" dirty="0">
                <a:solidFill>
                  <a:srgbClr val="1F1F1F"/>
                </a:solidFill>
                <a:effectLst/>
                <a:latin typeface="Google Sans"/>
              </a:rPr>
              <a:t>Numbers from salary schedule plus a $5000 bonus for STEM. Salary schedule numbers for Nebo include $8400 from Educator Salary Adjustment. Alphine salary schedule only included $4,200 from Educator Salary Adjustment,</a:t>
            </a:r>
            <a:endParaRPr lang="en-US" dirty="0"/>
          </a:p>
          <a:p>
            <a:pPr marL="0" lvl="0" indent="0" algn="l" rtl="0">
              <a:spcBef>
                <a:spcPts val="0"/>
              </a:spcBef>
              <a:spcAft>
                <a:spcPts val="0"/>
              </a:spcAft>
              <a:buClr>
                <a:schemeClr val="dk1"/>
              </a:buClr>
              <a:buSzPts val="1200"/>
              <a:buFont typeface="Calibri"/>
              <a:buNone/>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“If you would like to help lots of teachers, and therefore hundreds of students per year, by supporting the building and all the teachers’ work in the building, consider becoming an administrator or direct a STEM innovation center.</a:t>
            </a:r>
            <a:endParaRPr b="1"/>
          </a:p>
          <a:p>
            <a:pPr marL="0" lvl="0" indent="0" algn="l" rtl="0">
              <a:spcBef>
                <a:spcPts val="0"/>
              </a:spcBef>
              <a:spcAft>
                <a:spcPts val="0"/>
              </a:spcAft>
              <a:buClr>
                <a:schemeClr val="dk1"/>
              </a:buClr>
              <a:buSzPts val="1200"/>
              <a:buFont typeface="Calibri"/>
              <a:buNone/>
            </a:pPr>
            <a:r>
              <a:rPr lang="en-US" b="0"/>
              <a:t>After several years of teaching experience, you can move into administration if you like. </a:t>
            </a:r>
            <a:endParaRPr/>
          </a:p>
          <a:p>
            <a:pPr marL="0" lvl="0" indent="0" algn="l" rtl="0">
              <a:spcBef>
                <a:spcPts val="0"/>
              </a:spcBef>
              <a:spcAft>
                <a:spcPts val="0"/>
              </a:spcAft>
              <a:buClr>
                <a:schemeClr val="dk1"/>
              </a:buClr>
              <a:buSzPts val="1200"/>
              <a:buFont typeface="Calibri"/>
              <a:buNone/>
            </a:pPr>
            <a:r>
              <a:rPr lang="en-US" b="0"/>
              <a:t>These contracts are a bit longer: 225 Days is 45 / 52 weeks per year. Plus, you still have leave (annual, sick, bereavement, etc..) during the 45 weeks.“</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1"/>
              <a:t>Side point</a:t>
            </a:r>
            <a:r>
              <a:rPr lang="en-US" b="0"/>
              <a:t>: It’s good to have people with a range of backgrounds in administration and it’s less common to have STEM since there are fewer STEM teachers, they are in high demand, and those that are there often don’t have a formal STEM background.</a:t>
            </a:r>
            <a:endParaRPr/>
          </a:p>
          <a:p>
            <a:pPr marL="0" lvl="0" indent="0" algn="l" rtl="0">
              <a:spcBef>
                <a:spcPts val="0"/>
              </a:spcBef>
              <a:spcAft>
                <a:spcPts val="0"/>
              </a:spcAft>
              <a:buNone/>
            </a:pPr>
            <a:endParaRPr/>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737177717"/>
              </p:ext>
            </p:extLst>
          </p:nvPr>
        </p:nvGraphicFramePr>
        <p:xfrm>
          <a:off x="363415" y="2105213"/>
          <a:ext cx="4081250" cy="2646607"/>
        </p:xfrm>
        <a:graphic>
          <a:graphicData uri="http://schemas.openxmlformats.org/drawingml/2006/table">
            <a:tbl>
              <a:tblPr>
                <a:noFill/>
                <a:tableStyleId>{AE97A6D3-A3DC-4BE1-8532-88A22E9E9B62}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Nebo School District (23-24) </a:t>
                      </a:r>
                      <a:br>
                        <a:rPr lang="en-US" sz="2400" b="1" dirty="0">
                          <a:solidFill>
                            <a:schemeClr val="dk2"/>
                          </a:solidFill>
                          <a:latin typeface="Calibri"/>
                          <a:ea typeface="Calibri"/>
                          <a:cs typeface="Calibri"/>
                          <a:sym typeface="Calibri"/>
                        </a:rPr>
                      </a:br>
                      <a:r>
                        <a:rPr lang="en-US" sz="1400" b="1" dirty="0">
                          <a:solidFill>
                            <a:schemeClr val="dk2"/>
                          </a:solidFill>
                          <a:latin typeface="Calibri"/>
                          <a:ea typeface="Calibri"/>
                          <a:cs typeface="Calibri"/>
                          <a:sym typeface="Calibri"/>
                        </a:rPr>
                        <a:t>(+$5K for STEM &amp; $8400 for Educator Salary Adjustment)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$62,212-$65,375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Alpine School District (23-24)</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(+$5K for STEM &amp; $4200 for Educator Salary Adjustment)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$60,287-$64,327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$62,800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212395109"/>
              </p:ext>
            </p:extLst>
          </p:nvPr>
        </p:nvGraphicFramePr>
        <p:xfrm>
          <a:off x="363415" y="2105213"/>
          <a:ext cx="5544300" cy="2646607"/>
        </p:xfrm>
        <a:graphic>
          <a:graphicData uri="http://schemas.openxmlformats.org/drawingml/2006/table">
            <a:tbl>
              <a:tblPr>
                <a:noFill/>
                <a:tableStyleId>{AE97A6D3-A3DC-4BE1-8532-88A22E9E9B62}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Nebo School District (23-24) </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(+$5K for STEM &amp; $8400 for Educator Salary Adjustment)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$62,212-$65,375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$64,980-$69,724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Alpine School District (23-24) </a:t>
                      </a:r>
                      <a:endParaRPr lang="en-US" sz="1400" b="1" dirty="0">
                        <a:solidFill>
                          <a:schemeClr val="dk2"/>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endParaRPr sz="2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$60,287-$64,327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$67,180-$75,491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$70,200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994790137"/>
              </p:ext>
            </p:extLst>
          </p:nvPr>
        </p:nvGraphicFramePr>
        <p:xfrm>
          <a:off x="374754" y="2105213"/>
          <a:ext cx="8459061" cy="2646607"/>
        </p:xfrm>
        <a:graphic>
          <a:graphicData uri="http://schemas.openxmlformats.org/drawingml/2006/table">
            <a:tbl>
              <a:tblPr>
                <a:noFill/>
                <a:tableStyleId>{AE97A6D3-A3DC-4BE1-8532-88A22E9E9B62}</a:tableStyleId>
              </a:tblPr>
              <a:tblGrid>
                <a:gridCol w="2606861">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Nebo School District (23-24) </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(+$5K for STEM &amp; $8400 for Educator Salary Adjustment)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$62,212-$65,375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$64,980-$69,724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$69,724-$76,050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$86,329-$92,654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Alpine School District (23-24) </a:t>
                      </a:r>
                      <a:endParaRPr lang="en-US" sz="1400" b="1" dirty="0">
                        <a:solidFill>
                          <a:schemeClr val="dk2"/>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$60,287-$64,327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$67,180-$75,491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$72,845-$78,511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$95,133-$96,640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700" y="5941791"/>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185 days </a:t>
            </a:r>
            <a:r>
              <a:rPr lang="en-US" sz="2400" dirty="0">
                <a:solidFill>
                  <a:srgbClr val="7030A0"/>
                </a:solidFill>
                <a:latin typeface="Arial"/>
                <a:ea typeface="Arial"/>
                <a:cs typeface="Arial"/>
                <a:sym typeface="Arial"/>
              </a:rPr>
              <a:t>contract → </a:t>
            </a:r>
            <a:r>
              <a:rPr lang="en-US" sz="2400" dirty="0">
                <a:solidFill>
                  <a:srgbClr val="7030A0"/>
                </a:solidFill>
              </a:rPr>
              <a:t>$91,500 </a:t>
            </a:r>
            <a:r>
              <a:rPr lang="en-US" sz="2400" dirty="0">
                <a:solidFill>
                  <a:srgbClr val="7030A0"/>
                </a:solidFill>
                <a:latin typeface="Arial"/>
                <a:ea typeface="Arial"/>
                <a:cs typeface="Arial"/>
                <a:sym typeface="Arial"/>
              </a:rPr>
              <a:t>= </a:t>
            </a:r>
            <a:r>
              <a:rPr lang="en-US" sz="2400" dirty="0">
                <a:solidFill>
                  <a:srgbClr val="7030A0"/>
                </a:solidFill>
              </a:rPr>
              <a:t>$62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4020194055"/>
              </p:ext>
            </p:extLst>
          </p:nvPr>
        </p:nvGraphicFramePr>
        <p:xfrm>
          <a:off x="342900" y="1919467"/>
          <a:ext cx="8458225" cy="1779223"/>
        </p:xfrm>
        <a:graphic>
          <a:graphicData uri="http://schemas.openxmlformats.org/drawingml/2006/table">
            <a:tbl>
              <a:tblPr>
                <a:noFill/>
                <a:tableStyleId>{AE97A6D3-A3DC-4BE1-8532-88A22E9E9B62}</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242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$98,091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$144,888</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242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$114,058</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$160,855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185 days</a:t>
            </a:r>
            <a:endParaRPr/>
          </a:p>
        </p:txBody>
      </p:sp>
      <p:sp>
        <p:nvSpPr>
          <p:cNvPr id="206" name="Google Shape;206;p29"/>
          <p:cNvSpPr txBox="1"/>
          <p:nvPr/>
        </p:nvSpPr>
        <p:spPr>
          <a:xfrm>
            <a:off x="2930552" y="61082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242 days contract → $121,500 = $63/hr.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$1,753-$4,281</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$1,506-$3,250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1183</Words>
  <Application>Microsoft Office PowerPoint</Application>
  <PresentationFormat>On-screen Show (4:3)</PresentationFormat>
  <Paragraphs>102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Tahoma</vt:lpstr>
      <vt:lpstr>Google Sans</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3</cp:revision>
  <dcterms:modified xsi:type="dcterms:W3CDTF">2023-07-07T04:58:50Z</dcterms:modified>
</cp:coreProperties>
</file>