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9"/>
  </p:notesMasterIdLst>
  <p:sldIdLst>
    <p:sldId id="256" r:id="rId3"/>
    <p:sldId id="257" r:id="rId4"/>
    <p:sldId id="258" r:id="rId5"/>
    <p:sldId id="259" r:id="rId6"/>
    <p:sldId id="260" r:id="rId7"/>
    <p:sldId id="261" r:id="rId8"/>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Tahoma" panose="020B0604030504040204" pitchFamily="34"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81363B6-9E3A-4EC6-A8FC-F9D6E1D797DF}">
  <a:tblStyle styleId="{281363B6-9E3A-4EC6-A8FC-F9D6E1D797D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1" d="100"/>
          <a:sy n="151" d="100"/>
        </p:scale>
        <p:origin x="2094"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Each salary has $5,000 STEM stiped added and $8,400 from Utah’s Educator Salary Adjustment</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a:t>“Here are salaries at Mid-Career for our area.  You can see some very sizeable increases have built over the years.  This is a combination longevity and loyalty reward. Part is due to experience but also to reward those who stay with the district.“ </a:t>
            </a:r>
            <a:endParaRPr/>
          </a:p>
          <a:p>
            <a:pPr marL="0" lvl="0" indent="0" algn="l" rtl="0">
              <a:spcBef>
                <a:spcPts val="0"/>
              </a:spcBef>
              <a:spcAft>
                <a:spcPts val="0"/>
              </a:spcAft>
              <a:buClr>
                <a:schemeClr val="dk1"/>
              </a:buClr>
              <a:buSzPts val="1200"/>
              <a:buFont typeface="Calibri"/>
              <a:buNone/>
            </a:pPr>
            <a:endParaRPr b="0"/>
          </a:p>
          <a:p>
            <a:pPr marL="0" lvl="0" indent="0" algn="l" rtl="0">
              <a:spcBef>
                <a:spcPts val="0"/>
              </a:spcBef>
              <a:spcAft>
                <a:spcPts val="0"/>
              </a:spcAft>
              <a:buClr>
                <a:schemeClr val="dk1"/>
              </a:buClr>
              <a:buSzPts val="1200"/>
              <a:buFont typeface="Calibri"/>
              <a:buNone/>
            </a:pPr>
            <a:r>
              <a:rPr lang="en-US" b="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a:p>
        </p:txBody>
      </p:sp>
      <p:sp>
        <p:nvSpPr>
          <p:cNvPr id="182" name="Google Shape;182;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a:t>“Here are salaries at Mid-Career for our area.  You can see some very sizeable increases have built over the years.  This is a combination longevity and loyalty reward. Part is due to experience but also to reward those who stay with the district.“ </a:t>
            </a:r>
            <a:endParaRPr/>
          </a:p>
          <a:p>
            <a:pPr marL="0" lvl="0" indent="0" algn="l" rtl="0">
              <a:spcBef>
                <a:spcPts val="0"/>
              </a:spcBef>
              <a:spcAft>
                <a:spcPts val="0"/>
              </a:spcAft>
              <a:buClr>
                <a:schemeClr val="dk1"/>
              </a:buClr>
              <a:buSzPts val="1200"/>
              <a:buFont typeface="Calibri"/>
              <a:buNone/>
            </a:pPr>
            <a:endParaRPr b="0"/>
          </a:p>
          <a:p>
            <a:pPr marL="0" lvl="0" indent="0" algn="l" rtl="0">
              <a:spcBef>
                <a:spcPts val="0"/>
              </a:spcBef>
              <a:spcAft>
                <a:spcPts val="0"/>
              </a:spcAft>
              <a:buClr>
                <a:schemeClr val="dk1"/>
              </a:buClr>
              <a:buSzPts val="1200"/>
              <a:buFont typeface="Calibri"/>
              <a:buNone/>
            </a:pPr>
            <a:r>
              <a:rPr lang="en-US" b="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a:p>
        </p:txBody>
      </p:sp>
      <p:sp>
        <p:nvSpPr>
          <p:cNvPr id="191" name="Google Shape;191;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0" dirty="0"/>
              <a:t>“If you would like to help lots of teachers, and therefore hundreds of students per year, by supporting the building and all the teachers’ work in the building, consider becoming an administrator or direct a STEM innovation center.</a:t>
            </a:r>
            <a:endParaRPr b="1" dirty="0"/>
          </a:p>
          <a:p>
            <a:pPr marL="0" lvl="0" indent="0" algn="l" rtl="0">
              <a:spcBef>
                <a:spcPts val="0"/>
              </a:spcBef>
              <a:spcAft>
                <a:spcPts val="0"/>
              </a:spcAft>
              <a:buClr>
                <a:schemeClr val="dk1"/>
              </a:buClr>
              <a:buSzPts val="1200"/>
              <a:buFont typeface="Calibri"/>
              <a:buNone/>
            </a:pPr>
            <a:r>
              <a:rPr lang="en-US" b="0" dirty="0"/>
              <a:t>After several years of teaching experience, you can move into administration if you like. </a:t>
            </a:r>
            <a:endParaRPr dirty="0"/>
          </a:p>
          <a:p>
            <a:pPr marL="0" lvl="0" indent="0" algn="l" rtl="0">
              <a:spcBef>
                <a:spcPts val="0"/>
              </a:spcBef>
              <a:spcAft>
                <a:spcPts val="0"/>
              </a:spcAft>
              <a:buClr>
                <a:schemeClr val="dk1"/>
              </a:buClr>
              <a:buSzPts val="1200"/>
              <a:buFont typeface="Calibri"/>
              <a:buNone/>
            </a:pPr>
            <a:r>
              <a:rPr lang="en-US" b="0" dirty="0"/>
              <a:t>These contracts are a bit longer: 225 Days is 45 / 52 weeks per year. Plus, you still have leave (annual, sick, bereavement, etc..) during the 45 weeks.“</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1" dirty="0"/>
              <a:t>Side point</a:t>
            </a:r>
            <a:r>
              <a:rPr lang="en-US" b="0" dirty="0"/>
              <a:t>: It’s good to have people with a range of backgrounds in administration and it’s less common to have STEM since there are fewer STEM teachers, they are in high demand, and those that are there often don’t have a formal STEM background.</a:t>
            </a:r>
            <a:endParaRPr dirty="0"/>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dirty="0"/>
              <a:t>Each salary has $5,000 STEM stiped added and $8,400 from Utah’s Educator Salary Adjustment</a:t>
            </a:r>
            <a:endParaRPr lang="en-US" dirty="0"/>
          </a:p>
          <a:p>
            <a:pPr marL="0" lvl="0" indent="0" algn="l" rtl="0">
              <a:spcBef>
                <a:spcPts val="0"/>
              </a:spcBef>
              <a:spcAft>
                <a:spcPts val="0"/>
              </a:spcAft>
              <a:buNone/>
            </a:pPr>
            <a:endParaRPr dirty="0"/>
          </a:p>
        </p:txBody>
      </p:sp>
      <p:sp>
        <p:nvSpPr>
          <p:cNvPr id="200" name="Google Shape;20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6/23/23</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0" name="Google Shape;210;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6776214" y="145175"/>
            <a:ext cx="2197521" cy="1447800"/>
          </a:xfrm>
          <a:prstGeom prst="rect">
            <a:avLst/>
          </a:prstGeom>
          <a:noFill/>
          <a:ln>
            <a:noFill/>
          </a:ln>
        </p:spPr>
      </p:pic>
      <p:sp>
        <p:nvSpPr>
          <p:cNvPr id="176" name="Google Shape;176;p26"/>
          <p:cNvSpPr txBox="1">
            <a:spLocks noGrp="1"/>
          </p:cNvSpPr>
          <p:nvPr>
            <p:ph type="title"/>
          </p:nvPr>
        </p:nvSpPr>
        <p:spPr>
          <a:xfrm>
            <a:off x="-3" y="197900"/>
            <a:ext cx="6960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2371832605"/>
              </p:ext>
            </p:extLst>
          </p:nvPr>
        </p:nvGraphicFramePr>
        <p:xfrm>
          <a:off x="363415" y="2105213"/>
          <a:ext cx="4081250" cy="1604191"/>
        </p:xfrm>
        <a:graphic>
          <a:graphicData uri="http://schemas.openxmlformats.org/drawingml/2006/table">
            <a:tbl>
              <a:tblPr>
                <a:noFill/>
                <a:tableStyleId>{281363B6-9E3A-4EC6-A8FC-F9D6E1D797DF}</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Davis School District (23-24)</a:t>
                      </a:r>
                    </a:p>
                    <a:p>
                      <a:pPr marL="0" marR="0" lvl="0" indent="0" algn="l" rtl="0">
                        <a:lnSpc>
                          <a:spcPct val="90000"/>
                        </a:lnSpc>
                        <a:spcBef>
                          <a:spcPts val="0"/>
                        </a:spcBef>
                        <a:spcAft>
                          <a:spcPts val="0"/>
                        </a:spcAft>
                        <a:buClr>
                          <a:schemeClr val="dk2"/>
                        </a:buClr>
                        <a:buSzPts val="2400"/>
                        <a:buFont typeface="Calibri"/>
                        <a:buNone/>
                      </a:pPr>
                      <a:r>
                        <a:rPr lang="en-US" sz="1400" b="1" dirty="0">
                          <a:solidFill>
                            <a:schemeClr val="dk2"/>
                          </a:solidFill>
                          <a:latin typeface="Calibri"/>
                          <a:ea typeface="Calibri"/>
                          <a:cs typeface="Calibri"/>
                          <a:sym typeface="Calibri"/>
                        </a:rPr>
                        <a:t>(+$5K for STEM &amp; $8400 for Educator Salary Adjustment) </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$63,270-$70,020</a:t>
                      </a:r>
                      <a:endParaRPr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78" name="Google Shape;178;p26"/>
          <p:cNvSpPr txBox="1"/>
          <p:nvPr/>
        </p:nvSpPr>
        <p:spPr>
          <a:xfrm>
            <a:off x="610203" y="5687575"/>
            <a:ext cx="7923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185 days </a:t>
            </a:r>
            <a:r>
              <a:rPr lang="en-US" sz="2400">
                <a:solidFill>
                  <a:srgbClr val="7030A0"/>
                </a:solidFill>
                <a:latin typeface="Arial"/>
                <a:ea typeface="Arial"/>
                <a:cs typeface="Arial"/>
                <a:sym typeface="Arial"/>
              </a:rPr>
              <a:t>contract → </a:t>
            </a:r>
            <a:r>
              <a:rPr lang="en-US" sz="2400">
                <a:solidFill>
                  <a:srgbClr val="7030A0"/>
                </a:solidFill>
              </a:rPr>
              <a:t>$66,600 </a:t>
            </a:r>
            <a:r>
              <a:rPr lang="en-US" sz="2400">
                <a:solidFill>
                  <a:srgbClr val="7030A0"/>
                </a:solidFill>
                <a:latin typeface="Arial"/>
                <a:ea typeface="Arial"/>
                <a:cs typeface="Arial"/>
                <a:sym typeface="Arial"/>
              </a:rPr>
              <a:t>= </a:t>
            </a:r>
            <a:r>
              <a:rPr lang="en-US" sz="2400">
                <a:solidFill>
                  <a:srgbClr val="7030A0"/>
                </a:solidFill>
              </a:rPr>
              <a:t>$45</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7" descr="https://encrypted-tbn0.gstatic.com/images?q=tbn:ANd9GcRJLlqixcXpjFYO3TX2upkutqhN_12AsD7HJPkMDmbDqdlBeUjGmw"/>
          <p:cNvPicPr preferRelativeResize="0"/>
          <p:nvPr/>
        </p:nvPicPr>
        <p:blipFill rotWithShape="1">
          <a:blip r:embed="rId3">
            <a:alphaModFix/>
          </a:blip>
          <a:srcRect/>
          <a:stretch/>
        </p:blipFill>
        <p:spPr>
          <a:xfrm>
            <a:off x="6636364" y="207225"/>
            <a:ext cx="2197521" cy="1447800"/>
          </a:xfrm>
          <a:prstGeom prst="rect">
            <a:avLst/>
          </a:prstGeom>
          <a:noFill/>
          <a:ln>
            <a:noFill/>
          </a:ln>
        </p:spPr>
      </p:pic>
      <p:sp>
        <p:nvSpPr>
          <p:cNvPr id="185" name="Google Shape;185;p27"/>
          <p:cNvSpPr txBox="1">
            <a:spLocks noGrp="1"/>
          </p:cNvSpPr>
          <p:nvPr>
            <p:ph type="title"/>
          </p:nvPr>
        </p:nvSpPr>
        <p:spPr>
          <a:xfrm>
            <a:off x="182775" y="270300"/>
            <a:ext cx="6453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6" name="Google Shape;186;p27"/>
          <p:cNvGraphicFramePr/>
          <p:nvPr>
            <p:extLst>
              <p:ext uri="{D42A27DB-BD31-4B8C-83A1-F6EECF244321}">
                <p14:modId xmlns:p14="http://schemas.microsoft.com/office/powerpoint/2010/main" val="1700805638"/>
              </p:ext>
            </p:extLst>
          </p:nvPr>
        </p:nvGraphicFramePr>
        <p:xfrm>
          <a:off x="363415" y="2105213"/>
          <a:ext cx="5544300" cy="1604191"/>
        </p:xfrm>
        <a:graphic>
          <a:graphicData uri="http://schemas.openxmlformats.org/drawingml/2006/table">
            <a:tbl>
              <a:tblPr>
                <a:noFill/>
                <a:tableStyleId>{281363B6-9E3A-4EC6-A8FC-F9D6E1D797DF}</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Davis School District (23-24)</a:t>
                      </a:r>
                    </a:p>
                    <a:p>
                      <a:pPr marL="0" marR="0" lvl="0" indent="0" algn="l" defTabSz="914400" rtl="0" eaLnBrk="1" fontAlgn="auto" latinLnBrk="0" hangingPunct="1">
                        <a:lnSpc>
                          <a:spcPct val="90000"/>
                        </a:lnSpc>
                        <a:spcBef>
                          <a:spcPts val="0"/>
                        </a:spcBef>
                        <a:spcAft>
                          <a:spcPts val="0"/>
                        </a:spcAft>
                        <a:buClr>
                          <a:schemeClr val="dk2"/>
                        </a:buClr>
                        <a:buSzPts val="2400"/>
                        <a:buFont typeface="Calibri"/>
                        <a:buNone/>
                        <a:tabLst/>
                        <a:defRPr/>
                      </a:pPr>
                      <a:r>
                        <a:rPr lang="en-US" sz="1400" b="1" dirty="0">
                          <a:solidFill>
                            <a:schemeClr val="dk2"/>
                          </a:solidFill>
                          <a:latin typeface="Calibri"/>
                          <a:ea typeface="Calibri"/>
                          <a:cs typeface="Calibri"/>
                          <a:sym typeface="Calibri"/>
                        </a:rPr>
                        <a:t>(+$5K for STEM &amp; $8400 for Educator Salary Adjustment) </a:t>
                      </a:r>
                      <a:endParaRPr lang="en-US"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$63,270-$70,020</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$69,185-$72,130</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87" name="Google Shape;187;p27"/>
          <p:cNvSpPr txBox="1"/>
          <p:nvPr/>
        </p:nvSpPr>
        <p:spPr>
          <a:xfrm>
            <a:off x="377404" y="5718600"/>
            <a:ext cx="83892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185 days </a:t>
            </a:r>
            <a:r>
              <a:rPr lang="en-US" sz="2400">
                <a:solidFill>
                  <a:srgbClr val="7030A0"/>
                </a:solidFill>
                <a:latin typeface="Arial"/>
                <a:ea typeface="Arial"/>
                <a:cs typeface="Arial"/>
                <a:sym typeface="Arial"/>
              </a:rPr>
              <a:t>contract → </a:t>
            </a:r>
            <a:r>
              <a:rPr lang="en-US" sz="2400">
                <a:solidFill>
                  <a:srgbClr val="7030A0"/>
                </a:solidFill>
              </a:rPr>
              <a:t>$70,700 </a:t>
            </a:r>
            <a:r>
              <a:rPr lang="en-US" sz="2400">
                <a:solidFill>
                  <a:srgbClr val="7030A0"/>
                </a:solidFill>
                <a:latin typeface="Arial"/>
                <a:ea typeface="Arial"/>
                <a:cs typeface="Arial"/>
                <a:sym typeface="Arial"/>
              </a:rPr>
              <a:t>= </a:t>
            </a:r>
            <a:r>
              <a:rPr lang="en-US" sz="2400">
                <a:solidFill>
                  <a:srgbClr val="7030A0"/>
                </a:solidFill>
              </a:rPr>
              <a:t>$48</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8" descr="https://encrypted-tbn0.gstatic.com/images?q=tbn:ANd9GcRJLlqixcXpjFYO3TX2upkutqhN_12AsD7HJPkMDmbDqdlBeUjGmw"/>
          <p:cNvPicPr preferRelativeResize="0"/>
          <p:nvPr/>
        </p:nvPicPr>
        <p:blipFill rotWithShape="1">
          <a:blip r:embed="rId3">
            <a:alphaModFix/>
          </a:blip>
          <a:srcRect/>
          <a:stretch/>
        </p:blipFill>
        <p:spPr>
          <a:xfrm>
            <a:off x="6636314" y="258950"/>
            <a:ext cx="2197521" cy="1447800"/>
          </a:xfrm>
          <a:prstGeom prst="rect">
            <a:avLst/>
          </a:prstGeom>
          <a:noFill/>
          <a:ln>
            <a:noFill/>
          </a:ln>
        </p:spPr>
      </p:pic>
      <p:sp>
        <p:nvSpPr>
          <p:cNvPr id="194" name="Google Shape;194;p28"/>
          <p:cNvSpPr txBox="1">
            <a:spLocks noGrp="1"/>
          </p:cNvSpPr>
          <p:nvPr>
            <p:ph type="title"/>
          </p:nvPr>
        </p:nvSpPr>
        <p:spPr>
          <a:xfrm>
            <a:off x="145746" y="258950"/>
            <a:ext cx="59571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5" name="Google Shape;195;p28"/>
          <p:cNvGraphicFramePr/>
          <p:nvPr>
            <p:extLst>
              <p:ext uri="{D42A27DB-BD31-4B8C-83A1-F6EECF244321}">
                <p14:modId xmlns:p14="http://schemas.microsoft.com/office/powerpoint/2010/main" val="2913303002"/>
              </p:ext>
            </p:extLst>
          </p:nvPr>
        </p:nvGraphicFramePr>
        <p:xfrm>
          <a:off x="363415" y="2105213"/>
          <a:ext cx="8470400" cy="1604191"/>
        </p:xfrm>
        <a:graphic>
          <a:graphicData uri="http://schemas.openxmlformats.org/drawingml/2006/table">
            <a:tbl>
              <a:tblPr>
                <a:noFill/>
                <a:tableStyleId>{281363B6-9E3A-4EC6-A8FC-F9D6E1D797DF}</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Davis School District (23-24)</a:t>
                      </a:r>
                    </a:p>
                    <a:p>
                      <a:pPr marL="0" marR="0" lvl="0" indent="0" algn="l" defTabSz="914400" rtl="0" eaLnBrk="1" fontAlgn="auto" latinLnBrk="0" hangingPunct="1">
                        <a:lnSpc>
                          <a:spcPct val="90000"/>
                        </a:lnSpc>
                        <a:spcBef>
                          <a:spcPts val="0"/>
                        </a:spcBef>
                        <a:spcAft>
                          <a:spcPts val="0"/>
                        </a:spcAft>
                        <a:buClr>
                          <a:schemeClr val="dk2"/>
                        </a:buClr>
                        <a:buSzPts val="2400"/>
                        <a:buFont typeface="Calibri"/>
                        <a:buNone/>
                        <a:tabLst/>
                        <a:defRPr/>
                      </a:pPr>
                      <a:r>
                        <a:rPr lang="en-US" sz="1400" b="1" dirty="0">
                          <a:solidFill>
                            <a:schemeClr val="dk2"/>
                          </a:solidFill>
                          <a:latin typeface="Calibri"/>
                          <a:ea typeface="Calibri"/>
                          <a:cs typeface="Calibri"/>
                          <a:sym typeface="Calibri"/>
                        </a:rPr>
                        <a:t>(+$5K for STEM &amp; $8400 for Educator Salary Adjustment) </a:t>
                      </a:r>
                      <a:endParaRPr lang="en-US"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$63,270-$70,020</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$69,185-$72,130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$73,520-$77,020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$82,270-$85,770</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96" name="Google Shape;196;p28"/>
          <p:cNvSpPr txBox="1"/>
          <p:nvPr/>
        </p:nvSpPr>
        <p:spPr>
          <a:xfrm>
            <a:off x="263700" y="5718600"/>
            <a:ext cx="8616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185 days </a:t>
            </a:r>
            <a:r>
              <a:rPr lang="en-US" sz="2400">
                <a:solidFill>
                  <a:srgbClr val="7030A0"/>
                </a:solidFill>
                <a:latin typeface="Arial"/>
                <a:ea typeface="Arial"/>
                <a:cs typeface="Arial"/>
                <a:sym typeface="Arial"/>
              </a:rPr>
              <a:t>contract → </a:t>
            </a:r>
            <a:r>
              <a:rPr lang="en-US" sz="2400">
                <a:solidFill>
                  <a:srgbClr val="7030A0"/>
                </a:solidFill>
              </a:rPr>
              <a:t>$84,000 </a:t>
            </a:r>
            <a:r>
              <a:rPr lang="en-US" sz="2400">
                <a:solidFill>
                  <a:srgbClr val="7030A0"/>
                </a:solidFill>
                <a:latin typeface="Arial"/>
                <a:ea typeface="Arial"/>
                <a:cs typeface="Arial"/>
                <a:sym typeface="Arial"/>
              </a:rPr>
              <a:t>= </a:t>
            </a:r>
            <a:r>
              <a:rPr lang="en-US" sz="2400">
                <a:solidFill>
                  <a:srgbClr val="7030A0"/>
                </a:solidFill>
              </a:rPr>
              <a:t>$57</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graphicFrame>
        <p:nvGraphicFramePr>
          <p:cNvPr id="202" name="Google Shape;202;p29"/>
          <p:cNvGraphicFramePr/>
          <p:nvPr>
            <p:extLst>
              <p:ext uri="{D42A27DB-BD31-4B8C-83A1-F6EECF244321}">
                <p14:modId xmlns:p14="http://schemas.microsoft.com/office/powerpoint/2010/main" val="556748687"/>
              </p:ext>
            </p:extLst>
          </p:nvPr>
        </p:nvGraphicFramePr>
        <p:xfrm>
          <a:off x="342900" y="1919467"/>
          <a:ext cx="8458225" cy="1779223"/>
        </p:xfrm>
        <a:graphic>
          <a:graphicData uri="http://schemas.openxmlformats.org/drawingml/2006/table">
            <a:tbl>
              <a:tblPr>
                <a:noFill/>
                <a:tableStyleId>{281363B6-9E3A-4EC6-A8FC-F9D6E1D797DF}</a:tableStyleId>
              </a:tblPr>
              <a:tblGrid>
                <a:gridCol w="3836700">
                  <a:extLst>
                    <a:ext uri="{9D8B030D-6E8A-4147-A177-3AD203B41FA5}">
                      <a16:colId xmlns:a16="http://schemas.microsoft.com/office/drawing/2014/main" val="20000"/>
                    </a:ext>
                  </a:extLst>
                </a:gridCol>
                <a:gridCol w="1569575">
                  <a:extLst>
                    <a:ext uri="{9D8B030D-6E8A-4147-A177-3AD203B41FA5}">
                      <a16:colId xmlns:a16="http://schemas.microsoft.com/office/drawing/2014/main" val="20001"/>
                    </a:ext>
                  </a:extLst>
                </a:gridCol>
                <a:gridCol w="1569575">
                  <a:extLst>
                    <a:ext uri="{9D8B030D-6E8A-4147-A177-3AD203B41FA5}">
                      <a16:colId xmlns:a16="http://schemas.microsoft.com/office/drawing/2014/main" val="20002"/>
                    </a:ext>
                  </a:extLst>
                </a:gridCol>
                <a:gridCol w="1482375">
                  <a:extLst>
                    <a:ext uri="{9D8B030D-6E8A-4147-A177-3AD203B41FA5}">
                      <a16:colId xmlns:a16="http://schemas.microsoft.com/office/drawing/2014/main" val="20003"/>
                    </a:ext>
                  </a:extLst>
                </a:gridCol>
              </a:tblGrid>
              <a:tr h="3562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Calendar*</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Minimum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Maximum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Asst. Principal – High School</a:t>
                      </a:r>
                      <a:endParaRPr sz="2400" b="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257 days</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$109,273</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$155,746</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dirty="0">
                          <a:solidFill>
                            <a:srgbClr val="002060"/>
                          </a:solidFill>
                          <a:latin typeface="Calibri"/>
                          <a:ea typeface="Calibri"/>
                          <a:cs typeface="Calibri"/>
                          <a:sym typeface="Calibri"/>
                        </a:rPr>
                        <a:t>Principal – High School</a:t>
                      </a:r>
                      <a:endParaRPr sz="240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257 days</a:t>
                      </a:r>
                      <a:endParaRPr sz="2000" u="none" strike="noStrike" cap="none">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$123,419</a:t>
                      </a:r>
                      <a:endParaRPr sz="2000" u="none" strike="noStrike" cap="none">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$173,335</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03" name="Google Shape;203;p29"/>
          <p:cNvSpPr txBox="1">
            <a:spLocks noGrp="1"/>
          </p:cNvSpPr>
          <p:nvPr>
            <p:ph type="title"/>
          </p:nvPr>
        </p:nvSpPr>
        <p:spPr>
          <a:xfrm>
            <a:off x="180050" y="328683"/>
            <a:ext cx="6940630" cy="173457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20000"/>
              </a:lnSpc>
              <a:spcBef>
                <a:spcPts val="0"/>
              </a:spcBef>
              <a:spcAft>
                <a:spcPts val="0"/>
              </a:spcAft>
              <a:buClr>
                <a:srgbClr val="002060"/>
              </a:buClr>
              <a:buSzPct val="111111"/>
              <a:buFont typeface="Tahoma"/>
              <a:buNone/>
            </a:pPr>
            <a:r>
              <a:rPr lang="en-US" sz="4770" b="1">
                <a:solidFill>
                  <a:srgbClr val="272D41"/>
                </a:solidFill>
              </a:rPr>
              <a:t>Administrator Salaries</a:t>
            </a:r>
            <a:br>
              <a:rPr lang="en-US" sz="4770" b="1">
                <a:solidFill>
                  <a:srgbClr val="272D41"/>
                </a:solidFill>
              </a:rPr>
            </a:br>
            <a:endParaRPr>
              <a:solidFill>
                <a:srgbClr val="17365D"/>
              </a:solidFill>
              <a:latin typeface="Calibri"/>
              <a:ea typeface="Calibri"/>
              <a:cs typeface="Calibri"/>
              <a:sym typeface="Calibri"/>
            </a:endParaRPr>
          </a:p>
        </p:txBody>
      </p:sp>
      <p:pic>
        <p:nvPicPr>
          <p:cNvPr id="204" name="Google Shape;204;p29" descr="https://encrypted-tbn0.gstatic.com/images?q=tbn:ANd9GcRJLlqixcXpjFYO3TX2upkutqhN_12AsD7HJPkMDmbDqdlBeUjGmw"/>
          <p:cNvPicPr preferRelativeResize="0"/>
          <p:nvPr/>
        </p:nvPicPr>
        <p:blipFill rotWithShape="1">
          <a:blip r:embed="rId3">
            <a:alphaModFix/>
          </a:blip>
          <a:srcRect/>
          <a:stretch/>
        </p:blipFill>
        <p:spPr>
          <a:xfrm>
            <a:off x="6582685" y="138184"/>
            <a:ext cx="2274711" cy="1447800"/>
          </a:xfrm>
          <a:prstGeom prst="rect">
            <a:avLst/>
          </a:prstGeom>
          <a:noFill/>
          <a:ln>
            <a:noFill/>
          </a:ln>
        </p:spPr>
      </p:pic>
      <p:sp>
        <p:nvSpPr>
          <p:cNvPr id="205" name="Google Shape;205;p29"/>
          <p:cNvSpPr txBox="1"/>
          <p:nvPr/>
        </p:nvSpPr>
        <p:spPr>
          <a:xfrm>
            <a:off x="342900" y="5955801"/>
            <a:ext cx="29289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72D41"/>
              </a:buClr>
              <a:buSzPts val="2000"/>
              <a:buFont typeface="Arial"/>
              <a:buNone/>
            </a:pPr>
            <a:r>
              <a:rPr lang="en-US" sz="2000" b="0" i="0" u="none" strike="noStrike" cap="none">
                <a:solidFill>
                  <a:srgbClr val="272D41"/>
                </a:solidFill>
                <a:latin typeface="Arial"/>
                <a:ea typeface="Arial"/>
                <a:cs typeface="Arial"/>
                <a:sym typeface="Arial"/>
              </a:rPr>
              <a:t>* </a:t>
            </a:r>
            <a:r>
              <a:rPr lang="en-US" sz="2000" b="0" i="0" u="none" strike="noStrike" cap="none">
                <a:solidFill>
                  <a:srgbClr val="272D41"/>
                </a:solidFill>
                <a:latin typeface="Calibri"/>
                <a:ea typeface="Calibri"/>
                <a:cs typeface="Calibri"/>
                <a:sym typeface="Calibri"/>
              </a:rPr>
              <a:t>Classroom Teacher Calendar</a:t>
            </a:r>
            <a:r>
              <a:rPr lang="en-US" sz="2000" b="0" i="0" u="none" strike="noStrike" cap="none">
                <a:solidFill>
                  <a:srgbClr val="272D41"/>
                </a:solidFill>
                <a:latin typeface="Arial"/>
                <a:ea typeface="Arial"/>
                <a:cs typeface="Arial"/>
                <a:sym typeface="Arial"/>
              </a:rPr>
              <a:t>: </a:t>
            </a:r>
            <a:r>
              <a:rPr lang="en-US" sz="2000">
                <a:solidFill>
                  <a:srgbClr val="272D41"/>
                </a:solidFill>
              </a:rPr>
              <a:t>185 days</a:t>
            </a:r>
            <a:endParaRPr/>
          </a:p>
        </p:txBody>
      </p:sp>
      <p:sp>
        <p:nvSpPr>
          <p:cNvPr id="206" name="Google Shape;206;p29"/>
          <p:cNvSpPr txBox="1"/>
          <p:nvPr/>
        </p:nvSpPr>
        <p:spPr>
          <a:xfrm>
            <a:off x="2930552" y="6095423"/>
            <a:ext cx="5883300" cy="163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dirty="0">
                <a:solidFill>
                  <a:srgbClr val="7030A0"/>
                </a:solidFill>
              </a:rPr>
              <a:t>257 days contract → $132,500 = $64/hr.</a:t>
            </a:r>
            <a:endParaRPr sz="2000" dirty="0">
              <a:solidFill>
                <a:srgbClr val="7030A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3" name="Google Shape;213;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4" name="Google Shape;214;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5" name="Google Shape;215;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6" name="Google Shape;216;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17" name="Google Shape;217;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18" name="Google Shape;218;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19" name="Google Shape;219;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0" name="Google Shape;220;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4" name="Google Shape;224;p30"/>
          <p:cNvSpPr txBox="1"/>
          <p:nvPr/>
        </p:nvSpPr>
        <p:spPr>
          <a:xfrm>
            <a:off x="3925935" y="1995628"/>
            <a:ext cx="11703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COACHING</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 debate, or band</a:t>
            </a:r>
            <a:endParaRPr/>
          </a:p>
        </p:txBody>
      </p:sp>
      <p:sp>
        <p:nvSpPr>
          <p:cNvPr id="225" name="Google Shape;225;p30"/>
          <p:cNvSpPr txBox="1"/>
          <p:nvPr/>
        </p:nvSpPr>
        <p:spPr>
          <a:xfrm>
            <a:off x="2919579" y="3885444"/>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CLUB</a:t>
            </a:r>
            <a:r>
              <a:rPr lang="en-US" sz="1000" b="1">
                <a:solidFill>
                  <a:schemeClr val="dk1"/>
                </a:solidFill>
                <a:latin typeface="Arial"/>
                <a:ea typeface="Arial"/>
                <a:cs typeface="Arial"/>
                <a:sym typeface="Arial"/>
              </a:rPr>
              <a: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robotics club or yearbook</a:t>
            </a:r>
            <a:endParaRPr/>
          </a:p>
        </p:txBody>
      </p:sp>
      <p:sp>
        <p:nvSpPr>
          <p:cNvPr id="226" name="Google Shape;226;p30"/>
          <p:cNvSpPr txBox="1"/>
          <p:nvPr/>
        </p:nvSpPr>
        <p:spPr>
          <a:xfrm>
            <a:off x="2891835" y="2164984"/>
            <a:ext cx="10974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814892"/>
                </a:solidFill>
              </a:rPr>
              <a:t>$2,026- $7,049</a:t>
            </a:r>
            <a:endParaRPr lang="en-US" sz="1800" dirty="0"/>
          </a:p>
        </p:txBody>
      </p:sp>
      <p:sp>
        <p:nvSpPr>
          <p:cNvPr id="227" name="Google Shape;227;p30"/>
          <p:cNvSpPr txBox="1"/>
          <p:nvPr/>
        </p:nvSpPr>
        <p:spPr>
          <a:xfrm>
            <a:off x="3934225" y="3275848"/>
            <a:ext cx="10974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814892"/>
                </a:solidFill>
              </a:rPr>
              <a:t>$1,016- $5,642</a:t>
            </a:r>
            <a:endParaRPr lang="en-US" sz="1800" dirty="0"/>
          </a:p>
        </p:txBody>
      </p:sp>
      <p:pic>
        <p:nvPicPr>
          <p:cNvPr id="228" name="Google Shape;228;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29" name="Google Shape;229;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1009</Words>
  <Application>Microsoft Office PowerPoint</Application>
  <PresentationFormat>On-screen Show (4:3)</PresentationFormat>
  <Paragraphs>88</Paragraphs>
  <Slides>6</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Calibri</vt:lpstr>
      <vt:lpstr>Arial</vt:lpstr>
      <vt:lpstr>Tahoma</vt:lpstr>
      <vt:lpstr>Office Theme</vt:lpstr>
      <vt:lpstr>1_Office Theme</vt:lpstr>
      <vt:lpstr>Instructions</vt:lpstr>
      <vt:lpstr>Teacher Salaries school-year contracts</vt:lpstr>
      <vt:lpstr>Teacher Salaries school-year contracts</vt:lpstr>
      <vt:lpstr>Teacher Salaries school-year contracts</vt:lpstr>
      <vt:lpstr>Administrator Salaries </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cp:lastModifiedBy>Alex Adams</cp:lastModifiedBy>
  <cp:revision>3</cp:revision>
  <dcterms:modified xsi:type="dcterms:W3CDTF">2023-07-07T17:46:28Z</dcterms:modified>
</cp:coreProperties>
</file>