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509352" rtl="0" eaLnBrk="1" latinLnBrk="0" hangingPunct="1">
      <a:defRPr sz="2006" kern="1200">
        <a:solidFill>
          <a:schemeClr val="tx1"/>
        </a:solidFill>
        <a:latin typeface="+mn-lt"/>
        <a:ea typeface="+mn-ea"/>
        <a:cs typeface="+mn-cs"/>
      </a:defRPr>
    </a:lvl1pPr>
    <a:lvl2pPr marL="509352" algn="l" defTabSz="509352" rtl="0" eaLnBrk="1" latinLnBrk="0" hangingPunct="1">
      <a:defRPr sz="2006" kern="1200">
        <a:solidFill>
          <a:schemeClr val="tx1"/>
        </a:solidFill>
        <a:latin typeface="+mn-lt"/>
        <a:ea typeface="+mn-ea"/>
        <a:cs typeface="+mn-cs"/>
      </a:defRPr>
    </a:lvl2pPr>
    <a:lvl3pPr marL="1018705" algn="l" defTabSz="509352" rtl="0" eaLnBrk="1" latinLnBrk="0" hangingPunct="1">
      <a:defRPr sz="2006" kern="1200">
        <a:solidFill>
          <a:schemeClr val="tx1"/>
        </a:solidFill>
        <a:latin typeface="+mn-lt"/>
        <a:ea typeface="+mn-ea"/>
        <a:cs typeface="+mn-cs"/>
      </a:defRPr>
    </a:lvl3pPr>
    <a:lvl4pPr marL="1528058" algn="l" defTabSz="509352" rtl="0" eaLnBrk="1" latinLnBrk="0" hangingPunct="1">
      <a:defRPr sz="2006" kern="1200">
        <a:solidFill>
          <a:schemeClr val="tx1"/>
        </a:solidFill>
        <a:latin typeface="+mn-lt"/>
        <a:ea typeface="+mn-ea"/>
        <a:cs typeface="+mn-cs"/>
      </a:defRPr>
    </a:lvl4pPr>
    <a:lvl5pPr marL="2037411" algn="l" defTabSz="509352" rtl="0" eaLnBrk="1" latinLnBrk="0" hangingPunct="1">
      <a:defRPr sz="2006" kern="1200">
        <a:solidFill>
          <a:schemeClr val="tx1"/>
        </a:solidFill>
        <a:latin typeface="+mn-lt"/>
        <a:ea typeface="+mn-ea"/>
        <a:cs typeface="+mn-cs"/>
      </a:defRPr>
    </a:lvl5pPr>
    <a:lvl6pPr marL="2546764" algn="l" defTabSz="509352" rtl="0" eaLnBrk="1" latinLnBrk="0" hangingPunct="1">
      <a:defRPr sz="2006" kern="1200">
        <a:solidFill>
          <a:schemeClr val="tx1"/>
        </a:solidFill>
        <a:latin typeface="+mn-lt"/>
        <a:ea typeface="+mn-ea"/>
        <a:cs typeface="+mn-cs"/>
      </a:defRPr>
    </a:lvl6pPr>
    <a:lvl7pPr marL="3056116" algn="l" defTabSz="509352" rtl="0" eaLnBrk="1" latinLnBrk="0" hangingPunct="1">
      <a:defRPr sz="2006" kern="1200">
        <a:solidFill>
          <a:schemeClr val="tx1"/>
        </a:solidFill>
        <a:latin typeface="+mn-lt"/>
        <a:ea typeface="+mn-ea"/>
        <a:cs typeface="+mn-cs"/>
      </a:defRPr>
    </a:lvl7pPr>
    <a:lvl8pPr marL="3565469" algn="l" defTabSz="509352" rtl="0" eaLnBrk="1" latinLnBrk="0" hangingPunct="1">
      <a:defRPr sz="2006" kern="1200">
        <a:solidFill>
          <a:schemeClr val="tx1"/>
        </a:solidFill>
        <a:latin typeface="+mn-lt"/>
        <a:ea typeface="+mn-ea"/>
        <a:cs typeface="+mn-cs"/>
      </a:defRPr>
    </a:lvl8pPr>
    <a:lvl9pPr marL="4074821" algn="l" defTabSz="50935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79BD"/>
    <a:srgbClr val="814892"/>
    <a:srgbClr val="B64389"/>
    <a:srgbClr val="CC76AB"/>
    <a:srgbClr val="C35D9C"/>
    <a:srgbClr val="2EC29D"/>
    <a:srgbClr val="1B6F59"/>
    <a:srgbClr val="008FBC"/>
    <a:srgbClr val="60BDDA"/>
    <a:srgbClr val="2C9C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01" autoAdjust="0"/>
    <p:restoredTop sz="95618"/>
  </p:normalViewPr>
  <p:slideViewPr>
    <p:cSldViewPr snapToGrid="0" snapToObjects="1">
      <p:cViewPr varScale="1">
        <p:scale>
          <a:sx n="74" d="100"/>
          <a:sy n="74" d="100"/>
        </p:scale>
        <p:origin x="552" y="6"/>
      </p:cViewPr>
      <p:guideLst>
        <p:guide orient="horz" pos="3168"/>
        <p:guide pos="2448"/>
      </p:guideLst>
    </p:cSldViewPr>
  </p:slideViewPr>
  <p:notesTextViewPr>
    <p:cViewPr>
      <p:scale>
        <a:sx n="135" d="100"/>
        <a:sy n="135" d="100"/>
      </p:scale>
      <p:origin x="0" y="0"/>
    </p:cViewPr>
  </p:notesTextViewPr>
  <p:sorterViewPr>
    <p:cViewPr>
      <p:scale>
        <a:sx n="100" d="100"/>
        <a:sy n="100" d="100"/>
      </p:scale>
      <p:origin x="0" y="0"/>
    </p:cViewPr>
  </p:sorterViewPr>
  <p:notesViewPr>
    <p:cSldViewPr snapToGrid="0" snapToObjects="1">
      <p:cViewPr varScale="1">
        <p:scale>
          <a:sx n="83" d="100"/>
          <a:sy n="83" d="100"/>
        </p:scale>
        <p:origin x="28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4054A8-DED9-8547-A95C-801103E247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77A76A-A0D1-CD4C-B34A-74C015AD5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FF6F5-58DE-E44B-B008-C8B077BE3DDE}" type="datetimeFigureOut">
              <a:rPr lang="en-US" smtClean="0"/>
              <a:t>6/13/2023</a:t>
            </a:fld>
            <a:endParaRPr lang="en-US"/>
          </a:p>
        </p:txBody>
      </p:sp>
      <p:sp>
        <p:nvSpPr>
          <p:cNvPr id="4" name="Footer Placeholder 3">
            <a:extLst>
              <a:ext uri="{FF2B5EF4-FFF2-40B4-BE49-F238E27FC236}">
                <a16:creationId xmlns:a16="http://schemas.microsoft.com/office/drawing/2014/main" id="{67A30E1B-E360-2B49-BC4B-7F1183A2A0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0CEFEB-5F58-FD4D-AFB3-AB32A05E80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48E49-E68D-5E4E-AA63-657F9B0939A0}" type="slidenum">
              <a:rPr lang="en-US" smtClean="0"/>
              <a:t>‹#›</a:t>
            </a:fld>
            <a:endParaRPr lang="en-US"/>
          </a:p>
        </p:txBody>
      </p:sp>
    </p:spTree>
    <p:extLst>
      <p:ext uri="{BB962C8B-B14F-4D97-AF65-F5344CB8AC3E}">
        <p14:creationId xmlns:p14="http://schemas.microsoft.com/office/powerpoint/2010/main" val="3420718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81A2B-8F59-444E-A99B-500B3C592132}" type="datetimeFigureOut">
              <a:rPr lang="en-US" smtClean="0"/>
              <a:t>6/13/2023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53FA3-FFB1-4D33-B905-02F8CC502C3E}" type="slidenum">
              <a:rPr lang="en-US" smtClean="0"/>
              <a:t>‹#›</a:t>
            </a:fld>
            <a:endParaRPr lang="en-US"/>
          </a:p>
        </p:txBody>
      </p:sp>
    </p:spTree>
    <p:extLst>
      <p:ext uri="{BB962C8B-B14F-4D97-AF65-F5344CB8AC3E}">
        <p14:creationId xmlns:p14="http://schemas.microsoft.com/office/powerpoint/2010/main" val="2128422956"/>
      </p:ext>
    </p:extLst>
  </p:cSld>
  <p:clrMap bg1="lt1" tx1="dk1" bg2="lt2" tx2="dk2" accent1="accent1" accent2="accent2" accent3="accent3" accent4="accent4" accent5="accent5" accent6="accent6" hlink="hlink" folHlink="folHlink"/>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53FA3-FFB1-4D33-B905-02F8CC502C3E}" type="slidenum">
              <a:rPr lang="en-US" smtClean="0"/>
              <a:t>1</a:t>
            </a:fld>
            <a:endParaRPr lang="en-US"/>
          </a:p>
        </p:txBody>
      </p:sp>
    </p:spTree>
    <p:extLst>
      <p:ext uri="{BB962C8B-B14F-4D97-AF65-F5344CB8AC3E}">
        <p14:creationId xmlns:p14="http://schemas.microsoft.com/office/powerpoint/2010/main" val="193112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4"/>
            <a:ext cx="6606540" cy="3501814"/>
          </a:xfrm>
        </p:spPr>
        <p:txBody>
          <a:bodyPr anchor="b"/>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6611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16995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535521"/>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21"/>
            <a:ext cx="4930617"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197397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4150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8" y="2507622"/>
            <a:ext cx="6703695" cy="4184014"/>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530308" y="6731217"/>
            <a:ext cx="6703695" cy="2200274"/>
          </a:xfrm>
        </p:spPr>
        <p:txBody>
          <a:bodyPr/>
          <a:lstStyle>
            <a:lvl1pPr marL="0" indent="0">
              <a:buNone/>
              <a:defRPr sz="1980">
                <a:solidFill>
                  <a:schemeClr val="tx1"/>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40510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1A31A-3291-D549-A034-1AE95DECEA2E}"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9203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7" y="535523"/>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8" y="2465710"/>
            <a:ext cx="3288089"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p:cNvSpPr>
            <a:spLocks noGrp="1"/>
          </p:cNvSpPr>
          <p:nvPr>
            <p:ph sz="half" idx="2"/>
          </p:nvPr>
        </p:nvSpPr>
        <p:spPr>
          <a:xfrm>
            <a:off x="535368"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81" y="2465710"/>
            <a:ext cx="3304282"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p:cNvSpPr>
            <a:spLocks noGrp="1"/>
          </p:cNvSpPr>
          <p:nvPr>
            <p:ph sz="quarter" idx="4"/>
          </p:nvPr>
        </p:nvSpPr>
        <p:spPr>
          <a:xfrm>
            <a:off x="3934781"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1A31A-3291-D549-A034-1AE95DECEA2E}" type="datetimeFigureOut">
              <a:rPr lang="en-US" smtClean="0"/>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8799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1A31A-3291-D549-A034-1AE95DECEA2E}" type="datetimeFigureOut">
              <a:rPr lang="en-US" smtClean="0"/>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23550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A31A-3291-D549-A034-1AE95DECEA2E}" type="datetimeFigureOut">
              <a:rPr lang="en-US" smtClean="0"/>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2457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Content Placeholder 2"/>
          <p:cNvSpPr>
            <a:spLocks noGrp="1"/>
          </p:cNvSpPr>
          <p:nvPr>
            <p:ph idx="1"/>
          </p:nvPr>
        </p:nvSpPr>
        <p:spPr>
          <a:xfrm>
            <a:off x="3304285" y="1448230"/>
            <a:ext cx="3934778" cy="7147984"/>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77809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5" y="1448230"/>
            <a:ext cx="3934778" cy="7147984"/>
          </a:xfrm>
        </p:spPr>
        <p:txBody>
          <a:bodyPr anchor="t"/>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05249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6" y="535523"/>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6"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4"/>
            <a:ext cx="1748790" cy="535516"/>
          </a:xfrm>
          <a:prstGeom prst="rect">
            <a:avLst/>
          </a:prstGeom>
        </p:spPr>
        <p:txBody>
          <a:bodyPr vert="horz" lIns="91440" tIns="45720" rIns="91440" bIns="45720" rtlCol="0" anchor="ctr"/>
          <a:lstStyle>
            <a:lvl1pPr algn="l">
              <a:defRPr sz="990">
                <a:solidFill>
                  <a:schemeClr val="tx1">
                    <a:tint val="75000"/>
                  </a:schemeClr>
                </a:solidFill>
              </a:defRPr>
            </a:lvl1pPr>
          </a:lstStyle>
          <a:p>
            <a:fld id="{11E1A31A-3291-D549-A034-1AE95DECEA2E}" type="datetimeFigureOut">
              <a:rPr lang="en-US" smtClean="0"/>
              <a:t>6/13/2023</a:t>
            </a:fld>
            <a:endParaRPr lang="en-US"/>
          </a:p>
        </p:txBody>
      </p:sp>
      <p:sp>
        <p:nvSpPr>
          <p:cNvPr id="5" name="Footer Placeholder 4"/>
          <p:cNvSpPr>
            <a:spLocks noGrp="1"/>
          </p:cNvSpPr>
          <p:nvPr>
            <p:ph type="ftr" sz="quarter" idx="3"/>
          </p:nvPr>
        </p:nvSpPr>
        <p:spPr>
          <a:xfrm>
            <a:off x="2574611" y="9322654"/>
            <a:ext cx="2623185" cy="535516"/>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4"/>
            <a:ext cx="1748790" cy="535516"/>
          </a:xfrm>
          <a:prstGeom prst="rect">
            <a:avLst/>
          </a:prstGeom>
        </p:spPr>
        <p:txBody>
          <a:bodyPr vert="horz" lIns="91440" tIns="45720" rIns="91440" bIns="45720" rtlCol="0" anchor="ctr"/>
          <a:lstStyle>
            <a:lvl1pPr algn="r">
              <a:defRPr sz="990">
                <a:solidFill>
                  <a:schemeClr val="tx1">
                    <a:tint val="75000"/>
                  </a:schemeClr>
                </a:solidFill>
              </a:defRPr>
            </a:lvl1pPr>
          </a:lstStyle>
          <a:p>
            <a:fld id="{A3FEF3E8-6727-FF4B-9D24-B55CDDBAAFBB}" type="slidenum">
              <a:rPr lang="en-US" smtClean="0"/>
              <a:t>‹#›</a:t>
            </a:fld>
            <a:endParaRPr lang="en-US"/>
          </a:p>
        </p:txBody>
      </p:sp>
    </p:spTree>
    <p:extLst>
      <p:ext uri="{BB962C8B-B14F-4D97-AF65-F5344CB8AC3E}">
        <p14:creationId xmlns:p14="http://schemas.microsoft.com/office/powerpoint/2010/main" val="2844671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jpe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svg"/><Relationship Id="rId19" Type="http://schemas.openxmlformats.org/officeDocument/2006/relationships/image" Target="../media/image17.svg"/><Relationship Id="rId31" Type="http://schemas.openxmlformats.org/officeDocument/2006/relationships/image" Target="../media/image29.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9E3"/>
        </a:solidFill>
        <a:effectLst/>
      </p:bgPr>
    </p:bg>
    <p:spTree>
      <p:nvGrpSpPr>
        <p:cNvPr id="1" name=""/>
        <p:cNvGrpSpPr/>
        <p:nvPr/>
      </p:nvGrpSpPr>
      <p:grpSpPr>
        <a:xfrm>
          <a:off x="0" y="0"/>
          <a:ext cx="0" cy="0"/>
          <a:chOff x="0" y="0"/>
          <a:chExt cx="0" cy="0"/>
        </a:xfrm>
      </p:grpSpPr>
      <p:pic>
        <p:nvPicPr>
          <p:cNvPr id="27" name="Picture 6">
            <a:extLst>
              <a:ext uri="{FF2B5EF4-FFF2-40B4-BE49-F238E27FC236}">
                <a16:creationId xmlns:a16="http://schemas.microsoft.com/office/drawing/2014/main" id="{D4F83747-9FAA-7D02-A03E-FD93E499673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905" t="4225" r="6672" b="9158"/>
          <a:stretch/>
        </p:blipFill>
        <p:spPr bwMode="auto">
          <a:xfrm>
            <a:off x="4704618" y="5518961"/>
            <a:ext cx="2673280" cy="182991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5" name="Picture 4" descr="130 S 200 W APT 1, Brigham City, UT 84302">
            <a:extLst>
              <a:ext uri="{FF2B5EF4-FFF2-40B4-BE49-F238E27FC236}">
                <a16:creationId xmlns:a16="http://schemas.microsoft.com/office/drawing/2014/main" id="{BA0A6C38-0FAD-B63F-A323-3EAEAA63566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120" t="25696" r="17798" b="16077"/>
          <a:stretch/>
        </p:blipFill>
        <p:spPr bwMode="auto">
          <a:xfrm>
            <a:off x="2037938" y="5447472"/>
            <a:ext cx="2549809" cy="19788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38EFC639-2344-4C1B-AFA6-114F8FB7E1FE}"/>
              </a:ext>
            </a:extLst>
          </p:cNvPr>
          <p:cNvSpPr/>
          <p:nvPr/>
        </p:nvSpPr>
        <p:spPr>
          <a:xfrm>
            <a:off x="2323663" y="8279204"/>
            <a:ext cx="1568166" cy="1158904"/>
          </a:xfrm>
          <a:prstGeom prst="rect">
            <a:avLst/>
          </a:prstGeom>
          <a:solidFill>
            <a:schemeClr val="bg1">
              <a:alpha val="67451"/>
            </a:schemeClr>
          </a:solidFill>
          <a:ln w="22225">
            <a:solidFill>
              <a:srgbClr val="B64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814892"/>
              </a:solidFill>
            </a:endParaRPr>
          </a:p>
        </p:txBody>
      </p:sp>
      <p:sp>
        <p:nvSpPr>
          <p:cNvPr id="77" name="Rectangle 76">
            <a:extLst>
              <a:ext uri="{FF2B5EF4-FFF2-40B4-BE49-F238E27FC236}">
                <a16:creationId xmlns:a16="http://schemas.microsoft.com/office/drawing/2014/main" id="{642312ED-6657-4E60-B381-26009E47792F}"/>
              </a:ext>
            </a:extLst>
          </p:cNvPr>
          <p:cNvSpPr/>
          <p:nvPr/>
        </p:nvSpPr>
        <p:spPr>
          <a:xfrm>
            <a:off x="5552099" y="2775284"/>
            <a:ext cx="1861871" cy="2176139"/>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14892"/>
              </a:solidFill>
            </a:endParaRPr>
          </a:p>
        </p:txBody>
      </p:sp>
      <p:sp>
        <p:nvSpPr>
          <p:cNvPr id="32" name="Oval 31">
            <a:extLst>
              <a:ext uri="{FF2B5EF4-FFF2-40B4-BE49-F238E27FC236}">
                <a16:creationId xmlns:a16="http://schemas.microsoft.com/office/drawing/2014/main" id="{501B7DE2-8A83-44C5-BF18-7F9967B3A10C}"/>
              </a:ext>
            </a:extLst>
          </p:cNvPr>
          <p:cNvSpPr/>
          <p:nvPr/>
        </p:nvSpPr>
        <p:spPr>
          <a:xfrm>
            <a:off x="5943802" y="288403"/>
            <a:ext cx="1328451" cy="1261797"/>
          </a:xfrm>
          <a:prstGeom prst="ellipse">
            <a:avLst/>
          </a:prstGeom>
          <a:solidFill>
            <a:srgbClr val="EF643E">
              <a:alpha val="33000"/>
            </a:srgbClr>
          </a:solidFill>
          <a:ln w="76200">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pic>
        <p:nvPicPr>
          <p:cNvPr id="57" name="Graphic 56">
            <a:extLst>
              <a:ext uri="{FF2B5EF4-FFF2-40B4-BE49-F238E27FC236}">
                <a16:creationId xmlns:a16="http://schemas.microsoft.com/office/drawing/2014/main" id="{718AB9EC-4146-4063-9D85-0AB9691058A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3564" y="188032"/>
            <a:ext cx="5016379" cy="1838302"/>
          </a:xfrm>
          <a:prstGeom prst="rect">
            <a:avLst/>
          </a:prstGeom>
        </p:spPr>
      </p:pic>
      <p:sp>
        <p:nvSpPr>
          <p:cNvPr id="4" name="Rectangle 3">
            <a:extLst>
              <a:ext uri="{FF2B5EF4-FFF2-40B4-BE49-F238E27FC236}">
                <a16:creationId xmlns:a16="http://schemas.microsoft.com/office/drawing/2014/main" id="{A4E2DEB0-6882-0746-A30D-0AD75BC333E9}"/>
              </a:ext>
            </a:extLst>
          </p:cNvPr>
          <p:cNvSpPr/>
          <p:nvPr/>
        </p:nvSpPr>
        <p:spPr>
          <a:xfrm>
            <a:off x="182880" y="179232"/>
            <a:ext cx="7394713" cy="9398715"/>
          </a:xfrm>
          <a:prstGeom prst="rect">
            <a:avLst/>
          </a:prstGeom>
          <a:noFill/>
          <a:ln w="44450" cmpd="sng">
            <a:gradFill>
              <a:gsLst>
                <a:gs pos="48000">
                  <a:srgbClr val="2B4FC5"/>
                </a:gs>
                <a:gs pos="78000">
                  <a:srgbClr val="814892"/>
                </a:gs>
                <a:gs pos="6000">
                  <a:srgbClr val="EF643E"/>
                </a:gs>
                <a:gs pos="100000">
                  <a:srgbClr val="2C9CC1"/>
                </a:gs>
              </a:gsLst>
              <a:lin ang="180000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9" name="Rectangle: Rounded Corners 1">
            <a:extLst>
              <a:ext uri="{FF2B5EF4-FFF2-40B4-BE49-F238E27FC236}">
                <a16:creationId xmlns:a16="http://schemas.microsoft.com/office/drawing/2014/main" id="{919D3EDB-4386-AF43-8C9C-6CAE0A1F37E6}"/>
              </a:ext>
            </a:extLst>
          </p:cNvPr>
          <p:cNvSpPr/>
          <p:nvPr/>
        </p:nvSpPr>
        <p:spPr>
          <a:xfrm>
            <a:off x="2047949" y="2935061"/>
            <a:ext cx="1435045" cy="591007"/>
          </a:xfrm>
          <a:prstGeom prst="roundRect">
            <a:avLst/>
          </a:prstGeom>
          <a:solidFill>
            <a:srgbClr val="259B7C">
              <a:alpha val="46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a:t>
            </a:r>
            <a:r>
              <a:rPr lang="en-US" sz="1400" baseline="30000" dirty="0">
                <a:solidFill>
                  <a:schemeClr val="tx1"/>
                </a:solidFill>
                <a:ea typeface="Calibri" panose="020F0502020204030204" pitchFamily="34" charset="0"/>
                <a:cs typeface="Times New Roman" panose="02020603050405020304" pitchFamily="18" charset="0"/>
              </a:rPr>
              <a:t>st</a:t>
            </a:r>
            <a:r>
              <a:rPr lang="en-US" sz="1400" dirty="0">
                <a:solidFill>
                  <a:schemeClr val="tx1"/>
                </a:solidFill>
                <a:ea typeface="Calibri" panose="020F0502020204030204" pitchFamily="34" charset="0"/>
                <a:cs typeface="Times New Roman" panose="02020603050405020304" pitchFamily="18" charset="0"/>
              </a:rPr>
              <a:t> Year Teacher with a B.A</a:t>
            </a:r>
            <a:r>
              <a:rPr lang="en-US" sz="1540" dirty="0">
                <a:solidFill>
                  <a:schemeClr val="tx1"/>
                </a:solidFill>
                <a:ea typeface="Calibri" panose="020F0502020204030204" pitchFamily="34" charset="0"/>
                <a:cs typeface="Times New Roman" panose="02020603050405020304" pitchFamily="18" charset="0"/>
              </a:rPr>
              <a:t>.</a:t>
            </a:r>
          </a:p>
        </p:txBody>
      </p:sp>
      <p:sp>
        <p:nvSpPr>
          <p:cNvPr id="10" name="Rectangle: Rounded Corners 2">
            <a:extLst>
              <a:ext uri="{FF2B5EF4-FFF2-40B4-BE49-F238E27FC236}">
                <a16:creationId xmlns:a16="http://schemas.microsoft.com/office/drawing/2014/main" id="{22D66585-4254-0548-B52D-978424A2B0FA}"/>
              </a:ext>
            </a:extLst>
          </p:cNvPr>
          <p:cNvSpPr/>
          <p:nvPr/>
        </p:nvSpPr>
        <p:spPr>
          <a:xfrm>
            <a:off x="3677558" y="2935060"/>
            <a:ext cx="1519528" cy="600802"/>
          </a:xfrm>
          <a:prstGeom prst="roundRect">
            <a:avLst/>
          </a:prstGeom>
          <a:solidFill>
            <a:srgbClr val="259B7C">
              <a:alpha val="45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15</a:t>
            </a:r>
            <a:r>
              <a:rPr lang="en-US" sz="1400" baseline="30000" dirty="0">
                <a:solidFill>
                  <a:schemeClr val="tx1"/>
                </a:solidFill>
                <a:ea typeface="Calibri" panose="020F0502020204030204" pitchFamily="34" charset="0"/>
                <a:cs typeface="Times New Roman" panose="02020603050405020304" pitchFamily="18" charset="0"/>
              </a:rPr>
              <a:t>th</a:t>
            </a:r>
            <a:r>
              <a:rPr lang="en-US" sz="1400" dirty="0">
                <a:solidFill>
                  <a:schemeClr val="tx1"/>
                </a:solidFill>
                <a:ea typeface="Calibri" panose="020F0502020204030204" pitchFamily="34" charset="0"/>
                <a:cs typeface="Times New Roman" panose="02020603050405020304" pitchFamily="18" charset="0"/>
              </a:rPr>
              <a:t> Year Teacher with a M.A.+ </a:t>
            </a:r>
          </a:p>
        </p:txBody>
      </p:sp>
      <p:sp>
        <p:nvSpPr>
          <p:cNvPr id="11" name="Oval 10">
            <a:extLst>
              <a:ext uri="{FF2B5EF4-FFF2-40B4-BE49-F238E27FC236}">
                <a16:creationId xmlns:a16="http://schemas.microsoft.com/office/drawing/2014/main" id="{2B5C2850-E545-7844-9950-8B83D4EF2CD7}"/>
              </a:ext>
            </a:extLst>
          </p:cNvPr>
          <p:cNvSpPr/>
          <p:nvPr/>
        </p:nvSpPr>
        <p:spPr>
          <a:xfrm>
            <a:off x="2378941" y="3462088"/>
            <a:ext cx="1296403" cy="667277"/>
          </a:xfrm>
          <a:prstGeom prst="ellipse">
            <a:avLst/>
          </a:prstGeom>
          <a:solidFill>
            <a:srgbClr val="1B6F59"/>
          </a:solidFill>
          <a:ln>
            <a:solidFill>
              <a:srgbClr val="1B6F59">
                <a:alpha val="53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$59,925 -$64,023</a:t>
            </a:r>
            <a:endParaRPr lang="en-US" sz="1400" dirty="0">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22408E7E-A196-4D42-B949-327F990A5C7C}"/>
              </a:ext>
            </a:extLst>
          </p:cNvPr>
          <p:cNvSpPr/>
          <p:nvPr/>
        </p:nvSpPr>
        <p:spPr>
          <a:xfrm>
            <a:off x="4077815" y="3483033"/>
            <a:ext cx="1306954" cy="638486"/>
          </a:xfrm>
          <a:prstGeom prst="ellipse">
            <a:avLst/>
          </a:prstGeom>
          <a:solidFill>
            <a:srgbClr val="1B6F59"/>
          </a:solidFill>
          <a:ln>
            <a:solidFill>
              <a:srgbClr val="1B6F59">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$90,216 - $97,688</a:t>
            </a:r>
            <a:endParaRPr lang="en-US" sz="1400" dirty="0">
              <a:ea typeface="Calibri" panose="020F0502020204030204" pitchFamily="34" charset="0"/>
              <a:cs typeface="Times New Roman" panose="02020603050405020304" pitchFamily="18" charset="0"/>
            </a:endParaRPr>
          </a:p>
        </p:txBody>
      </p:sp>
      <p:pic>
        <p:nvPicPr>
          <p:cNvPr id="13" name="Graphic 6" descr="Female Profile">
            <a:extLst>
              <a:ext uri="{FF2B5EF4-FFF2-40B4-BE49-F238E27FC236}">
                <a16:creationId xmlns:a16="http://schemas.microsoft.com/office/drawing/2014/main" id="{51134AF1-5E7D-3D4D-882D-DEAF3C0EA0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7105" y="3679748"/>
            <a:ext cx="668201" cy="692447"/>
          </a:xfrm>
          <a:prstGeom prst="rect">
            <a:avLst/>
          </a:prstGeom>
        </p:spPr>
      </p:pic>
      <p:pic>
        <p:nvPicPr>
          <p:cNvPr id="14" name="Graphic 5" descr="Male profile">
            <a:extLst>
              <a:ext uri="{FF2B5EF4-FFF2-40B4-BE49-F238E27FC236}">
                <a16:creationId xmlns:a16="http://schemas.microsoft.com/office/drawing/2014/main" id="{299443CC-1770-0449-AC23-506B28C193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32575" y="3651997"/>
            <a:ext cx="715449" cy="741409"/>
          </a:xfrm>
          <a:prstGeom prst="rect">
            <a:avLst/>
          </a:prstGeom>
        </p:spPr>
      </p:pic>
      <p:sp>
        <p:nvSpPr>
          <p:cNvPr id="20" name="Text Box 2">
            <a:extLst>
              <a:ext uri="{FF2B5EF4-FFF2-40B4-BE49-F238E27FC236}">
                <a16:creationId xmlns:a16="http://schemas.microsoft.com/office/drawing/2014/main" id="{8F2158AA-D8C2-2C41-9B13-5A6D7F3F6185}"/>
              </a:ext>
            </a:extLst>
          </p:cNvPr>
          <p:cNvSpPr txBox="1">
            <a:spLocks noChangeArrowheads="1"/>
          </p:cNvSpPr>
          <p:nvPr/>
        </p:nvSpPr>
        <p:spPr bwMode="auto">
          <a:xfrm>
            <a:off x="478740" y="2944640"/>
            <a:ext cx="1206938" cy="1456705"/>
          </a:xfrm>
          <a:prstGeom prst="rect">
            <a:avLst/>
          </a:prstGeom>
          <a:solidFill>
            <a:srgbClr val="259B7C">
              <a:alpha val="45000"/>
            </a:srgbClr>
          </a:solidFill>
          <a:ln w="15875">
            <a:solidFill>
              <a:srgbClr val="1B6F59"/>
            </a:solid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The </a:t>
            </a:r>
            <a:r>
              <a:rPr lang="en-US" sz="1400" b="1" dirty="0">
                <a:latin typeface="Calibri" panose="020F0502020204030204" pitchFamily="34" charset="0"/>
                <a:ea typeface="Calibri" panose="020F0502020204030204" pitchFamily="34" charset="0"/>
                <a:cs typeface="Times New Roman" panose="02020603050405020304" pitchFamily="18" charset="0"/>
              </a:rPr>
              <a:t>average</a:t>
            </a:r>
            <a:r>
              <a:rPr lang="en-US" sz="1400" dirty="0">
                <a:latin typeface="Calibri" panose="020F0502020204030204" pitchFamily="34" charset="0"/>
                <a:ea typeface="Calibri" panose="020F0502020204030204" pitchFamily="34" charset="0"/>
                <a:cs typeface="Times New Roman" panose="02020603050405020304" pitchFamily="18" charset="0"/>
              </a:rPr>
              <a:t> wage of all </a:t>
            </a:r>
            <a:r>
              <a:rPr lang="en-US" sz="1400" b="1" dirty="0">
                <a:latin typeface="Calibri" panose="020F0502020204030204" pitchFamily="34" charset="0"/>
                <a:ea typeface="Calibri" panose="020F0502020204030204" pitchFamily="34" charset="0"/>
                <a:cs typeface="Times New Roman" panose="02020603050405020304" pitchFamily="18" charset="0"/>
              </a:rPr>
              <a:t>full-time workers </a:t>
            </a:r>
            <a:r>
              <a:rPr lang="en-US" sz="1400" dirty="0">
                <a:latin typeface="Calibri" panose="020F0502020204030204" pitchFamily="34" charset="0"/>
                <a:ea typeface="Calibri" panose="020F0502020204030204" pitchFamily="34" charset="0"/>
                <a:cs typeface="Times New Roman" panose="02020603050405020304" pitchFamily="18" charset="0"/>
              </a:rPr>
              <a:t>in the county: </a:t>
            </a:r>
            <a:r>
              <a:rPr lang="en-US" sz="1400" b="1" dirty="0">
                <a:latin typeface="Calibri" panose="020F0502020204030204" pitchFamily="34" charset="0"/>
                <a:ea typeface="Calibri" panose="020F0502020204030204" pitchFamily="34" charset="0"/>
                <a:cs typeface="Times New Roman" panose="02020603050405020304" pitchFamily="18" charset="0"/>
              </a:rPr>
              <a:t>$62,608</a:t>
            </a:r>
            <a:endParaRPr lang="en-US" sz="1400" baseline="30000" dirty="0">
              <a:solidFill>
                <a:srgbClr val="272D4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Graphic 14" descr="Money">
            <a:extLst>
              <a:ext uri="{FF2B5EF4-FFF2-40B4-BE49-F238E27FC236}">
                <a16:creationId xmlns:a16="http://schemas.microsoft.com/office/drawing/2014/main" id="{6355B9D7-63BC-064C-83EF-9B6AF9E819EB}"/>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9400" y="3506622"/>
            <a:ext cx="838299" cy="728473"/>
          </a:xfrm>
          <a:prstGeom prst="rect">
            <a:avLst/>
          </a:prstGeom>
        </p:spPr>
      </p:pic>
      <p:sp>
        <p:nvSpPr>
          <p:cNvPr id="22" name="Text Box 2">
            <a:extLst>
              <a:ext uri="{FF2B5EF4-FFF2-40B4-BE49-F238E27FC236}">
                <a16:creationId xmlns:a16="http://schemas.microsoft.com/office/drawing/2014/main" id="{BECB9B33-FA83-4C47-8386-B3AE01CA5D81}"/>
              </a:ext>
            </a:extLst>
          </p:cNvPr>
          <p:cNvSpPr txBox="1">
            <a:spLocks noChangeArrowheads="1"/>
          </p:cNvSpPr>
          <p:nvPr/>
        </p:nvSpPr>
        <p:spPr bwMode="auto">
          <a:xfrm>
            <a:off x="471943" y="5430450"/>
            <a:ext cx="1213734" cy="836282"/>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Median  </a:t>
            </a:r>
            <a:r>
              <a:rPr lang="en-US" sz="1400" b="1" dirty="0">
                <a:latin typeface="Calibri" panose="020F0502020204030204" pitchFamily="34" charset="0"/>
                <a:ea typeface="Calibri" panose="020F0502020204030204" pitchFamily="34" charset="0"/>
                <a:cs typeface="Times New Roman" panose="02020603050405020304" pitchFamily="18" charset="0"/>
              </a:rPr>
              <a:t>home </a:t>
            </a:r>
            <a:r>
              <a:rPr lang="en-US" sz="1400" dirty="0">
                <a:latin typeface="Calibri" panose="020F0502020204030204" pitchFamily="34" charset="0"/>
                <a:ea typeface="Calibri" panose="020F0502020204030204" pitchFamily="34" charset="0"/>
                <a:cs typeface="Times New Roman" panose="02020603050405020304" pitchFamily="18" charset="0"/>
              </a:rPr>
              <a:t>value: </a:t>
            </a:r>
            <a:r>
              <a:rPr lang="en-US" sz="1400" b="1" dirty="0">
                <a:latin typeface="Calibri" panose="020F0502020204030204" pitchFamily="34" charset="0"/>
                <a:ea typeface="Calibri" panose="020F0502020204030204" pitchFamily="34" charset="0"/>
                <a:cs typeface="Times New Roman" panose="02020603050405020304" pitchFamily="18" charset="0"/>
              </a:rPr>
              <a:t>$433,284*</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66139B41-70D0-0844-8949-F06E37D814B1}"/>
              </a:ext>
            </a:extLst>
          </p:cNvPr>
          <p:cNvSpPr txBox="1">
            <a:spLocks noChangeArrowheads="1"/>
          </p:cNvSpPr>
          <p:nvPr/>
        </p:nvSpPr>
        <p:spPr bwMode="auto">
          <a:xfrm>
            <a:off x="478739" y="6415305"/>
            <a:ext cx="1199531" cy="1204601"/>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gn="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Fair Market rent for a     </a:t>
            </a:r>
            <a:r>
              <a:rPr lang="en-US" sz="1400" b="1" dirty="0">
                <a:latin typeface="Calibri" panose="020F0502020204030204" pitchFamily="34" charset="0"/>
                <a:ea typeface="Calibri" panose="020F0502020204030204" pitchFamily="34" charset="0"/>
                <a:cs typeface="Times New Roman" panose="02020603050405020304" pitchFamily="18" charset="0"/>
              </a:rPr>
              <a:t>2-bedroom apartment: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$782</a:t>
            </a:r>
            <a:r>
              <a:rPr lang="en-US" sz="1400" dirty="0">
                <a:solidFill>
                  <a:srgbClr val="272D41"/>
                </a:solidFill>
                <a:ea typeface="Calibri" panose="020F0502020204030204" pitchFamily="34" charset="0"/>
                <a:cs typeface="Times New Roman" panose="02020603050405020304" pitchFamily="18" charset="0"/>
              </a:rPr>
              <a:t>*</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4" name="Graphic 16" descr="City">
            <a:extLst>
              <a:ext uri="{FF2B5EF4-FFF2-40B4-BE49-F238E27FC236}">
                <a16:creationId xmlns:a16="http://schemas.microsoft.com/office/drawing/2014/main" id="{0648978D-E469-6B4A-80D2-56FE8D385E1E}"/>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3395" y="7240464"/>
            <a:ext cx="581528" cy="660393"/>
          </a:xfrm>
          <a:prstGeom prst="rect">
            <a:avLst/>
          </a:prstGeom>
        </p:spPr>
      </p:pic>
      <p:sp>
        <p:nvSpPr>
          <p:cNvPr id="31" name="Text Box 2">
            <a:extLst>
              <a:ext uri="{FF2B5EF4-FFF2-40B4-BE49-F238E27FC236}">
                <a16:creationId xmlns:a16="http://schemas.microsoft.com/office/drawing/2014/main" id="{DBD6AAEA-B144-FD4B-A79D-1FF655C628D7}"/>
              </a:ext>
            </a:extLst>
          </p:cNvPr>
          <p:cNvSpPr txBox="1">
            <a:spLocks noChangeArrowheads="1"/>
          </p:cNvSpPr>
          <p:nvPr/>
        </p:nvSpPr>
        <p:spPr bwMode="auto">
          <a:xfrm>
            <a:off x="5985329" y="8372459"/>
            <a:ext cx="1701838" cy="279090"/>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b="1" dirty="0">
                <a:solidFill>
                  <a:srgbClr val="EF643E"/>
                </a:solidFill>
                <a:ea typeface="Calibri" panose="020F0502020204030204" pitchFamily="34" charset="0"/>
                <a:cs typeface="Times New Roman" panose="02020603050405020304" pitchFamily="18" charset="0"/>
              </a:rPr>
              <a:t>GettheFactsOut.org</a:t>
            </a:r>
          </a:p>
        </p:txBody>
      </p:sp>
      <p:sp>
        <p:nvSpPr>
          <p:cNvPr id="36" name="Text Box 2">
            <a:extLst>
              <a:ext uri="{FF2B5EF4-FFF2-40B4-BE49-F238E27FC236}">
                <a16:creationId xmlns:a16="http://schemas.microsoft.com/office/drawing/2014/main" id="{28DC373C-7B69-2042-9324-047152A8C46D}"/>
              </a:ext>
            </a:extLst>
          </p:cNvPr>
          <p:cNvSpPr txBox="1">
            <a:spLocks noChangeArrowheads="1"/>
          </p:cNvSpPr>
          <p:nvPr/>
        </p:nvSpPr>
        <p:spPr bwMode="auto">
          <a:xfrm>
            <a:off x="4313713" y="9577947"/>
            <a:ext cx="3062999" cy="454926"/>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700" dirty="0">
                <a:latin typeface="+mj-lt"/>
                <a:ea typeface="Calibri" panose="020F0502020204030204" pitchFamily="34" charset="0"/>
                <a:cs typeface="Times New Roman" panose="02020603050405020304" pitchFamily="18" charset="0"/>
              </a:rPr>
              <a:t>Any opinions, findings, and conclusions or recommendations expressed in this material are those of the author(s) and do not necessarily reflect the views of the National Science Foundation. NSF DUE 1821710 &amp; 1821462. </a:t>
            </a:r>
          </a:p>
        </p:txBody>
      </p:sp>
      <p:pic>
        <p:nvPicPr>
          <p:cNvPr id="37" name="Picture 36">
            <a:extLst>
              <a:ext uri="{FF2B5EF4-FFF2-40B4-BE49-F238E27FC236}">
                <a16:creationId xmlns:a16="http://schemas.microsoft.com/office/drawing/2014/main" id="{7A7B6E58-08E8-9E40-8FC6-705876185029}"/>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35144" y="9597337"/>
            <a:ext cx="357653" cy="369977"/>
          </a:xfrm>
          <a:prstGeom prst="rect">
            <a:avLst/>
          </a:prstGeom>
          <a:noFill/>
          <a:ln>
            <a:noFill/>
          </a:ln>
        </p:spPr>
      </p:pic>
      <p:sp>
        <p:nvSpPr>
          <p:cNvPr id="38" name="Text Box 2">
            <a:extLst>
              <a:ext uri="{FF2B5EF4-FFF2-40B4-BE49-F238E27FC236}">
                <a16:creationId xmlns:a16="http://schemas.microsoft.com/office/drawing/2014/main" id="{0402EF2C-7C09-DF4C-9722-FD496F65EBA3}"/>
              </a:ext>
            </a:extLst>
          </p:cNvPr>
          <p:cNvSpPr txBox="1">
            <a:spLocks noChangeArrowheads="1"/>
          </p:cNvSpPr>
          <p:nvPr/>
        </p:nvSpPr>
        <p:spPr bwMode="auto">
          <a:xfrm>
            <a:off x="2047949" y="7467644"/>
            <a:ext cx="2482202"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5% down payment, spending 36% of their income on housing</a:t>
            </a:r>
          </a:p>
        </p:txBody>
      </p:sp>
      <p:pic>
        <p:nvPicPr>
          <p:cNvPr id="39" name="Graphic 15" descr="House">
            <a:extLst>
              <a:ext uri="{FF2B5EF4-FFF2-40B4-BE49-F238E27FC236}">
                <a16:creationId xmlns:a16="http://schemas.microsoft.com/office/drawing/2014/main" id="{00AB1553-CC05-424E-9185-DCD1077DB707}"/>
              </a:ext>
            </a:extLst>
          </p:cNvPr>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255592" y="5149044"/>
            <a:ext cx="743318" cy="662104"/>
          </a:xfrm>
          <a:prstGeom prst="rect">
            <a:avLst/>
          </a:prstGeom>
        </p:spPr>
      </p:pic>
      <p:sp>
        <p:nvSpPr>
          <p:cNvPr id="6" name="TextBox 5">
            <a:extLst>
              <a:ext uri="{FF2B5EF4-FFF2-40B4-BE49-F238E27FC236}">
                <a16:creationId xmlns:a16="http://schemas.microsoft.com/office/drawing/2014/main" id="{0907C0F0-655E-4B88-ABDD-E01F834178DC}"/>
              </a:ext>
            </a:extLst>
          </p:cNvPr>
          <p:cNvSpPr txBox="1"/>
          <p:nvPr/>
        </p:nvSpPr>
        <p:spPr>
          <a:xfrm>
            <a:off x="5825244" y="9145702"/>
            <a:ext cx="1013419" cy="196208"/>
          </a:xfrm>
          <a:prstGeom prst="rect">
            <a:avLst/>
          </a:prstGeom>
          <a:noFill/>
        </p:spPr>
        <p:txBody>
          <a:bodyPr wrap="none" rtlCol="0">
            <a:spAutoFit/>
          </a:bodyPr>
          <a:lstStyle/>
          <a:p>
            <a:pPr algn="r">
              <a:lnSpc>
                <a:spcPct val="107000"/>
              </a:lnSpc>
              <a:spcAft>
                <a:spcPts val="880"/>
              </a:spcAft>
            </a:pPr>
            <a:r>
              <a:rPr lang="en-US" sz="660" dirty="0">
                <a:latin typeface="+mj-lt"/>
                <a:ea typeface="Calibri" panose="020F0502020204030204" pitchFamily="34" charset="0"/>
                <a:cs typeface="Times New Roman" panose="02020603050405020304" pitchFamily="18" charset="0"/>
              </a:rPr>
              <a:t>Created by AMB 6.13.23</a:t>
            </a:r>
          </a:p>
        </p:txBody>
      </p:sp>
      <p:sp>
        <p:nvSpPr>
          <p:cNvPr id="33" name="Rectangle 6">
            <a:extLst>
              <a:ext uri="{FF2B5EF4-FFF2-40B4-BE49-F238E27FC236}">
                <a16:creationId xmlns:a16="http://schemas.microsoft.com/office/drawing/2014/main" id="{561A0D86-7152-8142-9E71-94B3BB7D89F6}"/>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42" name="Rectangle 6">
            <a:extLst>
              <a:ext uri="{FF2B5EF4-FFF2-40B4-BE49-F238E27FC236}">
                <a16:creationId xmlns:a16="http://schemas.microsoft.com/office/drawing/2014/main" id="{B29CD01E-F005-2342-94BC-9879D6AB045D}"/>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2" name="Rectangle 8">
            <a:extLst>
              <a:ext uri="{FF2B5EF4-FFF2-40B4-BE49-F238E27FC236}">
                <a16:creationId xmlns:a16="http://schemas.microsoft.com/office/drawing/2014/main" id="{55453D08-5CE1-844B-9E0B-B2A49332A6E0}"/>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5" name="Rectangle 8">
            <a:extLst>
              <a:ext uri="{FF2B5EF4-FFF2-40B4-BE49-F238E27FC236}">
                <a16:creationId xmlns:a16="http://schemas.microsoft.com/office/drawing/2014/main" id="{59662109-BC6E-3649-A4D1-DE15DF6F703E}"/>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17" name="Text Box 2">
            <a:extLst>
              <a:ext uri="{FF2B5EF4-FFF2-40B4-BE49-F238E27FC236}">
                <a16:creationId xmlns:a16="http://schemas.microsoft.com/office/drawing/2014/main" id="{1862CEC3-4D0E-3A4E-AF6F-3BA004044454}"/>
              </a:ext>
            </a:extLst>
          </p:cNvPr>
          <p:cNvSpPr txBox="1">
            <a:spLocks noChangeArrowheads="1"/>
          </p:cNvSpPr>
          <p:nvPr/>
        </p:nvSpPr>
        <p:spPr bwMode="auto">
          <a:xfrm>
            <a:off x="1996010" y="4290855"/>
            <a:ext cx="1486984" cy="296863"/>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Data from 2022-2023  </a:t>
            </a:r>
            <a:endParaRPr lang="en-US" sz="121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21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8" name="Graphic 47">
            <a:extLst>
              <a:ext uri="{FF2B5EF4-FFF2-40B4-BE49-F238E27FC236}">
                <a16:creationId xmlns:a16="http://schemas.microsoft.com/office/drawing/2014/main" id="{F769F6EF-68C1-4C8C-B3A8-0C55C3EDC94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936130" y="9699375"/>
            <a:ext cx="303987" cy="170993"/>
          </a:xfrm>
          <a:prstGeom prst="rect">
            <a:avLst/>
          </a:prstGeom>
        </p:spPr>
      </p:pic>
      <p:pic>
        <p:nvPicPr>
          <p:cNvPr id="49" name="Graphic 48">
            <a:extLst>
              <a:ext uri="{FF2B5EF4-FFF2-40B4-BE49-F238E27FC236}">
                <a16:creationId xmlns:a16="http://schemas.microsoft.com/office/drawing/2014/main" id="{58483375-B151-402C-8DFA-9C0AC7132C04}"/>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256518" y="9626607"/>
            <a:ext cx="534499" cy="406266"/>
          </a:xfrm>
          <a:prstGeom prst="rect">
            <a:avLst/>
          </a:prstGeom>
        </p:spPr>
      </p:pic>
      <p:pic>
        <p:nvPicPr>
          <p:cNvPr id="50" name="Picture 49" descr="Text&#10;&#10;Description automatically generated">
            <a:extLst>
              <a:ext uri="{FF2B5EF4-FFF2-40B4-BE49-F238E27FC236}">
                <a16:creationId xmlns:a16="http://schemas.microsoft.com/office/drawing/2014/main" id="{67E7C97E-3EB0-410F-B7A1-D9A74AF026CE}"/>
              </a:ext>
            </a:extLst>
          </p:cNvPr>
          <p:cNvPicPr>
            <a:picLocks noChangeAspect="1"/>
          </p:cNvPicPr>
          <p:nvPr/>
        </p:nvPicPr>
        <p:blipFill>
          <a:blip r:embed="rId22"/>
          <a:stretch>
            <a:fillRect/>
          </a:stretch>
        </p:blipFill>
        <p:spPr>
          <a:xfrm>
            <a:off x="2790811" y="9661087"/>
            <a:ext cx="531917" cy="302528"/>
          </a:xfrm>
          <a:prstGeom prst="rect">
            <a:avLst/>
          </a:prstGeom>
        </p:spPr>
      </p:pic>
      <p:pic>
        <p:nvPicPr>
          <p:cNvPr id="51" name="Picture 50" descr="Logo, company name&#10;&#10;Description automatically generated">
            <a:extLst>
              <a:ext uri="{FF2B5EF4-FFF2-40B4-BE49-F238E27FC236}">
                <a16:creationId xmlns:a16="http://schemas.microsoft.com/office/drawing/2014/main" id="{9566F6E4-5B31-4ECD-B16B-01FBF2EB2E63}"/>
              </a:ext>
            </a:extLst>
          </p:cNvPr>
          <p:cNvPicPr>
            <a:picLocks noChangeAspect="1"/>
          </p:cNvPicPr>
          <p:nvPr/>
        </p:nvPicPr>
        <p:blipFill>
          <a:blip r:embed="rId23"/>
          <a:stretch>
            <a:fillRect/>
          </a:stretch>
        </p:blipFill>
        <p:spPr>
          <a:xfrm>
            <a:off x="1865070" y="9372165"/>
            <a:ext cx="852145" cy="852145"/>
          </a:xfrm>
          <a:prstGeom prst="rect">
            <a:avLst/>
          </a:prstGeom>
        </p:spPr>
      </p:pic>
      <p:pic>
        <p:nvPicPr>
          <p:cNvPr id="53" name="Picture 52" descr="Logo&#10;&#10;Description automatically generated">
            <a:extLst>
              <a:ext uri="{FF2B5EF4-FFF2-40B4-BE49-F238E27FC236}">
                <a16:creationId xmlns:a16="http://schemas.microsoft.com/office/drawing/2014/main" id="{CD058BDF-963A-48C3-9386-AE1D8A18C4F8}"/>
              </a:ext>
            </a:extLst>
          </p:cNvPr>
          <p:cNvPicPr>
            <a:picLocks noChangeAspect="1"/>
          </p:cNvPicPr>
          <p:nvPr/>
        </p:nvPicPr>
        <p:blipFill>
          <a:blip r:embed="rId24"/>
          <a:stretch>
            <a:fillRect/>
          </a:stretch>
        </p:blipFill>
        <p:spPr>
          <a:xfrm>
            <a:off x="3396324" y="9604573"/>
            <a:ext cx="466210" cy="398149"/>
          </a:xfrm>
          <a:prstGeom prst="rect">
            <a:avLst/>
          </a:prstGeom>
        </p:spPr>
      </p:pic>
      <p:sp>
        <p:nvSpPr>
          <p:cNvPr id="16" name="Rectangle 15">
            <a:extLst>
              <a:ext uri="{FF2B5EF4-FFF2-40B4-BE49-F238E27FC236}">
                <a16:creationId xmlns:a16="http://schemas.microsoft.com/office/drawing/2014/main" id="{F6ED9152-1BC7-48B7-9A1D-07D94D934862}"/>
              </a:ext>
            </a:extLst>
          </p:cNvPr>
          <p:cNvSpPr/>
          <p:nvPr/>
        </p:nvSpPr>
        <p:spPr>
          <a:xfrm>
            <a:off x="5081364" y="1491726"/>
            <a:ext cx="2295348" cy="281229"/>
          </a:xfrm>
          <a:prstGeom prst="rect">
            <a:avLst/>
          </a:prstGeom>
          <a:solidFill>
            <a:srgbClr val="EF643E"/>
          </a:solidFill>
          <a:ln>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Cache County, UT</a:t>
            </a:r>
          </a:p>
        </p:txBody>
      </p:sp>
      <p:sp>
        <p:nvSpPr>
          <p:cNvPr id="35" name="Parallelogram 34">
            <a:extLst>
              <a:ext uri="{FF2B5EF4-FFF2-40B4-BE49-F238E27FC236}">
                <a16:creationId xmlns:a16="http://schemas.microsoft.com/office/drawing/2014/main" id="{9F370C84-291A-4A2F-BD30-34161DDDC8F5}"/>
              </a:ext>
            </a:extLst>
          </p:cNvPr>
          <p:cNvSpPr/>
          <p:nvPr/>
        </p:nvSpPr>
        <p:spPr>
          <a:xfrm>
            <a:off x="369139" y="2394544"/>
            <a:ext cx="1316538" cy="330443"/>
          </a:xfrm>
          <a:prstGeom prst="parallelogram">
            <a:avLst/>
          </a:prstGeom>
          <a:solidFill>
            <a:srgbClr val="1B6F59"/>
          </a:solidFill>
          <a:ln w="15875">
            <a:solidFill>
              <a:srgbClr val="814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SALARY</a:t>
            </a:r>
          </a:p>
        </p:txBody>
      </p:sp>
      <p:sp>
        <p:nvSpPr>
          <p:cNvPr id="58" name="TextBox 57">
            <a:extLst>
              <a:ext uri="{FF2B5EF4-FFF2-40B4-BE49-F238E27FC236}">
                <a16:creationId xmlns:a16="http://schemas.microsoft.com/office/drawing/2014/main" id="{FFAEB179-07AB-4402-8BB9-26CBB9008C00}"/>
              </a:ext>
            </a:extLst>
          </p:cNvPr>
          <p:cNvSpPr txBox="1"/>
          <p:nvPr/>
        </p:nvSpPr>
        <p:spPr>
          <a:xfrm>
            <a:off x="2737173" y="1871672"/>
            <a:ext cx="4655878" cy="498598"/>
          </a:xfrm>
          <a:prstGeom prst="rect">
            <a:avLst/>
          </a:prstGeom>
          <a:noFill/>
        </p:spPr>
        <p:txBody>
          <a:bodyPr wrap="square" rtlCol="0">
            <a:spAutoFit/>
          </a:bodyPr>
          <a:lstStyle/>
          <a:p>
            <a:pPr algn="r"/>
            <a:r>
              <a:rPr lang="en-US" sz="1320" dirty="0">
                <a:latin typeface="Open Sans" panose="020B0606030504020204" pitchFamily="34" charset="0"/>
                <a:ea typeface="Open Sans" panose="020B0606030504020204" pitchFamily="34" charset="0"/>
                <a:cs typeface="Open Sans" panose="020B0606030504020204" pitchFamily="34" charset="0"/>
              </a:rPr>
              <a:t>Teachers in the US </a:t>
            </a:r>
            <a:r>
              <a:rPr lang="en-US" sz="1320" b="1" dirty="0">
                <a:latin typeface="Open Sans" panose="020B0606030504020204" pitchFamily="34" charset="0"/>
                <a:ea typeface="Open Sans" panose="020B0606030504020204" pitchFamily="34" charset="0"/>
                <a:cs typeface="Open Sans" panose="020B0606030504020204" pitchFamily="34" charset="0"/>
              </a:rPr>
              <a:t>rate their lives better </a:t>
            </a:r>
          </a:p>
          <a:p>
            <a:pPr algn="r"/>
            <a:r>
              <a:rPr lang="en-US" sz="1320" dirty="0">
                <a:latin typeface="Open Sans" panose="020B0606030504020204" pitchFamily="34" charset="0"/>
                <a:ea typeface="Open Sans" panose="020B0606030504020204" pitchFamily="34" charset="0"/>
                <a:cs typeface="Open Sans" panose="020B0606030504020204" pitchFamily="34" charset="0"/>
              </a:rPr>
              <a:t>than all other occupation groups, trailing only physicians.</a:t>
            </a:r>
          </a:p>
        </p:txBody>
      </p:sp>
      <p:sp>
        <p:nvSpPr>
          <p:cNvPr id="59" name="Parallelogram 58">
            <a:extLst>
              <a:ext uri="{FF2B5EF4-FFF2-40B4-BE49-F238E27FC236}">
                <a16:creationId xmlns:a16="http://schemas.microsoft.com/office/drawing/2014/main" id="{D4020499-137A-430B-BED6-D5C00E58A2FD}"/>
              </a:ext>
            </a:extLst>
          </p:cNvPr>
          <p:cNvSpPr/>
          <p:nvPr/>
        </p:nvSpPr>
        <p:spPr>
          <a:xfrm>
            <a:off x="389721" y="4771389"/>
            <a:ext cx="1405555" cy="330443"/>
          </a:xfrm>
          <a:prstGeom prst="parallelogram">
            <a:avLst/>
          </a:prstGeom>
          <a:solidFill>
            <a:srgbClr val="2B4FC5"/>
          </a:solidFill>
          <a:ln w="15875">
            <a:solidFill>
              <a:srgbClr val="2C9C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HOUSING</a:t>
            </a:r>
          </a:p>
        </p:txBody>
      </p:sp>
      <p:sp>
        <p:nvSpPr>
          <p:cNvPr id="43" name="Parallelogram 42">
            <a:extLst>
              <a:ext uri="{FF2B5EF4-FFF2-40B4-BE49-F238E27FC236}">
                <a16:creationId xmlns:a16="http://schemas.microsoft.com/office/drawing/2014/main" id="{62BBB03F-3946-47D5-8C3C-CFE3A30AB093}"/>
              </a:ext>
            </a:extLst>
          </p:cNvPr>
          <p:cNvSpPr/>
          <p:nvPr/>
        </p:nvSpPr>
        <p:spPr>
          <a:xfrm>
            <a:off x="5412758" y="7200920"/>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$424,800</a:t>
            </a:r>
          </a:p>
        </p:txBody>
      </p:sp>
      <p:sp>
        <p:nvSpPr>
          <p:cNvPr id="60" name="Parallelogram 59">
            <a:extLst>
              <a:ext uri="{FF2B5EF4-FFF2-40B4-BE49-F238E27FC236}">
                <a16:creationId xmlns:a16="http://schemas.microsoft.com/office/drawing/2014/main" id="{DF48A11E-C678-45AC-ACB0-6B902B01FAB6}"/>
              </a:ext>
            </a:extLst>
          </p:cNvPr>
          <p:cNvSpPr/>
          <p:nvPr/>
        </p:nvSpPr>
        <p:spPr>
          <a:xfrm>
            <a:off x="2697432" y="7226468"/>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$258,700</a:t>
            </a:r>
          </a:p>
        </p:txBody>
      </p:sp>
      <p:sp>
        <p:nvSpPr>
          <p:cNvPr id="61" name="Text Box 2">
            <a:extLst>
              <a:ext uri="{FF2B5EF4-FFF2-40B4-BE49-F238E27FC236}">
                <a16:creationId xmlns:a16="http://schemas.microsoft.com/office/drawing/2014/main" id="{FD8FDCEE-9299-4766-BC0D-246F7CCC7DCC}"/>
              </a:ext>
            </a:extLst>
          </p:cNvPr>
          <p:cNvSpPr txBox="1">
            <a:spLocks noChangeArrowheads="1"/>
          </p:cNvSpPr>
          <p:nvPr/>
        </p:nvSpPr>
        <p:spPr bwMode="auto">
          <a:xfrm>
            <a:off x="4704618" y="7440969"/>
            <a:ext cx="2627631"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20% down payment, spending 36% of their income on housing</a:t>
            </a:r>
          </a:p>
        </p:txBody>
      </p:sp>
      <p:sp>
        <p:nvSpPr>
          <p:cNvPr id="62" name="Parallelogram 61">
            <a:extLst>
              <a:ext uri="{FF2B5EF4-FFF2-40B4-BE49-F238E27FC236}">
                <a16:creationId xmlns:a16="http://schemas.microsoft.com/office/drawing/2014/main" id="{FD4A3D6A-C207-4254-B661-2A9F98990EC2}"/>
              </a:ext>
            </a:extLst>
          </p:cNvPr>
          <p:cNvSpPr/>
          <p:nvPr/>
        </p:nvSpPr>
        <p:spPr>
          <a:xfrm>
            <a:off x="369139" y="8043386"/>
            <a:ext cx="1778780" cy="330443"/>
          </a:xfrm>
          <a:prstGeom prst="parallelogram">
            <a:avLst/>
          </a:prstGeom>
          <a:solidFill>
            <a:srgbClr val="B64389"/>
          </a:solidFill>
          <a:ln w="15875">
            <a:solidFill>
              <a:srgbClr val="2B4F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RETIREMENT</a:t>
            </a:r>
          </a:p>
        </p:txBody>
      </p:sp>
      <p:sp>
        <p:nvSpPr>
          <p:cNvPr id="64" name="TextBox 63">
            <a:extLst>
              <a:ext uri="{FF2B5EF4-FFF2-40B4-BE49-F238E27FC236}">
                <a16:creationId xmlns:a16="http://schemas.microsoft.com/office/drawing/2014/main" id="{618B2A7F-E790-4A2C-9423-1B966D1B78D8}"/>
              </a:ext>
            </a:extLst>
          </p:cNvPr>
          <p:cNvSpPr txBox="1"/>
          <p:nvPr/>
        </p:nvSpPr>
        <p:spPr>
          <a:xfrm>
            <a:off x="2227394" y="8357408"/>
            <a:ext cx="595898"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59</a:t>
            </a:r>
          </a:p>
        </p:txBody>
      </p:sp>
      <p:sp>
        <p:nvSpPr>
          <p:cNvPr id="65" name="TextBox 64">
            <a:extLst>
              <a:ext uri="{FF2B5EF4-FFF2-40B4-BE49-F238E27FC236}">
                <a16:creationId xmlns:a16="http://schemas.microsoft.com/office/drawing/2014/main" id="{2A1F5D61-0DAF-46D5-B0DE-4109C81E8EEA}"/>
              </a:ext>
            </a:extLst>
          </p:cNvPr>
          <p:cNvSpPr txBox="1"/>
          <p:nvPr/>
        </p:nvSpPr>
        <p:spPr>
          <a:xfrm>
            <a:off x="2289705" y="9086906"/>
            <a:ext cx="470613"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63</a:t>
            </a:r>
          </a:p>
        </p:txBody>
      </p:sp>
      <p:sp>
        <p:nvSpPr>
          <p:cNvPr id="66" name="TextBox 65">
            <a:extLst>
              <a:ext uri="{FF2B5EF4-FFF2-40B4-BE49-F238E27FC236}">
                <a16:creationId xmlns:a16="http://schemas.microsoft.com/office/drawing/2014/main" id="{73453EAD-7A39-4F22-8D37-869732E1D97A}"/>
              </a:ext>
            </a:extLst>
          </p:cNvPr>
          <p:cNvSpPr txBox="1"/>
          <p:nvPr/>
        </p:nvSpPr>
        <p:spPr>
          <a:xfrm>
            <a:off x="2723641" y="8331160"/>
            <a:ext cx="1128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Teacher average retirement age</a:t>
            </a:r>
          </a:p>
        </p:txBody>
      </p:sp>
      <p:sp>
        <p:nvSpPr>
          <p:cNvPr id="67" name="TextBox 66">
            <a:extLst>
              <a:ext uri="{FF2B5EF4-FFF2-40B4-BE49-F238E27FC236}">
                <a16:creationId xmlns:a16="http://schemas.microsoft.com/office/drawing/2014/main" id="{B64B14C1-6498-410E-9CFF-C5C7D072F6B9}"/>
              </a:ext>
            </a:extLst>
          </p:cNvPr>
          <p:cNvSpPr txBox="1"/>
          <p:nvPr/>
        </p:nvSpPr>
        <p:spPr>
          <a:xfrm>
            <a:off x="2705818" y="9038849"/>
            <a:ext cx="1267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All careers average retirement age</a:t>
            </a:r>
          </a:p>
        </p:txBody>
      </p:sp>
      <p:sp>
        <p:nvSpPr>
          <p:cNvPr id="45" name="TextBox 44">
            <a:extLst>
              <a:ext uri="{FF2B5EF4-FFF2-40B4-BE49-F238E27FC236}">
                <a16:creationId xmlns:a16="http://schemas.microsoft.com/office/drawing/2014/main" id="{C777F7CE-6AA3-4CBC-BD0C-811FCB3B96F3}"/>
              </a:ext>
            </a:extLst>
          </p:cNvPr>
          <p:cNvSpPr txBox="1"/>
          <p:nvPr/>
        </p:nvSpPr>
        <p:spPr>
          <a:xfrm>
            <a:off x="2086063" y="2518049"/>
            <a:ext cx="1683524" cy="307777"/>
          </a:xfrm>
          <a:prstGeom prst="rect">
            <a:avLst/>
          </a:prstGeom>
          <a:noFill/>
        </p:spPr>
        <p:txBody>
          <a:bodyPr wrap="square" rtlCol="0">
            <a:spAutoFit/>
          </a:bodyPr>
          <a:lstStyle/>
          <a:p>
            <a:r>
              <a:rPr lang="en-US" sz="1400" b="1" dirty="0"/>
              <a:t>Base Salary</a:t>
            </a:r>
          </a:p>
        </p:txBody>
      </p:sp>
      <p:sp>
        <p:nvSpPr>
          <p:cNvPr id="68" name="TextBox 67">
            <a:extLst>
              <a:ext uri="{FF2B5EF4-FFF2-40B4-BE49-F238E27FC236}">
                <a16:creationId xmlns:a16="http://schemas.microsoft.com/office/drawing/2014/main" id="{2D6422AA-D5C7-42B1-8391-E6B7D62C3449}"/>
              </a:ext>
            </a:extLst>
          </p:cNvPr>
          <p:cNvSpPr txBox="1"/>
          <p:nvPr/>
        </p:nvSpPr>
        <p:spPr>
          <a:xfrm>
            <a:off x="5552099" y="2499038"/>
            <a:ext cx="689532" cy="307777"/>
          </a:xfrm>
          <a:prstGeom prst="rect">
            <a:avLst/>
          </a:prstGeom>
          <a:noFill/>
        </p:spPr>
        <p:txBody>
          <a:bodyPr wrap="square" rtlCol="0">
            <a:spAutoFit/>
          </a:bodyPr>
          <a:lstStyle/>
          <a:p>
            <a:r>
              <a:rPr lang="en-US" sz="1400" b="1" dirty="0"/>
              <a:t>Plus</a:t>
            </a:r>
          </a:p>
        </p:txBody>
      </p:sp>
      <p:sp>
        <p:nvSpPr>
          <p:cNvPr id="71" name="TextBox 70">
            <a:extLst>
              <a:ext uri="{FF2B5EF4-FFF2-40B4-BE49-F238E27FC236}">
                <a16:creationId xmlns:a16="http://schemas.microsoft.com/office/drawing/2014/main" id="{2D4A863C-A626-4043-9F21-182936EA20C1}"/>
              </a:ext>
            </a:extLst>
          </p:cNvPr>
          <p:cNvSpPr txBox="1"/>
          <p:nvPr/>
        </p:nvSpPr>
        <p:spPr>
          <a:xfrm>
            <a:off x="6430919" y="2775284"/>
            <a:ext cx="1135923"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72" name="TextBox 71">
            <a:extLst>
              <a:ext uri="{FF2B5EF4-FFF2-40B4-BE49-F238E27FC236}">
                <a16:creationId xmlns:a16="http://schemas.microsoft.com/office/drawing/2014/main" id="{BF2B9C82-AAF0-4982-8CCB-E1617201FAD7}"/>
              </a:ext>
            </a:extLst>
          </p:cNvPr>
          <p:cNvSpPr txBox="1"/>
          <p:nvPr/>
        </p:nvSpPr>
        <p:spPr>
          <a:xfrm>
            <a:off x="5631609" y="4565628"/>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73" name="Rectangle: Rounded Corners 72">
            <a:extLst>
              <a:ext uri="{FF2B5EF4-FFF2-40B4-BE49-F238E27FC236}">
                <a16:creationId xmlns:a16="http://schemas.microsoft.com/office/drawing/2014/main" id="{D4CE0FC4-2285-4BCC-8B21-5F9B1BF66CC1}"/>
              </a:ext>
            </a:extLst>
          </p:cNvPr>
          <p:cNvSpPr/>
          <p:nvPr/>
        </p:nvSpPr>
        <p:spPr>
          <a:xfrm>
            <a:off x="2280165" y="5171285"/>
            <a:ext cx="2019717" cy="450161"/>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solidFill>
                  <a:schemeClr val="bg1"/>
                </a:solidFill>
                <a:ea typeface="Calibri" panose="020F0502020204030204" pitchFamily="34" charset="0"/>
                <a:cs typeface="Times New Roman" panose="02020603050405020304" pitchFamily="18" charset="0"/>
              </a:rPr>
              <a:t>A salary of </a:t>
            </a:r>
            <a:r>
              <a:rPr lang="en-US" sz="1400" b="1" dirty="0">
                <a:solidFill>
                  <a:schemeClr val="bg1"/>
                </a:solidFill>
                <a:ea typeface="Calibri" panose="020F0502020204030204" pitchFamily="34" charset="0"/>
                <a:cs typeface="Times New Roman" panose="02020603050405020304" pitchFamily="18" charset="0"/>
              </a:rPr>
              <a:t>$62,000 </a:t>
            </a:r>
            <a:r>
              <a:rPr lang="en-US" sz="1400" dirty="0">
                <a:solidFill>
                  <a:schemeClr val="bg1"/>
                </a:solidFill>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a:t>
            </a:r>
            <a:endParaRPr lang="en-US" sz="1400" dirty="0">
              <a:solidFill>
                <a:schemeClr val="bg1"/>
              </a:solidFill>
              <a:ea typeface="Calibri" panose="020F0502020204030204" pitchFamily="34" charset="0"/>
              <a:cs typeface="Times New Roman" panose="02020603050405020304" pitchFamily="18" charset="0"/>
            </a:endParaRPr>
          </a:p>
        </p:txBody>
      </p:sp>
      <p:sp>
        <p:nvSpPr>
          <p:cNvPr id="74" name="Rectangle: Rounded Corners 73">
            <a:extLst>
              <a:ext uri="{FF2B5EF4-FFF2-40B4-BE49-F238E27FC236}">
                <a16:creationId xmlns:a16="http://schemas.microsoft.com/office/drawing/2014/main" id="{67096C67-6C18-4409-8890-F1F93A99C7FC}"/>
              </a:ext>
            </a:extLst>
          </p:cNvPr>
          <p:cNvSpPr/>
          <p:nvPr/>
        </p:nvSpPr>
        <p:spPr>
          <a:xfrm>
            <a:off x="5024680" y="5144883"/>
            <a:ext cx="2019717" cy="447976"/>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ea typeface="Calibri" panose="020F0502020204030204" pitchFamily="34" charset="0"/>
                <a:cs typeface="Times New Roman" panose="02020603050405020304" pitchFamily="18" charset="0"/>
              </a:rPr>
              <a:t>A salary of </a:t>
            </a:r>
            <a:r>
              <a:rPr lang="en-US" sz="1400" b="1" dirty="0">
                <a:ea typeface="Calibri" panose="020F0502020204030204" pitchFamily="34" charset="0"/>
                <a:cs typeface="Times New Roman" panose="02020603050405020304" pitchFamily="18" charset="0"/>
              </a:rPr>
              <a:t>$95,000 </a:t>
            </a:r>
            <a:r>
              <a:rPr lang="en-US" sz="1400" dirty="0">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 </a:t>
            </a:r>
            <a:endParaRPr lang="en-US" sz="1400" dirty="0">
              <a:ea typeface="Calibri" panose="020F0502020204030204" pitchFamily="34" charset="0"/>
              <a:cs typeface="Times New Roman" panose="02020603050405020304" pitchFamily="18" charset="0"/>
            </a:endParaRPr>
          </a:p>
        </p:txBody>
      </p:sp>
      <p:sp>
        <p:nvSpPr>
          <p:cNvPr id="75" name="TextBox 74">
            <a:extLst>
              <a:ext uri="{FF2B5EF4-FFF2-40B4-BE49-F238E27FC236}">
                <a16:creationId xmlns:a16="http://schemas.microsoft.com/office/drawing/2014/main" id="{0F130FB1-411A-458B-8769-BC6B6920488D}"/>
              </a:ext>
            </a:extLst>
          </p:cNvPr>
          <p:cNvSpPr txBox="1"/>
          <p:nvPr/>
        </p:nvSpPr>
        <p:spPr>
          <a:xfrm>
            <a:off x="5625730" y="2944640"/>
            <a:ext cx="765616" cy="492443"/>
          </a:xfrm>
          <a:prstGeom prst="rect">
            <a:avLst/>
          </a:prstGeom>
          <a:noFill/>
        </p:spPr>
        <p:txBody>
          <a:bodyPr wrap="square" rtlCol="0">
            <a:spAutoFit/>
          </a:bodyPr>
          <a:lstStyle/>
          <a:p>
            <a:r>
              <a:rPr lang="en-US" sz="1300" b="1" dirty="0">
                <a:solidFill>
                  <a:srgbClr val="814892"/>
                </a:solidFill>
              </a:rPr>
              <a:t>$1,264 - $5,328</a:t>
            </a:r>
          </a:p>
        </p:txBody>
      </p:sp>
      <p:sp>
        <p:nvSpPr>
          <p:cNvPr id="76" name="TextBox 75">
            <a:extLst>
              <a:ext uri="{FF2B5EF4-FFF2-40B4-BE49-F238E27FC236}">
                <a16:creationId xmlns:a16="http://schemas.microsoft.com/office/drawing/2014/main" id="{68C7423B-B7F5-4E72-AC43-F732676AEA61}"/>
              </a:ext>
            </a:extLst>
          </p:cNvPr>
          <p:cNvSpPr txBox="1"/>
          <p:nvPr/>
        </p:nvSpPr>
        <p:spPr>
          <a:xfrm>
            <a:off x="6430919" y="4055504"/>
            <a:ext cx="927943" cy="492443"/>
          </a:xfrm>
          <a:prstGeom prst="rect">
            <a:avLst/>
          </a:prstGeom>
          <a:noFill/>
        </p:spPr>
        <p:txBody>
          <a:bodyPr wrap="square" rtlCol="0">
            <a:spAutoFit/>
          </a:bodyPr>
          <a:lstStyle/>
          <a:p>
            <a:r>
              <a:rPr lang="en-US" sz="1300" b="1" dirty="0">
                <a:solidFill>
                  <a:srgbClr val="814892"/>
                </a:solidFill>
              </a:rPr>
              <a:t>$   831 -$4,583</a:t>
            </a:r>
          </a:p>
        </p:txBody>
      </p:sp>
      <p:cxnSp>
        <p:nvCxnSpPr>
          <p:cNvPr id="79" name="Straight Arrow Connector 78">
            <a:extLst>
              <a:ext uri="{FF2B5EF4-FFF2-40B4-BE49-F238E27FC236}">
                <a16:creationId xmlns:a16="http://schemas.microsoft.com/office/drawing/2014/main" id="{36CD2BE0-803F-4EDA-ACE8-32347E6D60FC}"/>
              </a:ext>
            </a:extLst>
          </p:cNvPr>
          <p:cNvCxnSpPr/>
          <p:nvPr/>
        </p:nvCxnSpPr>
        <p:spPr>
          <a:xfrm>
            <a:off x="3132398" y="2658837"/>
            <a:ext cx="357724" cy="0"/>
          </a:xfrm>
          <a:prstGeom prst="straightConnector1">
            <a:avLst/>
          </a:prstGeom>
          <a:ln w="28575">
            <a:solidFill>
              <a:srgbClr val="AD79BD"/>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Qr code&#10;&#10;Description automatically generated">
            <a:extLst>
              <a:ext uri="{FF2B5EF4-FFF2-40B4-BE49-F238E27FC236}">
                <a16:creationId xmlns:a16="http://schemas.microsoft.com/office/drawing/2014/main" id="{E26EB0E1-CBAE-4BD3-8A4D-BF4A04CB4566}"/>
              </a:ext>
            </a:extLst>
          </p:cNvPr>
          <p:cNvPicPr>
            <a:picLocks noChangeAspect="1"/>
          </p:cNvPicPr>
          <p:nvPr/>
        </p:nvPicPr>
        <p:blipFill>
          <a:blip r:embed="rId25"/>
          <a:stretch>
            <a:fillRect/>
          </a:stretch>
        </p:blipFill>
        <p:spPr>
          <a:xfrm>
            <a:off x="6806594" y="8633922"/>
            <a:ext cx="718989" cy="718989"/>
          </a:xfrm>
          <a:prstGeom prst="rect">
            <a:avLst/>
          </a:prstGeom>
        </p:spPr>
      </p:pic>
      <p:pic>
        <p:nvPicPr>
          <p:cNvPr id="90" name="Picture 89" descr="A picture containing clock&#10;&#10;Description automatically generated">
            <a:extLst>
              <a:ext uri="{FF2B5EF4-FFF2-40B4-BE49-F238E27FC236}">
                <a16:creationId xmlns:a16="http://schemas.microsoft.com/office/drawing/2014/main" id="{F7C61D99-5F87-47DF-B779-BAF954263FAE}"/>
              </a:ext>
            </a:extLst>
          </p:cNvPr>
          <p:cNvPicPr>
            <a:picLocks noChangeAspect="1"/>
          </p:cNvPicPr>
          <p:nvPr/>
        </p:nvPicPr>
        <p:blipFill>
          <a:blip r:embed="rId26"/>
          <a:stretch>
            <a:fillRect/>
          </a:stretch>
        </p:blipFill>
        <p:spPr>
          <a:xfrm>
            <a:off x="2440511" y="7856954"/>
            <a:ext cx="616258" cy="616258"/>
          </a:xfrm>
          <a:prstGeom prst="rect">
            <a:avLst/>
          </a:prstGeom>
        </p:spPr>
      </p:pic>
      <p:sp>
        <p:nvSpPr>
          <p:cNvPr id="25" name="TextBox 24">
            <a:extLst>
              <a:ext uri="{FF2B5EF4-FFF2-40B4-BE49-F238E27FC236}">
                <a16:creationId xmlns:a16="http://schemas.microsoft.com/office/drawing/2014/main" id="{095D0A0F-C143-45A9-9268-4DBD435FFAFB}"/>
              </a:ext>
            </a:extLst>
          </p:cNvPr>
          <p:cNvSpPr txBox="1"/>
          <p:nvPr/>
        </p:nvSpPr>
        <p:spPr>
          <a:xfrm>
            <a:off x="396250" y="8467538"/>
            <a:ext cx="1710198" cy="1015663"/>
          </a:xfrm>
          <a:prstGeom prst="rect">
            <a:avLst/>
          </a:prstGeom>
          <a:noFill/>
        </p:spPr>
        <p:txBody>
          <a:bodyPr wrap="square" rtlCol="0">
            <a:spAutoFit/>
          </a:bodyPr>
          <a:lstStyle/>
          <a:p>
            <a:r>
              <a:rPr lang="en-US" sz="1200" dirty="0"/>
              <a:t>Most teaching jobs have better retirement benefits than other jobs you can get with the same degree.</a:t>
            </a:r>
          </a:p>
        </p:txBody>
      </p:sp>
      <p:pic>
        <p:nvPicPr>
          <p:cNvPr id="95" name="Picture 94" descr="Graphical user interface&#10;&#10;Description automatically generated">
            <a:extLst>
              <a:ext uri="{FF2B5EF4-FFF2-40B4-BE49-F238E27FC236}">
                <a16:creationId xmlns:a16="http://schemas.microsoft.com/office/drawing/2014/main" id="{6C159BED-4108-4E14-9FB0-D57409C5B58D}"/>
              </a:ext>
            </a:extLst>
          </p:cNvPr>
          <p:cNvPicPr>
            <a:picLocks noChangeAspect="1"/>
          </p:cNvPicPr>
          <p:nvPr/>
        </p:nvPicPr>
        <p:blipFill rotWithShape="1">
          <a:blip r:embed="rId27"/>
          <a:srcRect l="60133" b="31866"/>
          <a:stretch/>
        </p:blipFill>
        <p:spPr>
          <a:xfrm>
            <a:off x="6008538" y="8681505"/>
            <a:ext cx="763846" cy="502446"/>
          </a:xfrm>
          <a:prstGeom prst="rect">
            <a:avLst/>
          </a:prstGeom>
        </p:spPr>
      </p:pic>
      <p:sp>
        <p:nvSpPr>
          <p:cNvPr id="18" name="TextBox 17">
            <a:extLst>
              <a:ext uri="{FF2B5EF4-FFF2-40B4-BE49-F238E27FC236}">
                <a16:creationId xmlns:a16="http://schemas.microsoft.com/office/drawing/2014/main" id="{A7AC63F0-CC6F-96B4-DB8A-D3EC7A77A50B}"/>
              </a:ext>
            </a:extLst>
          </p:cNvPr>
          <p:cNvSpPr txBox="1"/>
          <p:nvPr/>
        </p:nvSpPr>
        <p:spPr>
          <a:xfrm>
            <a:off x="2267044" y="8731345"/>
            <a:ext cx="1710198" cy="307777"/>
          </a:xfrm>
          <a:prstGeom prst="rect">
            <a:avLst/>
          </a:prstGeom>
          <a:noFill/>
        </p:spPr>
        <p:txBody>
          <a:bodyPr wrap="square" rtlCol="0">
            <a:spAutoFit/>
          </a:bodyPr>
          <a:lstStyle/>
          <a:p>
            <a:pPr algn="ctr"/>
            <a:r>
              <a:rPr lang="en-US" sz="1400" b="1" cap="all" dirty="0">
                <a:solidFill>
                  <a:srgbClr val="B64389"/>
                </a:solidFill>
                <a:latin typeface="Open Sans Extrabold" panose="020B0606030504020204" pitchFamily="34" charset="0"/>
                <a:ea typeface="Open Sans Extrabold" panose="020B0606030504020204" pitchFamily="34" charset="0"/>
                <a:cs typeface="Open Sans Extrabold" panose="020B0606030504020204" pitchFamily="34" charset="0"/>
              </a:rPr>
              <a:t>4 years earlier </a:t>
            </a:r>
          </a:p>
        </p:txBody>
      </p:sp>
      <p:sp>
        <p:nvSpPr>
          <p:cNvPr id="26" name="TextBox 25">
            <a:extLst>
              <a:ext uri="{FF2B5EF4-FFF2-40B4-BE49-F238E27FC236}">
                <a16:creationId xmlns:a16="http://schemas.microsoft.com/office/drawing/2014/main" id="{1993CA9F-655E-5F8F-1C6E-BBBE4F8400D5}"/>
              </a:ext>
            </a:extLst>
          </p:cNvPr>
          <p:cNvSpPr txBox="1"/>
          <p:nvPr/>
        </p:nvSpPr>
        <p:spPr>
          <a:xfrm>
            <a:off x="3399196" y="9386801"/>
            <a:ext cx="4290843" cy="215444"/>
          </a:xfrm>
          <a:prstGeom prst="rect">
            <a:avLst/>
          </a:prstGeom>
          <a:noFill/>
        </p:spPr>
        <p:txBody>
          <a:bodyPr wrap="square" rtlCol="0">
            <a:spAutoFit/>
          </a:bodyPr>
          <a:lstStyle/>
          <a:p>
            <a:r>
              <a:rPr lang="en-US" sz="800" dirty="0"/>
              <a:t>*U.S. Bureau of Labor and Statistics, Zillow, U.S. Department of Housing and Urban Development</a:t>
            </a:r>
          </a:p>
        </p:txBody>
      </p:sp>
      <p:pic>
        <p:nvPicPr>
          <p:cNvPr id="2" name="Picture 1">
            <a:extLst>
              <a:ext uri="{FF2B5EF4-FFF2-40B4-BE49-F238E27FC236}">
                <a16:creationId xmlns:a16="http://schemas.microsoft.com/office/drawing/2014/main" id="{D98081D2-3A6B-9E2E-6DA1-B382E201642F}"/>
              </a:ext>
            </a:extLst>
          </p:cNvPr>
          <p:cNvPicPr>
            <a:picLocks noChangeAspect="1"/>
          </p:cNvPicPr>
          <p:nvPr/>
        </p:nvPicPr>
        <p:blipFill>
          <a:blip r:embed="rId28"/>
          <a:stretch>
            <a:fillRect/>
          </a:stretch>
        </p:blipFill>
        <p:spPr>
          <a:xfrm>
            <a:off x="6560709" y="3475945"/>
            <a:ext cx="652329" cy="445047"/>
          </a:xfrm>
          <a:prstGeom prst="rect">
            <a:avLst/>
          </a:prstGeom>
        </p:spPr>
      </p:pic>
      <p:pic>
        <p:nvPicPr>
          <p:cNvPr id="5" name="Picture 4">
            <a:extLst>
              <a:ext uri="{FF2B5EF4-FFF2-40B4-BE49-F238E27FC236}">
                <a16:creationId xmlns:a16="http://schemas.microsoft.com/office/drawing/2014/main" id="{B47634B9-992E-D709-54BF-C0B612B1EF29}"/>
              </a:ext>
            </a:extLst>
          </p:cNvPr>
          <p:cNvPicPr>
            <a:picLocks noChangeAspect="1"/>
          </p:cNvPicPr>
          <p:nvPr/>
        </p:nvPicPr>
        <p:blipFill>
          <a:blip r:embed="rId29"/>
          <a:stretch>
            <a:fillRect/>
          </a:stretch>
        </p:blipFill>
        <p:spPr>
          <a:xfrm>
            <a:off x="5704973" y="3724882"/>
            <a:ext cx="573074" cy="829128"/>
          </a:xfrm>
          <a:prstGeom prst="rect">
            <a:avLst/>
          </a:prstGeom>
        </p:spPr>
      </p:pic>
      <p:pic>
        <p:nvPicPr>
          <p:cNvPr id="1026" name="Picture 2">
            <a:extLst>
              <a:ext uri="{FF2B5EF4-FFF2-40B4-BE49-F238E27FC236}">
                <a16:creationId xmlns:a16="http://schemas.microsoft.com/office/drawing/2014/main" id="{C9450848-65A0-8BF1-27CC-9671D8EC79B0}"/>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15467" y="9627517"/>
            <a:ext cx="1066963" cy="3617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ache County, Utah - Wikipedia">
            <a:extLst>
              <a:ext uri="{FF2B5EF4-FFF2-40B4-BE49-F238E27FC236}">
                <a16:creationId xmlns:a16="http://schemas.microsoft.com/office/drawing/2014/main" id="{1CB2C284-9CBC-A12D-14DB-46018ED8FF3E}"/>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265010" y="425423"/>
            <a:ext cx="733870" cy="917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210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E-(Name(s))-County-2021-2022-Infographic-Template" id="{6ABFA618-322A-4C57-9D80-30268FC46729}" vid="{15C6D495-0FF7-4260-86FE-8497C75D1D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D41EDA7C074E4EA5B656B65DD35A7A" ma:contentTypeVersion="2" ma:contentTypeDescription="Create a new document." ma:contentTypeScope="" ma:versionID="efebddc1db8e8c588a3caa865ff98396">
  <xsd:schema xmlns:xsd="http://www.w3.org/2001/XMLSchema" xmlns:xs="http://www.w3.org/2001/XMLSchema" xmlns:p="http://schemas.microsoft.com/office/2006/metadata/properties" xmlns:ns3="930cc2c4-486b-463f-bc76-9577a814ea80" targetNamespace="http://schemas.microsoft.com/office/2006/metadata/properties" ma:root="true" ma:fieldsID="7c5a42b3a0cb00a8eac5d9a8ae182ac0" ns3:_="">
    <xsd:import namespace="930cc2c4-486b-463f-bc76-9577a814ea8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cc2c4-486b-463f-bc76-9577a814e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7A7CA6-05D2-4FD4-913D-492F6E4E8C84}">
  <ds:schemaRefs>
    <ds:schemaRef ds:uri="http://purl.org/dc/dcmitype/"/>
    <ds:schemaRef ds:uri="http://purl.org/dc/elements/1.1/"/>
    <ds:schemaRef ds:uri="http://schemas.openxmlformats.org/package/2006/metadata/core-properties"/>
    <ds:schemaRef ds:uri="http://purl.org/dc/terms/"/>
    <ds:schemaRef ds:uri="http://schemas.microsoft.com/office/2006/documentManagement/types"/>
    <ds:schemaRef ds:uri="http://www.w3.org/XML/1998/namespace"/>
    <ds:schemaRef ds:uri="930cc2c4-486b-463f-bc76-9577a814ea80"/>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483A228B-C4A7-49E7-8FA6-74E763524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0cc2c4-486b-463f-bc76-9577a814e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9D81AE-B40B-4846-8931-99641A14A2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STATE-(Name(s))-County-2021-2022-Infographic-Template</Template>
  <TotalTime>7033</TotalTime>
  <Words>283</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Open Sans Extrabold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Teacher’s Life by the Numbers!</dc:title>
  <dc:creator>Jared Breakall</dc:creator>
  <cp:lastModifiedBy>Allie Bolter</cp:lastModifiedBy>
  <cp:revision>55</cp:revision>
  <cp:lastPrinted>2023-03-21T15:20:22Z</cp:lastPrinted>
  <dcterms:created xsi:type="dcterms:W3CDTF">2022-05-24T17:15:36Z</dcterms:created>
  <dcterms:modified xsi:type="dcterms:W3CDTF">2023-06-13T22:29:54Z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0x01010005D41EDA7C074E4EA5B656B65DD35A7A</vt:lpwstr>
  </property>
</Properties>
</file>