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43" autoAdjust="0"/>
    <p:restoredTop sz="95618"/>
  </p:normalViewPr>
  <p:slideViewPr>
    <p:cSldViewPr snapToGrid="0" snapToObjects="1">
      <p:cViewPr varScale="1">
        <p:scale>
          <a:sx n="105" d="100"/>
          <a:sy n="105" d="100"/>
        </p:scale>
        <p:origin x="184" y="504"/>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7/20/26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7/20/26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7/20/26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$62,566 - $70,040</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$77,400 - $109,260</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$83,356</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$577,135*</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$1,748</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7.20.26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Salt Lake County, UT</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sp>
        <p:nvSpPr>
          <p:cNvPr id="3" name="Google Shape;110;p13">
            <a:extLst>
              <a:ext uri="{FF2B5EF4-FFF2-40B4-BE49-F238E27FC236}">
                <a16:creationId xmlns:a16="http://schemas.microsoft.com/office/drawing/2014/main" id="{8B3EC548-CFCD-AB19-67E0-6994BA315275}"/>
              </a:ext>
            </a:extLst>
          </p:cNvPr>
          <p:cNvSpPr txBox="1"/>
          <p:nvPr/>
        </p:nvSpPr>
        <p:spPr>
          <a:xfrm>
            <a:off x="2314338" y="7541782"/>
            <a:ext cx="4668116" cy="527557"/>
          </a:xfrm>
          <a:prstGeom prst="rect">
            <a:avLst/>
          </a:prstGeom>
          <a:noFill/>
          <a:ln>
            <a:noFill/>
          </a:ln>
        </p:spPr>
        <p:txBody>
          <a:bodyPr spcFirstLastPara="1" wrap="square" lIns="100575" tIns="50275" rIns="100575" bIns="50275" anchor="t" anchorCtr="0">
            <a:noAutofit/>
          </a:bodyPr>
          <a:lstStyle/>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House images are provided as representative homes: these are based on current listing prices, rather than sales prices due to Utah state laws, using a 30-year fixed mortgage, a 6.6% interest rate, a 5% or 20% down payment, and housing costs capped at 36% of income. </a:t>
            </a:r>
          </a:p>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Property taxes estimated at county averages. Actual affordability will vary.</a:t>
            </a:r>
            <a:endParaRPr sz="1100" dirty="0"/>
          </a:p>
        </p:txBody>
      </p:sp>
      <p:sp>
        <p:nvSpPr>
          <p:cNvPr id="8" name="TextBox 7">
            <a:extLst>
              <a:ext uri="{FF2B5EF4-FFF2-40B4-BE49-F238E27FC236}">
                <a16:creationId xmlns:a16="http://schemas.microsoft.com/office/drawing/2014/main" id="{76FDF9F3-7391-FBFE-DEAB-F8BB385AFEB6}"/>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$1,123 - $7,052</a:t>
            </a:r>
          </a:p>
        </p:txBody>
      </p:sp>
      <p:sp>
        <p:nvSpPr>
          <p:cNvPr id="15" name="TextBox 14">
            <a:extLst>
              <a:ext uri="{FF2B5EF4-FFF2-40B4-BE49-F238E27FC236}">
                <a16:creationId xmlns:a16="http://schemas.microsoft.com/office/drawing/2014/main" id="{8866A37D-E04E-445E-7D07-E260A3EE7DE5}"/>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$1,590 - $5,712</a:t>
            </a:r>
          </a:p>
        </p:txBody>
      </p:sp>
      <p:pic>
        <p:nvPicPr>
          <p:cNvPr id="28" name="Picture 27">
            <a:extLst>
              <a:ext uri="{FF2B5EF4-FFF2-40B4-BE49-F238E27FC236}">
                <a16:creationId xmlns:a16="http://schemas.microsoft.com/office/drawing/2014/main" id="{F690CB0F-DBA1-60CB-B366-0F73BC3CACFC}"/>
              </a:ext>
            </a:extLst>
          </p:cNvPr>
          <p:cNvPicPr>
            <a:picLocks noChangeAspect="1"/>
          </p:cNvPicPr>
          <p:nvPr/>
        </p:nvPicPr>
        <p:blipFill>
          <a:blip r:embed="rId21"/>
          <a:stretch>
            <a:fillRect/>
          </a:stretch>
        </p:blipFill>
        <p:spPr>
          <a:xfrm>
            <a:off x="6255240" y="413737"/>
            <a:ext cx="764861" cy="954547"/>
          </a:xfrm>
          <a:prstGeom prst="rect">
            <a:avLst/>
          </a:prstGeom>
        </p:spPr>
      </p:pic>
      <p:pic>
        <p:nvPicPr>
          <p:cNvPr id="34" name="Picture 33" descr="3134 S Buena Verde Ln, Magna, UT 84044">
            <a:extLst>
              <a:ext uri="{FF2B5EF4-FFF2-40B4-BE49-F238E27FC236}">
                <a16:creationId xmlns:a16="http://schemas.microsoft.com/office/drawing/2014/main" id="{76F493FF-BB16-F95A-486F-80D9AC5C35EC}"/>
              </a:ext>
            </a:extLst>
          </p:cNvPr>
          <p:cNvPicPr>
            <a:picLocks noChangeAspect="1"/>
          </p:cNvPicPr>
          <p:nvPr/>
        </p:nvPicPr>
        <p:blipFill>
          <a:blip r:embed="rId22"/>
          <a:srcRect l="8658" t="8047" r="26063" b="25105"/>
          <a:stretch>
            <a:fillRect/>
          </a:stretch>
        </p:blipFill>
        <p:spPr>
          <a:xfrm>
            <a:off x="1909464" y="5302722"/>
            <a:ext cx="2758000" cy="21134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$300,000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$66,300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40" name="Picture 39" descr="7867 W Walk About Way, Magna, UT 84044">
            <a:extLst>
              <a:ext uri="{FF2B5EF4-FFF2-40B4-BE49-F238E27FC236}">
                <a16:creationId xmlns:a16="http://schemas.microsoft.com/office/drawing/2014/main" id="{F31BFF5D-5FF6-8586-7FB9-AEB5CC3ABB4C}"/>
              </a:ext>
            </a:extLst>
          </p:cNvPr>
          <p:cNvPicPr>
            <a:picLocks noChangeAspect="1"/>
          </p:cNvPicPr>
          <p:nvPr/>
        </p:nvPicPr>
        <p:blipFill>
          <a:blip r:embed="rId23"/>
          <a:srcRect l="8215" t="4955" r="4429" b="12698"/>
          <a:stretch>
            <a:fillRect/>
          </a:stretch>
        </p:blipFill>
        <p:spPr>
          <a:xfrm>
            <a:off x="4739687" y="5299103"/>
            <a:ext cx="2785153" cy="21134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571254"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$505,000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158792"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$93,300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2.xml><?xml version="1.0" encoding="utf-8"?>
<ds:datastoreItem xmlns:ds="http://schemas.openxmlformats.org/officeDocument/2006/customXml" ds:itemID="{D89D81AE-B40B-4846-8931-99641A14A230}">
  <ds:schemaRefs>
    <ds:schemaRef ds:uri="http://schemas.microsoft.com/sharepoint/v3/contenttype/forms"/>
  </ds:schemaRefs>
</ds:datastoreItem>
</file>

<file path=customXml/itemProps3.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7004</TotalTime>
  <Words>324</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68</cp:revision>
  <cp:lastPrinted>2023-03-21T15:20:22Z</cp:lastPrinted>
  <dcterms:created xsi:type="dcterms:W3CDTF">2022-05-24T17:15:36Z</dcterms:created>
  <dcterms:modified xsi:type="dcterms:W3CDTF">2026-07-20T21:40:56Z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