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2" r:id="rId3"/>
  </p:sldIdLst>
  <p:sldSz cx="10058400" cy="7772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Dreaming Outloud Sans" panose="020B0604020202020204" charset="0"/>
      <p:regular r:id="rId8"/>
    </p:embeddedFont>
    <p:embeddedFont>
      <p:font typeface="Open Sans" panose="020B0606030504020204" pitchFamily="34" charset="0"/>
      <p:regular r:id="rId9"/>
      <p:bold r:id="rId10"/>
      <p:italic r:id="rId11"/>
      <p:boldItalic r:id="rId12"/>
    </p:embeddedFont>
    <p:embeddedFont>
      <p:font typeface="Open Sans Bold" panose="020B0806030504020204" charset="0"/>
      <p:regular r:id="rId13"/>
    </p:embeddedFont>
    <p:embeddedFont>
      <p:font typeface="Raleway" pitchFamily="2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8" d="100"/>
          <a:sy n="78" d="100"/>
        </p:scale>
        <p:origin x="948" y="2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3" Type="http://schemas.openxmlformats.org/officeDocument/2006/relationships/image" Target="../media/image12.png"/><Relationship Id="rId21" Type="http://schemas.openxmlformats.org/officeDocument/2006/relationships/image" Target="../media/image28.png"/><Relationship Id="rId7" Type="http://schemas.openxmlformats.org/officeDocument/2006/relationships/image" Target="../media/image16.pn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" Type="http://schemas.openxmlformats.org/officeDocument/2006/relationships/image" Target="../media/image11.jpeg"/><Relationship Id="rId16" Type="http://schemas.openxmlformats.org/officeDocument/2006/relationships/image" Target="../media/image23.svg"/><Relationship Id="rId20" Type="http://schemas.openxmlformats.org/officeDocument/2006/relationships/image" Target="../media/image2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24" Type="http://schemas.openxmlformats.org/officeDocument/2006/relationships/image" Target="../media/image31.svg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hyperlink" Target="mailto:dawsontlang@mines.edu" TargetMode="External"/><Relationship Id="rId19" Type="http://schemas.openxmlformats.org/officeDocument/2006/relationships/image" Target="../media/image26.png"/><Relationship Id="rId4" Type="http://schemas.openxmlformats.org/officeDocument/2006/relationships/image" Target="../media/image13.svg"/><Relationship Id="rId9" Type="http://schemas.openxmlformats.org/officeDocument/2006/relationships/hyperlink" Target="mailto:wkadams@mines.edu" TargetMode="External"/><Relationship Id="rId14" Type="http://schemas.openxmlformats.org/officeDocument/2006/relationships/image" Target="../media/image21.png"/><Relationship Id="rId22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666111"/>
            <a:ext cx="3304868" cy="4106289"/>
            <a:chOff x="0" y="0"/>
            <a:chExt cx="4406490" cy="547505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3709" r="31436"/>
            <a:stretch>
              <a:fillRect/>
            </a:stretch>
          </p:blipFill>
          <p:spPr>
            <a:xfrm>
              <a:off x="0" y="0"/>
              <a:ext cx="2139745" cy="267402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23155" r="49035" b="38216"/>
            <a:stretch>
              <a:fillRect/>
            </a:stretch>
          </p:blipFill>
          <p:spPr>
            <a:xfrm>
              <a:off x="2266745" y="0"/>
              <a:ext cx="2139745" cy="267402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 t="4458" b="4458"/>
            <a:stretch>
              <a:fillRect/>
            </a:stretch>
          </p:blipFill>
          <p:spPr>
            <a:xfrm>
              <a:off x="0" y="2801026"/>
              <a:ext cx="4406490" cy="2674026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0" y="-27204"/>
            <a:ext cx="3304868" cy="3561442"/>
            <a:chOff x="0" y="0"/>
            <a:chExt cx="4406490" cy="474859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/>
            <a:srcRect l="11565" r="26702"/>
            <a:stretch>
              <a:fillRect/>
            </a:stretch>
          </p:blipFill>
          <p:spPr>
            <a:xfrm>
              <a:off x="0" y="0"/>
              <a:ext cx="2852994" cy="308106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/>
            <a:srcRect l="31067" r="38056"/>
            <a:stretch>
              <a:fillRect/>
            </a:stretch>
          </p:blipFill>
          <p:spPr>
            <a:xfrm>
              <a:off x="2979994" y="0"/>
              <a:ext cx="1426497" cy="308106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7"/>
            <a:srcRect t="23664" b="23664"/>
            <a:stretch>
              <a:fillRect/>
            </a:stretch>
          </p:blipFill>
          <p:spPr>
            <a:xfrm>
              <a:off x="0" y="3208060"/>
              <a:ext cx="4406490" cy="1540530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3352800" y="0"/>
            <a:ext cx="6705600" cy="7772400"/>
            <a:chOff x="0" y="0"/>
            <a:chExt cx="2337464" cy="27093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37464" cy="2709333"/>
            </a:xfrm>
            <a:custGeom>
              <a:avLst/>
              <a:gdLst/>
              <a:ahLst/>
              <a:cxnLst/>
              <a:rect l="l" t="t" r="r" b="b"/>
              <a:pathLst>
                <a:path w="2337464" h="2709333">
                  <a:moveTo>
                    <a:pt x="0" y="0"/>
                  </a:moveTo>
                  <a:lnTo>
                    <a:pt x="2337464" y="0"/>
                  </a:lnTo>
                  <a:lnTo>
                    <a:pt x="233746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879EC3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352800" y="1213004"/>
            <a:ext cx="3352800" cy="6559396"/>
            <a:chOff x="0" y="0"/>
            <a:chExt cx="673475" cy="131758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73475" cy="1317582"/>
            </a:xfrm>
            <a:custGeom>
              <a:avLst/>
              <a:gdLst/>
              <a:ahLst/>
              <a:cxnLst/>
              <a:rect l="l" t="t" r="r" b="b"/>
              <a:pathLst>
                <a:path w="673475" h="1317582">
                  <a:moveTo>
                    <a:pt x="673475" y="0"/>
                  </a:moveTo>
                  <a:lnTo>
                    <a:pt x="673475" y="1203282"/>
                  </a:lnTo>
                  <a:lnTo>
                    <a:pt x="336738" y="1317582"/>
                  </a:lnTo>
                  <a:lnTo>
                    <a:pt x="0" y="1203282"/>
                  </a:lnTo>
                  <a:lnTo>
                    <a:pt x="0" y="0"/>
                  </a:lnTo>
                  <a:lnTo>
                    <a:pt x="673475" y="0"/>
                  </a:lnTo>
                  <a:close/>
                </a:path>
              </a:pathLst>
            </a:custGeom>
            <a:solidFill>
              <a:srgbClr val="09396C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6350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109572" y="0"/>
            <a:ext cx="1596028" cy="1600588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6632921" y="2931878"/>
            <a:ext cx="3425479" cy="4840522"/>
            <a:chOff x="0" y="0"/>
            <a:chExt cx="1194067" cy="168732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94067" cy="1687328"/>
            </a:xfrm>
            <a:custGeom>
              <a:avLst/>
              <a:gdLst/>
              <a:ahLst/>
              <a:cxnLst/>
              <a:rect l="l" t="t" r="r" b="b"/>
              <a:pathLst>
                <a:path w="1194067" h="1687328">
                  <a:moveTo>
                    <a:pt x="0" y="0"/>
                  </a:moveTo>
                  <a:lnTo>
                    <a:pt x="1194067" y="0"/>
                  </a:lnTo>
                  <a:lnTo>
                    <a:pt x="1194067" y="1687328"/>
                  </a:lnTo>
                  <a:lnTo>
                    <a:pt x="0" y="1687328"/>
                  </a:lnTo>
                  <a:close/>
                </a:path>
              </a:pathLst>
            </a:custGeom>
            <a:solidFill>
              <a:srgbClr val="09396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732142" y="0"/>
            <a:ext cx="3326258" cy="3184615"/>
            <a:chOff x="0" y="0"/>
            <a:chExt cx="1438592" cy="137733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38592" cy="1377332"/>
            </a:xfrm>
            <a:custGeom>
              <a:avLst/>
              <a:gdLst/>
              <a:ahLst/>
              <a:cxnLst/>
              <a:rect l="l" t="t" r="r" b="b"/>
              <a:pathLst>
                <a:path w="1438592" h="1377332">
                  <a:moveTo>
                    <a:pt x="479790" y="19070"/>
                  </a:moveTo>
                  <a:cubicBezTo>
                    <a:pt x="553305" y="7556"/>
                    <a:pt x="637390" y="0"/>
                    <a:pt x="719683" y="0"/>
                  </a:cubicBezTo>
                  <a:cubicBezTo>
                    <a:pt x="801979" y="0"/>
                    <a:pt x="881168" y="6476"/>
                    <a:pt x="954144" y="17990"/>
                  </a:cubicBezTo>
                  <a:cubicBezTo>
                    <a:pt x="955698" y="18350"/>
                    <a:pt x="957250" y="18350"/>
                    <a:pt x="958802" y="18710"/>
                  </a:cubicBezTo>
                  <a:cubicBezTo>
                    <a:pt x="1232857" y="64765"/>
                    <a:pt x="1434711" y="186379"/>
                    <a:pt x="1438592" y="341042"/>
                  </a:cubicBezTo>
                  <a:lnTo>
                    <a:pt x="1438592" y="1377332"/>
                  </a:lnTo>
                  <a:lnTo>
                    <a:pt x="0" y="1377332"/>
                  </a:lnTo>
                  <a:lnTo>
                    <a:pt x="0" y="341811"/>
                  </a:lnTo>
                  <a:cubicBezTo>
                    <a:pt x="3882" y="185660"/>
                    <a:pt x="202630" y="64045"/>
                    <a:pt x="479790" y="190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98425"/>
              <a:ext cx="660400" cy="714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6702558" y="1213004"/>
            <a:ext cx="3355842" cy="3355842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3175000"/>
                  </a:moveTo>
                  <a:cubicBezTo>
                    <a:pt x="0" y="4928870"/>
                    <a:pt x="1421130" y="6350000"/>
                    <a:pt x="3175000" y="6350000"/>
                  </a:cubicBezTo>
                  <a:lnTo>
                    <a:pt x="6350000" y="6350000"/>
                  </a:ln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ubicBezTo>
                    <a:pt x="1421130" y="0"/>
                    <a:pt x="0" y="1421130"/>
                    <a:pt x="0" y="3175000"/>
                  </a:cubicBezTo>
                  <a:close/>
                </a:path>
              </a:pathLst>
            </a:custGeom>
            <a:solidFill>
              <a:srgbClr val="CC4628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391160" y="364490"/>
              <a:ext cx="5619750" cy="5621020"/>
            </a:xfrm>
            <a:custGeom>
              <a:avLst/>
              <a:gdLst/>
              <a:ahLst/>
              <a:cxnLst/>
              <a:rect l="l" t="t" r="r" b="b"/>
              <a:pathLst>
                <a:path w="5619750" h="5621020">
                  <a:moveTo>
                    <a:pt x="2810510" y="0"/>
                  </a:moveTo>
                  <a:cubicBezTo>
                    <a:pt x="4362450" y="0"/>
                    <a:pt x="5619750" y="1258570"/>
                    <a:pt x="5619750" y="2810510"/>
                  </a:cubicBezTo>
                  <a:cubicBezTo>
                    <a:pt x="5619750" y="4362450"/>
                    <a:pt x="4361180" y="5621020"/>
                    <a:pt x="2810510" y="5621020"/>
                  </a:cubicBezTo>
                  <a:cubicBezTo>
                    <a:pt x="1258570" y="5621020"/>
                    <a:pt x="0" y="4362450"/>
                    <a:pt x="0" y="2810510"/>
                  </a:cubicBezTo>
                  <a:cubicBezTo>
                    <a:pt x="1270" y="1258570"/>
                    <a:pt x="1258570" y="0"/>
                    <a:pt x="2810510" y="0"/>
                  </a:cubicBezTo>
                  <a:close/>
                </a:path>
              </a:pathLst>
            </a:custGeom>
            <a:blipFill>
              <a:blip r:embed="rId10"/>
              <a:stretch>
                <a:fillRect l="-36777" t="-31833" r="-60770"/>
              </a:stretch>
            </a:blipFill>
          </p:spPr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6976448" y="213904"/>
            <a:ext cx="2808062" cy="1109225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3584484" y="1650130"/>
            <a:ext cx="2909867" cy="5854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Teachers </a:t>
            </a:r>
            <a:r>
              <a:rPr lang="en-US" sz="1200">
                <a:solidFill>
                  <a:srgbClr val="FFFFFF"/>
                </a:solidFill>
                <a:latin typeface="Open Sans Bold"/>
              </a:rPr>
              <a:t>rate their lives better 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 Bold"/>
              </a:rPr>
              <a:t>than all other occupation groups</a:t>
            </a:r>
            <a:r>
              <a:rPr lang="en-US" sz="1200">
                <a:solidFill>
                  <a:srgbClr val="FFFFFF"/>
                </a:solidFill>
                <a:latin typeface="Open Sans"/>
              </a:rPr>
              <a:t>, trailing only physicians. 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There are generous </a:t>
            </a:r>
            <a:r>
              <a:rPr lang="en-US" sz="1200">
                <a:solidFill>
                  <a:srgbClr val="FFFFFF"/>
                </a:solidFill>
                <a:latin typeface="Open Sans Bold"/>
              </a:rPr>
              <a:t>student loan 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 Bold"/>
              </a:rPr>
              <a:t>forgiveness </a:t>
            </a:r>
            <a:r>
              <a:rPr lang="en-US" sz="1200">
                <a:solidFill>
                  <a:srgbClr val="FFFFFF"/>
                </a:solidFill>
                <a:latin typeface="Open Sans"/>
              </a:rPr>
              <a:t>programs and scholarships for science and math teachers. 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At year 15, the middle 50% of teacher salaries ranges between</a:t>
            </a:r>
            <a:r>
              <a:rPr lang="en-US" sz="1200">
                <a:solidFill>
                  <a:srgbClr val="FFFFFF"/>
                </a:solidFill>
                <a:latin typeface="Open Sans Bold"/>
              </a:rPr>
              <a:t> $65,000 and $110,000 </a:t>
            </a:r>
            <a:r>
              <a:rPr lang="en-US" sz="1200">
                <a:solidFill>
                  <a:srgbClr val="FFFFFF"/>
                </a:solidFill>
                <a:latin typeface="Open Sans"/>
              </a:rPr>
              <a:t>(IQR), nationally. 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Teachers earn </a:t>
            </a:r>
            <a:r>
              <a:rPr lang="en-US" sz="1200">
                <a:solidFill>
                  <a:srgbClr val="FFFFFF"/>
                </a:solidFill>
                <a:latin typeface="Open Sans Bold"/>
              </a:rPr>
              <a:t>additional pay of 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 Bold"/>
              </a:rPr>
              <a:t>$1,000 - $8,000 </a:t>
            </a:r>
            <a:r>
              <a:rPr lang="en-US" sz="1200">
                <a:solidFill>
                  <a:srgbClr val="FFFFFF"/>
                </a:solidFill>
                <a:latin typeface="Open Sans"/>
              </a:rPr>
              <a:t>for coaching &amp; clubs. 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Most teaching jobs have </a:t>
            </a:r>
            <a:r>
              <a:rPr lang="en-US" sz="1200">
                <a:solidFill>
                  <a:srgbClr val="FFFFFF"/>
                </a:solidFill>
                <a:latin typeface="Open Sans Bold"/>
              </a:rPr>
              <a:t>better retirement benefits</a:t>
            </a:r>
            <a:r>
              <a:rPr lang="en-US" sz="1200">
                <a:solidFill>
                  <a:srgbClr val="FFFFFF"/>
                </a:solidFill>
                <a:latin typeface="Open Sans"/>
              </a:rPr>
              <a:t> than private industry.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 You can get a job almost </a:t>
            </a:r>
            <a:r>
              <a:rPr lang="en-US" sz="1200">
                <a:solidFill>
                  <a:srgbClr val="FFFFFF"/>
                </a:solidFill>
                <a:latin typeface="Open Sans Bold"/>
              </a:rPr>
              <a:t>anywhere 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 Bold"/>
              </a:rPr>
              <a:t>in the U.S. or abroad</a:t>
            </a:r>
            <a:r>
              <a:rPr lang="en-US" sz="1200">
                <a:solidFill>
                  <a:srgbClr val="FFFFFF"/>
                </a:solidFill>
                <a:latin typeface="Open Sans"/>
              </a:rPr>
              <a:t> as a science or 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math teacher. 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Behind every advance in medicine or technology is </a:t>
            </a:r>
            <a:r>
              <a:rPr lang="en-US" sz="1200">
                <a:solidFill>
                  <a:srgbClr val="FFFFFF"/>
                </a:solidFill>
                <a:latin typeface="Open Sans Bold"/>
              </a:rPr>
              <a:t>a teacher who left a lasting impression</a:t>
            </a:r>
            <a:r>
              <a:rPr lang="en-US" sz="1200">
                <a:solidFill>
                  <a:srgbClr val="FFFFFF"/>
                </a:solidFill>
                <a:latin typeface="Open Sans"/>
              </a:rPr>
              <a:t>.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6980224" y="7476388"/>
            <a:ext cx="2855914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Raleway"/>
              </a:rPr>
              <a:t>www.mines.edu/teacherprep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460230" y="280579"/>
            <a:ext cx="3172691" cy="752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2999">
                <a:solidFill>
                  <a:srgbClr val="FFFFFF"/>
                </a:solidFill>
                <a:latin typeface="Open Sans Bold"/>
              </a:rPr>
              <a:t>DID YOU </a:t>
            </a:r>
          </a:p>
          <a:p>
            <a:pPr>
              <a:lnSpc>
                <a:spcPts val="2999"/>
              </a:lnSpc>
            </a:pPr>
            <a:r>
              <a:rPr lang="en-US" sz="2999">
                <a:solidFill>
                  <a:srgbClr val="FFFFFF"/>
                </a:solidFill>
                <a:latin typeface="Open Sans Bold"/>
              </a:rPr>
              <a:t>KNOW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980224" y="4926976"/>
            <a:ext cx="2855914" cy="2282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600">
                <a:solidFill>
                  <a:srgbClr val="FFFFFF"/>
                </a:solidFill>
                <a:latin typeface="Open Sans Bold"/>
              </a:rPr>
              <a:t>Three Ways to Double Your Career Options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909" t="8741" r="14650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695622" y="1044829"/>
            <a:ext cx="3352249" cy="1604837"/>
            <a:chOff x="0" y="0"/>
            <a:chExt cx="673364" cy="3223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73364" cy="322363"/>
            </a:xfrm>
            <a:custGeom>
              <a:avLst/>
              <a:gdLst/>
              <a:ahLst/>
              <a:cxnLst/>
              <a:rect l="l" t="t" r="r" b="b"/>
              <a:pathLst>
                <a:path w="673364" h="322363">
                  <a:moveTo>
                    <a:pt x="673364" y="0"/>
                  </a:moveTo>
                  <a:lnTo>
                    <a:pt x="673364" y="208063"/>
                  </a:lnTo>
                  <a:lnTo>
                    <a:pt x="336682" y="322363"/>
                  </a:lnTo>
                  <a:lnTo>
                    <a:pt x="0" y="208063"/>
                  </a:lnTo>
                  <a:lnTo>
                    <a:pt x="0" y="0"/>
                  </a:lnTo>
                  <a:lnTo>
                    <a:pt x="673364" y="0"/>
                  </a:lnTo>
                  <a:close/>
                </a:path>
              </a:pathLst>
            </a:custGeom>
            <a:solidFill>
              <a:srgbClr val="21314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6350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714786" flipH="1">
            <a:off x="8771270" y="915559"/>
            <a:ext cx="1576277" cy="116644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6695622" y="2687767"/>
            <a:ext cx="3352249" cy="1602931"/>
            <a:chOff x="0" y="0"/>
            <a:chExt cx="673364" cy="3219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73364" cy="321980"/>
            </a:xfrm>
            <a:custGeom>
              <a:avLst/>
              <a:gdLst/>
              <a:ahLst/>
              <a:cxnLst/>
              <a:rect l="l" t="t" r="r" b="b"/>
              <a:pathLst>
                <a:path w="673364" h="321980">
                  <a:moveTo>
                    <a:pt x="673364" y="0"/>
                  </a:moveTo>
                  <a:lnTo>
                    <a:pt x="673364" y="207680"/>
                  </a:lnTo>
                  <a:lnTo>
                    <a:pt x="336682" y="321980"/>
                  </a:lnTo>
                  <a:lnTo>
                    <a:pt x="0" y="207680"/>
                  </a:lnTo>
                  <a:lnTo>
                    <a:pt x="0" y="0"/>
                  </a:lnTo>
                  <a:lnTo>
                    <a:pt x="673364" y="0"/>
                  </a:lnTo>
                  <a:close/>
                </a:path>
              </a:pathLst>
            </a:custGeom>
            <a:solidFill>
              <a:srgbClr val="CC462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6350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85829" y="2848214"/>
            <a:ext cx="747159" cy="747159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6695622" y="4290698"/>
            <a:ext cx="3352249" cy="1631643"/>
            <a:chOff x="0" y="0"/>
            <a:chExt cx="673364" cy="32774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73364" cy="327747"/>
            </a:xfrm>
            <a:custGeom>
              <a:avLst/>
              <a:gdLst/>
              <a:ahLst/>
              <a:cxnLst/>
              <a:rect l="l" t="t" r="r" b="b"/>
              <a:pathLst>
                <a:path w="673364" h="327747">
                  <a:moveTo>
                    <a:pt x="673364" y="0"/>
                  </a:moveTo>
                  <a:lnTo>
                    <a:pt x="673364" y="213447"/>
                  </a:lnTo>
                  <a:lnTo>
                    <a:pt x="336682" y="327747"/>
                  </a:lnTo>
                  <a:lnTo>
                    <a:pt x="0" y="213447"/>
                  </a:lnTo>
                  <a:lnTo>
                    <a:pt x="0" y="0"/>
                  </a:lnTo>
                  <a:lnTo>
                    <a:pt x="673364" y="0"/>
                  </a:lnTo>
                  <a:close/>
                </a:path>
              </a:pathLst>
            </a:custGeom>
            <a:solidFill>
              <a:srgbClr val="879EC3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6350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185829" y="4490723"/>
            <a:ext cx="747159" cy="747159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3400064" y="4290698"/>
            <a:ext cx="3190783" cy="3481702"/>
            <a:chOff x="0" y="0"/>
            <a:chExt cx="635000" cy="69289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" cy="692896"/>
            </a:xfrm>
            <a:custGeom>
              <a:avLst/>
              <a:gdLst/>
              <a:ahLst/>
              <a:cxnLst/>
              <a:rect l="l" t="t" r="r" b="b"/>
              <a:pathLst>
                <a:path w="635000" h="692896">
                  <a:moveTo>
                    <a:pt x="635000" y="0"/>
                  </a:moveTo>
                  <a:lnTo>
                    <a:pt x="635000" y="578596"/>
                  </a:lnTo>
                  <a:lnTo>
                    <a:pt x="317500" y="692896"/>
                  </a:lnTo>
                  <a:lnTo>
                    <a:pt x="0" y="578596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6350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601978" y="5053782"/>
            <a:ext cx="362752" cy="33712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601978" y="5753777"/>
            <a:ext cx="362752" cy="33712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613876" y="6450700"/>
            <a:ext cx="362752" cy="337128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0" y="6221305"/>
            <a:ext cx="3352800" cy="1270683"/>
            <a:chOff x="0" y="0"/>
            <a:chExt cx="660285" cy="25024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60285" cy="250243"/>
            </a:xfrm>
            <a:custGeom>
              <a:avLst/>
              <a:gdLst/>
              <a:ahLst/>
              <a:cxnLst/>
              <a:rect l="l" t="t" r="r" b="b"/>
              <a:pathLst>
                <a:path w="660285" h="250243">
                  <a:moveTo>
                    <a:pt x="457085" y="0"/>
                  </a:moveTo>
                  <a:lnTo>
                    <a:pt x="0" y="0"/>
                  </a:lnTo>
                  <a:lnTo>
                    <a:pt x="0" y="250243"/>
                  </a:lnTo>
                  <a:lnTo>
                    <a:pt x="457085" y="250243"/>
                  </a:lnTo>
                  <a:lnTo>
                    <a:pt x="660285" y="125121"/>
                  </a:lnTo>
                  <a:lnTo>
                    <a:pt x="457085" y="0"/>
                  </a:lnTo>
                  <a:close/>
                </a:path>
              </a:pathLst>
            </a:custGeom>
            <a:solidFill>
              <a:srgbClr val="21314D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69850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7443533" y="6005180"/>
            <a:ext cx="2205876" cy="25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4"/>
              </a:lnSpc>
            </a:pPr>
            <a:r>
              <a:rPr lang="en-US" sz="1502">
                <a:solidFill>
                  <a:srgbClr val="FFFFFF"/>
                </a:solidFill>
                <a:latin typeface="Open Sans Bold"/>
              </a:rPr>
              <a:t>CONTACT US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443533" y="6317350"/>
            <a:ext cx="1803768" cy="407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Wendy Adams, Director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  <a:hlinkClick r:id="rId9" tooltip="mailto:wkadams@mines.edu"/>
              </a:rPr>
              <a:t>wkadams@mines.edu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443533" y="6808753"/>
            <a:ext cx="2249952" cy="411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Dawson Lang, Advisor</a:t>
            </a:r>
          </a:p>
          <a:p>
            <a:pPr>
              <a:lnSpc>
                <a:spcPts val="1680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  <a:hlinkClick r:id="rId10" tooltip="mailto:dawsontlang@mines.edu"/>
              </a:rPr>
              <a:t>dawsontlang@mines.edu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6695622" y="5960441"/>
            <a:ext cx="3352249" cy="1664560"/>
            <a:chOff x="0" y="0"/>
            <a:chExt cx="673364" cy="33435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73364" cy="334359"/>
            </a:xfrm>
            <a:custGeom>
              <a:avLst/>
              <a:gdLst/>
              <a:ahLst/>
              <a:cxnLst/>
              <a:rect l="l" t="t" r="r" b="b"/>
              <a:pathLst>
                <a:path w="673364" h="334359">
                  <a:moveTo>
                    <a:pt x="673364" y="0"/>
                  </a:moveTo>
                  <a:lnTo>
                    <a:pt x="673364" y="220059"/>
                  </a:lnTo>
                  <a:lnTo>
                    <a:pt x="336682" y="334359"/>
                  </a:lnTo>
                  <a:lnTo>
                    <a:pt x="0" y="220059"/>
                  </a:lnTo>
                  <a:lnTo>
                    <a:pt x="0" y="0"/>
                  </a:lnTo>
                  <a:lnTo>
                    <a:pt x="673364" y="0"/>
                  </a:lnTo>
                  <a:close/>
                </a:path>
              </a:pathLst>
            </a:custGeom>
            <a:solidFill>
              <a:srgbClr val="21314D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28575"/>
              <a:ext cx="6350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185829" y="6214730"/>
            <a:ext cx="747159" cy="575991"/>
          </a:xfrm>
          <a:prstGeom prst="rect">
            <a:avLst/>
          </a:prstGeom>
        </p:spPr>
      </p:pic>
      <p:grpSp>
        <p:nvGrpSpPr>
          <p:cNvPr id="31" name="Group 31"/>
          <p:cNvGrpSpPr/>
          <p:nvPr/>
        </p:nvGrpSpPr>
        <p:grpSpPr>
          <a:xfrm>
            <a:off x="163634" y="6412600"/>
            <a:ext cx="2276741" cy="970071"/>
            <a:chOff x="0" y="0"/>
            <a:chExt cx="3035654" cy="1293428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>
              <a:off x="985442" y="267504"/>
              <a:ext cx="2030583" cy="989470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>
              <a:off x="0" y="190613"/>
              <a:ext cx="1161793" cy="1102815"/>
            </a:xfrm>
            <a:prstGeom prst="rect">
              <a:avLst/>
            </a:prstGeom>
          </p:spPr>
        </p:pic>
        <p:sp>
          <p:nvSpPr>
            <p:cNvPr id="34" name="TextBox 34"/>
            <p:cNvSpPr txBox="1"/>
            <p:nvPr/>
          </p:nvSpPr>
          <p:spPr>
            <a:xfrm>
              <a:off x="19629" y="-19050"/>
              <a:ext cx="3016026" cy="2577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200">
                  <a:solidFill>
                    <a:srgbClr val="FFFFFF"/>
                  </a:solidFill>
                  <a:latin typeface="Open Sans"/>
                </a:rPr>
                <a:t>Teach@Mines is part of: 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0" y="178644"/>
            <a:ext cx="3352800" cy="1703954"/>
            <a:chOff x="0" y="0"/>
            <a:chExt cx="1168732" cy="59397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168732" cy="593971"/>
            </a:xfrm>
            <a:custGeom>
              <a:avLst/>
              <a:gdLst/>
              <a:ahLst/>
              <a:cxnLst/>
              <a:rect l="l" t="t" r="r" b="b"/>
              <a:pathLst>
                <a:path w="1168732" h="593971">
                  <a:moveTo>
                    <a:pt x="0" y="0"/>
                  </a:moveTo>
                  <a:lnTo>
                    <a:pt x="1168732" y="0"/>
                  </a:lnTo>
                  <a:lnTo>
                    <a:pt x="1168732" y="593971"/>
                  </a:lnTo>
                  <a:lnTo>
                    <a:pt x="0" y="59397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3440538" y="125989"/>
            <a:ext cx="1356538" cy="1608704"/>
            <a:chOff x="0" y="0"/>
            <a:chExt cx="1808717" cy="2144938"/>
          </a:xfrm>
        </p:grpSpPr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-313497">
              <a:off x="431157" y="1994416"/>
              <a:ext cx="946403" cy="107653"/>
            </a:xfrm>
            <a:prstGeom prst="rect">
              <a:avLst/>
            </a:prstGeom>
          </p:spPr>
        </p:pic>
        <p:sp>
          <p:nvSpPr>
            <p:cNvPr id="40" name="TextBox 40"/>
            <p:cNvSpPr txBox="1"/>
            <p:nvPr/>
          </p:nvSpPr>
          <p:spPr>
            <a:xfrm rot="-245732">
              <a:off x="66413" y="66943"/>
              <a:ext cx="1676555" cy="1900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8"/>
                </a:lnSpc>
              </a:pPr>
              <a:r>
                <a:rPr lang="en-US" sz="1269">
                  <a:solidFill>
                    <a:srgbClr val="21314D"/>
                  </a:solidFill>
                  <a:latin typeface="Dreaming Outloud Sans"/>
                </a:rPr>
                <a:t>Engineers make </a:t>
              </a:r>
              <a:r>
                <a:rPr lang="en-US" sz="1269">
                  <a:solidFill>
                    <a:srgbClr val="879EC3"/>
                  </a:solidFill>
                  <a:latin typeface="Dreaming Outloud Sans"/>
                </a:rPr>
                <a:t>Bridges</a:t>
              </a:r>
            </a:p>
            <a:p>
              <a:pPr algn="ctr">
                <a:lnSpc>
                  <a:spcPts val="1408"/>
                </a:lnSpc>
              </a:pPr>
              <a:r>
                <a:rPr lang="en-US" sz="1269">
                  <a:solidFill>
                    <a:srgbClr val="21314D"/>
                  </a:solidFill>
                  <a:latin typeface="Dreaming Outloud Sans"/>
                </a:rPr>
                <a:t>Artists make </a:t>
              </a:r>
              <a:r>
                <a:rPr lang="en-US" sz="1269">
                  <a:solidFill>
                    <a:srgbClr val="879EC3"/>
                  </a:solidFill>
                  <a:latin typeface="Dreaming Outloud Sans"/>
                </a:rPr>
                <a:t>Paintings</a:t>
              </a:r>
            </a:p>
            <a:p>
              <a:pPr algn="ctr">
                <a:lnSpc>
                  <a:spcPts val="1408"/>
                </a:lnSpc>
              </a:pPr>
              <a:r>
                <a:rPr lang="en-US" sz="1269">
                  <a:solidFill>
                    <a:srgbClr val="21314D"/>
                  </a:solidFill>
                  <a:latin typeface="Dreaming Outloud Sans"/>
                </a:rPr>
                <a:t>Scientists make </a:t>
              </a:r>
              <a:r>
                <a:rPr lang="en-US" sz="1269">
                  <a:solidFill>
                    <a:srgbClr val="879EC3"/>
                  </a:solidFill>
                  <a:latin typeface="Dreaming Outloud Sans"/>
                </a:rPr>
                <a:t>Rockets</a:t>
              </a:r>
            </a:p>
            <a:p>
              <a:pPr algn="ctr">
                <a:lnSpc>
                  <a:spcPts val="1408"/>
                </a:lnSpc>
              </a:pPr>
              <a:r>
                <a:rPr lang="en-US" sz="1269">
                  <a:solidFill>
                    <a:srgbClr val="CC4628"/>
                  </a:solidFill>
                  <a:latin typeface="Dreaming Outloud Sans"/>
                </a:rPr>
                <a:t>Teachers make them All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0" y="2015948"/>
            <a:ext cx="3352800" cy="4074957"/>
            <a:chOff x="0" y="0"/>
            <a:chExt cx="4470400" cy="5433276"/>
          </a:xfrm>
        </p:grpSpPr>
        <p:grpSp>
          <p:nvGrpSpPr>
            <p:cNvPr id="42" name="Group 42"/>
            <p:cNvGrpSpPr/>
            <p:nvPr/>
          </p:nvGrpSpPr>
          <p:grpSpPr>
            <a:xfrm>
              <a:off x="0" y="0"/>
              <a:ext cx="4470400" cy="1710022"/>
              <a:chOff x="0" y="0"/>
              <a:chExt cx="660285" cy="252573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660285" cy="252573"/>
              </a:xfrm>
              <a:custGeom>
                <a:avLst/>
                <a:gdLst/>
                <a:ahLst/>
                <a:cxnLst/>
                <a:rect l="l" t="t" r="r" b="b"/>
                <a:pathLst>
                  <a:path w="660285" h="252573">
                    <a:moveTo>
                      <a:pt x="457085" y="0"/>
                    </a:moveTo>
                    <a:lnTo>
                      <a:pt x="0" y="0"/>
                    </a:lnTo>
                    <a:lnTo>
                      <a:pt x="0" y="252573"/>
                    </a:lnTo>
                    <a:lnTo>
                      <a:pt x="457085" y="252573"/>
                    </a:lnTo>
                    <a:lnTo>
                      <a:pt x="660285" y="126286"/>
                    </a:lnTo>
                    <a:lnTo>
                      <a:pt x="457085" y="0"/>
                    </a:lnTo>
                    <a:close/>
                  </a:path>
                </a:pathLst>
              </a:custGeom>
              <a:solidFill>
                <a:srgbClr val="21314D"/>
              </a:solidFill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-28575"/>
                <a:ext cx="698500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0" y="1835129"/>
              <a:ext cx="4470400" cy="1692640"/>
              <a:chOff x="0" y="0"/>
              <a:chExt cx="660285" cy="250006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660285" cy="250006"/>
              </a:xfrm>
              <a:custGeom>
                <a:avLst/>
                <a:gdLst/>
                <a:ahLst/>
                <a:cxnLst/>
                <a:rect l="l" t="t" r="r" b="b"/>
                <a:pathLst>
                  <a:path w="660285" h="250006">
                    <a:moveTo>
                      <a:pt x="457085" y="0"/>
                    </a:moveTo>
                    <a:lnTo>
                      <a:pt x="0" y="0"/>
                    </a:lnTo>
                    <a:lnTo>
                      <a:pt x="0" y="250006"/>
                    </a:lnTo>
                    <a:lnTo>
                      <a:pt x="457085" y="250006"/>
                    </a:lnTo>
                    <a:lnTo>
                      <a:pt x="660285" y="125003"/>
                    </a:lnTo>
                    <a:lnTo>
                      <a:pt x="457085" y="0"/>
                    </a:lnTo>
                    <a:close/>
                  </a:path>
                </a:pathLst>
              </a:custGeom>
              <a:solidFill>
                <a:srgbClr val="CC4628"/>
              </a:solidFill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0" y="-28575"/>
                <a:ext cx="698500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0" y="3702938"/>
              <a:ext cx="4470400" cy="1730339"/>
              <a:chOff x="0" y="0"/>
              <a:chExt cx="660285" cy="255574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660285" cy="255574"/>
              </a:xfrm>
              <a:custGeom>
                <a:avLst/>
                <a:gdLst/>
                <a:ahLst/>
                <a:cxnLst/>
                <a:rect l="l" t="t" r="r" b="b"/>
                <a:pathLst>
                  <a:path w="660285" h="255574">
                    <a:moveTo>
                      <a:pt x="457085" y="0"/>
                    </a:moveTo>
                    <a:lnTo>
                      <a:pt x="0" y="0"/>
                    </a:lnTo>
                    <a:lnTo>
                      <a:pt x="0" y="255574"/>
                    </a:lnTo>
                    <a:lnTo>
                      <a:pt x="457085" y="255574"/>
                    </a:lnTo>
                    <a:lnTo>
                      <a:pt x="660285" y="127787"/>
                    </a:lnTo>
                    <a:lnTo>
                      <a:pt x="457085" y="0"/>
                    </a:lnTo>
                    <a:close/>
                  </a:path>
                </a:pathLst>
              </a:custGeom>
              <a:solidFill>
                <a:srgbClr val="879EC3"/>
              </a:solidFill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0" y="-28575"/>
                <a:ext cx="698500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716438" y="1388542"/>
              <a:ext cx="2362961" cy="268787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179138" y="462707"/>
              <a:ext cx="397600" cy="646983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190875" y="2354565"/>
              <a:ext cx="374126" cy="653496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179138" y="4174622"/>
              <a:ext cx="374126" cy="650655"/>
            </a:xfrm>
            <a:prstGeom prst="rect">
              <a:avLst/>
            </a:prstGeom>
          </p:spPr>
        </p:pic>
        <p:sp>
          <p:nvSpPr>
            <p:cNvPr id="55" name="TextBox 55"/>
            <p:cNvSpPr txBox="1"/>
            <p:nvPr/>
          </p:nvSpPr>
          <p:spPr>
            <a:xfrm>
              <a:off x="716438" y="308438"/>
              <a:ext cx="3525362" cy="1044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Open Sans Bold"/>
                </a:rPr>
                <a:t>MINOR IN TEACHING: </a:t>
              </a:r>
            </a:p>
            <a:p>
              <a:pPr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Open Sans Bold"/>
                </a:rPr>
                <a:t>Earn your teaching  license alongside ANY major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716438" y="2144793"/>
              <a:ext cx="3525362" cy="1044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Open Sans Bold"/>
                </a:rPr>
                <a:t>MAJOR IN TEACHING:</a:t>
              </a:r>
            </a:p>
            <a:p>
              <a:pPr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Open Sans Bold"/>
                </a:rPr>
                <a:t>BS in Engineering with a STEM Teaching focus 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716438" y="4031586"/>
              <a:ext cx="3544990" cy="1044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Open Sans Bold"/>
                </a:rPr>
                <a:t>ADD A MASTERS: </a:t>
              </a:r>
            </a:p>
            <a:p>
              <a:pPr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Open Sans Bold"/>
                </a:rPr>
                <a:t>BS + MS in STEM Education </a:t>
              </a:r>
            </a:p>
            <a:p>
              <a:pPr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Open Sans Bold"/>
                </a:rPr>
                <a:t>= BS, MS, &amp; Licensure</a:t>
              </a:r>
            </a:p>
          </p:txBody>
        </p:sp>
      </p:grpSp>
      <p:sp>
        <p:nvSpPr>
          <p:cNvPr id="58" name="TextBox 58"/>
          <p:cNvSpPr txBox="1"/>
          <p:nvPr/>
        </p:nvSpPr>
        <p:spPr>
          <a:xfrm>
            <a:off x="6968996" y="2819639"/>
            <a:ext cx="2112718" cy="1116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>
                <a:solidFill>
                  <a:srgbClr val="FFFFFF"/>
                </a:solidFill>
                <a:latin typeface="Open Sans Bold"/>
              </a:rPr>
              <a:t>GET SOCIAL</a:t>
            </a:r>
          </a:p>
          <a:p>
            <a:pPr>
              <a:lnSpc>
                <a:spcPts val="1680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Follow Teach@Mines on Instagram for program info and events.</a:t>
            </a:r>
          </a:p>
          <a:p>
            <a:pPr>
              <a:lnSpc>
                <a:spcPts val="1960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4118807" y="4904272"/>
            <a:ext cx="2170703" cy="617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09396C"/>
                </a:solidFill>
                <a:latin typeface="Open Sans Bold"/>
              </a:rPr>
              <a:t>The only program in CO focused exclusively on training STEM teachers 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4118807" y="6352017"/>
            <a:ext cx="2170703" cy="617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09396C"/>
                </a:solidFill>
                <a:latin typeface="Open Sans Bold"/>
              </a:rPr>
              <a:t>Rated in the top 5 physics teacher prep programs in the US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4118807" y="5643102"/>
            <a:ext cx="2170703" cy="617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09396C"/>
                </a:solidFill>
                <a:latin typeface="Open Sans Bold"/>
              </a:rPr>
              <a:t>The only CO university offering CS teacher licensure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3859242" y="4510883"/>
            <a:ext cx="2272426" cy="279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21"/>
              </a:lnSpc>
            </a:pPr>
            <a:r>
              <a:rPr lang="en-US" sz="2100">
                <a:solidFill>
                  <a:srgbClr val="09396C"/>
                </a:solidFill>
                <a:latin typeface="Open Sans Bold"/>
              </a:rPr>
              <a:t>TEACH@MINES IS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63634" y="418125"/>
            <a:ext cx="2540529" cy="132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2999">
                <a:solidFill>
                  <a:srgbClr val="CC4628"/>
                </a:solidFill>
                <a:latin typeface="Open Sans Bold"/>
              </a:rPr>
              <a:t>TEACHING PATHWAYS</a:t>
            </a:r>
          </a:p>
          <a:p>
            <a:pPr>
              <a:lnSpc>
                <a:spcPts val="2520"/>
              </a:lnSpc>
            </a:pPr>
            <a:r>
              <a:rPr lang="en-US" sz="1800">
                <a:solidFill>
                  <a:srgbClr val="09396C"/>
                </a:solidFill>
                <a:latin typeface="Open Sans Bold"/>
              </a:rPr>
              <a:t>Three Ways to Double </a:t>
            </a:r>
          </a:p>
          <a:p>
            <a:pPr>
              <a:lnSpc>
                <a:spcPts val="2520"/>
              </a:lnSpc>
            </a:pPr>
            <a:r>
              <a:rPr lang="en-US" sz="1800">
                <a:solidFill>
                  <a:srgbClr val="09396C"/>
                </a:solidFill>
                <a:latin typeface="Open Sans Bold"/>
              </a:rPr>
              <a:t>Your Career Options 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6935337" y="1154390"/>
            <a:ext cx="2758147" cy="1141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99"/>
              </a:lnSpc>
            </a:pPr>
            <a:r>
              <a:rPr lang="en-US" sz="1499">
                <a:solidFill>
                  <a:srgbClr val="FFFFFF"/>
                </a:solidFill>
                <a:latin typeface="Open Sans Bold"/>
              </a:rPr>
              <a:t>DIP YOUR TOE IN THE WATER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Try the K-12 Field Experience 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class with just 1 credit hour!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Add SCED 262 to your schedule!</a:t>
            </a:r>
          </a:p>
          <a:p>
            <a:pPr>
              <a:lnSpc>
                <a:spcPts val="223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6903998" y="475261"/>
            <a:ext cx="2882837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>
                <a:solidFill>
                  <a:srgbClr val="09396C"/>
                </a:solidFill>
                <a:latin typeface="Open Sans Bold"/>
              </a:rPr>
              <a:t>LEARN MORE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6935337" y="4444208"/>
            <a:ext cx="2112718" cy="1116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>
                <a:solidFill>
                  <a:srgbClr val="FFFFFF"/>
                </a:solidFill>
                <a:latin typeface="Open Sans Bold"/>
              </a:rPr>
              <a:t>CHECK OUT OUR SITE</a:t>
            </a:r>
          </a:p>
          <a:p>
            <a:pPr>
              <a:lnSpc>
                <a:spcPts val="1680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Find everything you need to know and reach out to our program advisors!</a:t>
            </a:r>
          </a:p>
          <a:p>
            <a:pPr>
              <a:lnSpc>
                <a:spcPts val="1960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67" name="TextBox 67"/>
          <p:cNvSpPr txBox="1"/>
          <p:nvPr/>
        </p:nvSpPr>
        <p:spPr>
          <a:xfrm>
            <a:off x="6935337" y="6172066"/>
            <a:ext cx="2703587" cy="240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4"/>
              </a:lnSpc>
            </a:pPr>
            <a:r>
              <a:rPr lang="en-US" sz="1403">
                <a:solidFill>
                  <a:srgbClr val="FFFFFF"/>
                </a:solidFill>
                <a:latin typeface="Open Sans Bold"/>
              </a:rPr>
              <a:t>CONTACT US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6935337" y="6469750"/>
            <a:ext cx="2210752" cy="275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00"/>
              </a:lnSpc>
            </a:pPr>
            <a:r>
              <a:rPr lang="en-US" sz="1100" dirty="0">
                <a:solidFill>
                  <a:srgbClr val="FFFFFF"/>
                </a:solidFill>
                <a:latin typeface="Open Sans"/>
              </a:rPr>
              <a:t>Wendy Adams, Director</a:t>
            </a:r>
          </a:p>
          <a:p>
            <a:pPr>
              <a:lnSpc>
                <a:spcPts val="1100"/>
              </a:lnSpc>
            </a:pPr>
            <a:r>
              <a:rPr lang="en-US" sz="1100" dirty="0">
                <a:solidFill>
                  <a:srgbClr val="FFFFFF"/>
                </a:solidFill>
                <a:latin typeface="Open Sans"/>
              </a:rPr>
              <a:t>wkadams@mines.edu</a:t>
            </a:r>
            <a:endParaRPr lang="en-US" sz="1100" dirty="0">
              <a:solidFill>
                <a:srgbClr val="FFFFFF"/>
              </a:solidFill>
              <a:latin typeface="Open Sans"/>
              <a:hlinkClick r:id="rId9" tooltip="mailto:wkadams@mines.edu"/>
            </a:endParaRPr>
          </a:p>
        </p:txBody>
      </p:sp>
      <p:sp>
        <p:nvSpPr>
          <p:cNvPr id="69" name="TextBox 69"/>
          <p:cNvSpPr txBox="1"/>
          <p:nvPr/>
        </p:nvSpPr>
        <p:spPr>
          <a:xfrm>
            <a:off x="6935337" y="6809771"/>
            <a:ext cx="2757607" cy="275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00"/>
              </a:lnSpc>
            </a:pPr>
            <a:r>
              <a:rPr lang="en-US" sz="1100" dirty="0">
                <a:solidFill>
                  <a:srgbClr val="FFFFFF"/>
                </a:solidFill>
                <a:latin typeface="Open Sans"/>
              </a:rPr>
              <a:t>Dawson Lang, Advisor</a:t>
            </a:r>
          </a:p>
          <a:p>
            <a:pPr>
              <a:lnSpc>
                <a:spcPts val="1100"/>
              </a:lnSpc>
            </a:pPr>
            <a:r>
              <a:rPr lang="en-US" sz="1100" dirty="0">
                <a:solidFill>
                  <a:srgbClr val="FFFFFF"/>
                </a:solidFill>
                <a:latin typeface="Open Sans"/>
              </a:rPr>
              <a:t>dawsontlang@mines.edu</a:t>
            </a:r>
            <a:endParaRPr lang="en-US" sz="1100" dirty="0">
              <a:solidFill>
                <a:srgbClr val="FFFFFF"/>
              </a:solidFill>
              <a:latin typeface="Open Sans"/>
              <a:hlinkClick r:id="rId10" tooltip="mailto:dawsontlang@mines.edu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338</Words>
  <Application>Microsoft Office PowerPoint</Application>
  <PresentationFormat>Custom</PresentationFormat>
  <Paragraphs>60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Calibri</vt:lpstr>
      <vt:lpstr>Open Sans</vt:lpstr>
      <vt:lpstr>Dreaming Outloud Sans</vt:lpstr>
      <vt:lpstr>Raleway</vt:lpstr>
      <vt:lpstr>Open Sans Bold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Trifold Brochure for Powerpoint</dc:title>
  <cp:lastModifiedBy>Ashley Misiewicz</cp:lastModifiedBy>
  <cp:revision>3</cp:revision>
  <dcterms:created xsi:type="dcterms:W3CDTF">2006-08-16T00:00:00Z</dcterms:created>
  <dcterms:modified xsi:type="dcterms:W3CDTF">2023-05-19T17:51:07Z</dcterms:modified>
  <dc:identifier>DAFjOE1ctvc</dc:identifier>
</cp:coreProperties>
</file>