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ans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</p:embeddedFont>
    <p:embeddedFont>
      <p:font typeface="Ralew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2.png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1.jpe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hyperlink" Target="mailto:dawsontlang@mines.edu" TargetMode="External"/><Relationship Id="rId19" Type="http://schemas.openxmlformats.org/officeDocument/2006/relationships/image" Target="../media/image26.png"/><Relationship Id="rId4" Type="http://schemas.openxmlformats.org/officeDocument/2006/relationships/image" Target="../media/image13.svg"/><Relationship Id="rId9" Type="http://schemas.openxmlformats.org/officeDocument/2006/relationships/hyperlink" Target="mailto:wkadams@mines.edu" TargetMode="External"/><Relationship Id="rId14" Type="http://schemas.openxmlformats.org/officeDocument/2006/relationships/image" Target="../media/image21.pn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66111"/>
            <a:ext cx="3304868" cy="4106289"/>
            <a:chOff x="0" y="0"/>
            <a:chExt cx="4406490" cy="547505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709" r="31436"/>
            <a:stretch>
              <a:fillRect/>
            </a:stretch>
          </p:blipFill>
          <p:spPr>
            <a:xfrm>
              <a:off x="0" y="0"/>
              <a:ext cx="2139745" cy="2674026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23155" r="49035" b="38216"/>
            <a:stretch>
              <a:fillRect/>
            </a:stretch>
          </p:blipFill>
          <p:spPr>
            <a:xfrm>
              <a:off x="2266745" y="0"/>
              <a:ext cx="2139745" cy="267402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58" b="4458"/>
            <a:stretch>
              <a:fillRect/>
            </a:stretch>
          </p:blipFill>
          <p:spPr>
            <a:xfrm>
              <a:off x="0" y="2801026"/>
              <a:ext cx="4406490" cy="267402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-27204"/>
            <a:ext cx="3304868" cy="3561442"/>
            <a:chOff x="0" y="0"/>
            <a:chExt cx="4406490" cy="474859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 l="11565" r="26702"/>
            <a:stretch>
              <a:fillRect/>
            </a:stretch>
          </p:blipFill>
          <p:spPr>
            <a:xfrm>
              <a:off x="0" y="0"/>
              <a:ext cx="2852994" cy="30810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 l="31067" r="38056"/>
            <a:stretch>
              <a:fillRect/>
            </a:stretch>
          </p:blipFill>
          <p:spPr>
            <a:xfrm>
              <a:off x="2979994" y="0"/>
              <a:ext cx="1426497" cy="30810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t="23664" b="23664"/>
            <a:stretch>
              <a:fillRect/>
            </a:stretch>
          </p:blipFill>
          <p:spPr>
            <a:xfrm>
              <a:off x="0" y="3208060"/>
              <a:ext cx="4406490" cy="154053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352800" y="0"/>
            <a:ext cx="6705600" cy="7772400"/>
            <a:chOff x="0" y="0"/>
            <a:chExt cx="2337464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37464" cy="2709333"/>
            </a:xfrm>
            <a:custGeom>
              <a:avLst/>
              <a:gdLst/>
              <a:ahLst/>
              <a:cxnLst/>
              <a:rect l="l" t="t" r="r" b="b"/>
              <a:pathLst>
                <a:path w="2337464" h="2709333">
                  <a:moveTo>
                    <a:pt x="0" y="0"/>
                  </a:moveTo>
                  <a:lnTo>
                    <a:pt x="2337464" y="0"/>
                  </a:lnTo>
                  <a:lnTo>
                    <a:pt x="23374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52800" y="1213004"/>
            <a:ext cx="3352800" cy="6559396"/>
            <a:chOff x="0" y="0"/>
            <a:chExt cx="673475" cy="13175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3475" cy="1317582"/>
            </a:xfrm>
            <a:custGeom>
              <a:avLst/>
              <a:gdLst/>
              <a:ahLst/>
              <a:cxnLst/>
              <a:rect l="l" t="t" r="r" b="b"/>
              <a:pathLst>
                <a:path w="673475" h="1317582">
                  <a:moveTo>
                    <a:pt x="673475" y="0"/>
                  </a:moveTo>
                  <a:lnTo>
                    <a:pt x="673475" y="1203282"/>
                  </a:lnTo>
                  <a:lnTo>
                    <a:pt x="336738" y="1317582"/>
                  </a:lnTo>
                  <a:lnTo>
                    <a:pt x="0" y="1203282"/>
                  </a:lnTo>
                  <a:lnTo>
                    <a:pt x="0" y="0"/>
                  </a:lnTo>
                  <a:lnTo>
                    <a:pt x="673475" y="0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09572" y="0"/>
            <a:ext cx="1596028" cy="16005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6632921" y="2931878"/>
            <a:ext cx="3425479" cy="4840522"/>
            <a:chOff x="0" y="0"/>
            <a:chExt cx="1194067" cy="168732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94067" cy="1687328"/>
            </a:xfrm>
            <a:custGeom>
              <a:avLst/>
              <a:gdLst/>
              <a:ahLst/>
              <a:cxnLst/>
              <a:rect l="l" t="t" r="r" b="b"/>
              <a:pathLst>
                <a:path w="1194067" h="1687328">
                  <a:moveTo>
                    <a:pt x="0" y="0"/>
                  </a:moveTo>
                  <a:lnTo>
                    <a:pt x="1194067" y="0"/>
                  </a:lnTo>
                  <a:lnTo>
                    <a:pt x="1194067" y="1687328"/>
                  </a:lnTo>
                  <a:lnTo>
                    <a:pt x="0" y="1687328"/>
                  </a:lnTo>
                  <a:close/>
                </a:path>
              </a:pathLst>
            </a:custGeom>
            <a:solidFill>
              <a:srgbClr val="09396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732142" y="0"/>
            <a:ext cx="3326258" cy="3184615"/>
            <a:chOff x="0" y="0"/>
            <a:chExt cx="1438592" cy="13773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38592" cy="1377332"/>
            </a:xfrm>
            <a:custGeom>
              <a:avLst/>
              <a:gdLst/>
              <a:ahLst/>
              <a:cxnLst/>
              <a:rect l="l" t="t" r="r" b="b"/>
              <a:pathLst>
                <a:path w="1438592" h="1377332">
                  <a:moveTo>
                    <a:pt x="479790" y="19070"/>
                  </a:moveTo>
                  <a:cubicBezTo>
                    <a:pt x="553305" y="7556"/>
                    <a:pt x="637390" y="0"/>
                    <a:pt x="719683" y="0"/>
                  </a:cubicBezTo>
                  <a:cubicBezTo>
                    <a:pt x="801979" y="0"/>
                    <a:pt x="881168" y="6476"/>
                    <a:pt x="954144" y="17990"/>
                  </a:cubicBezTo>
                  <a:cubicBezTo>
                    <a:pt x="955698" y="18350"/>
                    <a:pt x="957250" y="18350"/>
                    <a:pt x="958802" y="18710"/>
                  </a:cubicBezTo>
                  <a:cubicBezTo>
                    <a:pt x="1232857" y="64765"/>
                    <a:pt x="1434711" y="186379"/>
                    <a:pt x="1438592" y="341042"/>
                  </a:cubicBezTo>
                  <a:lnTo>
                    <a:pt x="1438592" y="1377332"/>
                  </a:lnTo>
                  <a:lnTo>
                    <a:pt x="0" y="1377332"/>
                  </a:lnTo>
                  <a:lnTo>
                    <a:pt x="0" y="341811"/>
                  </a:lnTo>
                  <a:cubicBezTo>
                    <a:pt x="3882" y="185660"/>
                    <a:pt x="202630" y="64045"/>
                    <a:pt x="479790" y="190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8425"/>
              <a:ext cx="660400" cy="714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02558" y="1213004"/>
            <a:ext cx="3355842" cy="335584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3175000"/>
                  </a:moveTo>
                  <a:cubicBezTo>
                    <a:pt x="0" y="4928870"/>
                    <a:pt x="1421130" y="6350000"/>
                    <a:pt x="3175000" y="6350000"/>
                  </a:cubicBezTo>
                  <a:lnTo>
                    <a:pt x="6350000" y="6350000"/>
                  </a:ln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ubicBezTo>
                    <a:pt x="1421130" y="0"/>
                    <a:pt x="0" y="1421130"/>
                    <a:pt x="0" y="3175000"/>
                  </a:cubicBez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91160" y="364490"/>
              <a:ext cx="5619750" cy="5621020"/>
            </a:xfrm>
            <a:custGeom>
              <a:avLst/>
              <a:gdLst/>
              <a:ahLst/>
              <a:cxnLst/>
              <a:rect l="l" t="t" r="r" b="b"/>
              <a:pathLst>
                <a:path w="5619750" h="5621020">
                  <a:moveTo>
                    <a:pt x="2810510" y="0"/>
                  </a:moveTo>
                  <a:cubicBezTo>
                    <a:pt x="4362450" y="0"/>
                    <a:pt x="5619750" y="1258570"/>
                    <a:pt x="5619750" y="2810510"/>
                  </a:cubicBezTo>
                  <a:cubicBezTo>
                    <a:pt x="5619750" y="4362450"/>
                    <a:pt x="4361180" y="5621020"/>
                    <a:pt x="2810510" y="5621020"/>
                  </a:cubicBezTo>
                  <a:cubicBezTo>
                    <a:pt x="1258570" y="5621020"/>
                    <a:pt x="0" y="4362450"/>
                    <a:pt x="0" y="2810510"/>
                  </a:cubicBezTo>
                  <a:cubicBezTo>
                    <a:pt x="1270" y="1258570"/>
                    <a:pt x="1258570" y="0"/>
                    <a:pt x="2810510" y="0"/>
                  </a:cubicBezTo>
                  <a:close/>
                </a:path>
              </a:pathLst>
            </a:custGeom>
            <a:blipFill>
              <a:blip r:embed="rId10"/>
              <a:stretch>
                <a:fillRect l="-36777" t="-31833" r="-60770"/>
              </a:stretch>
            </a:blip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976448" y="213904"/>
            <a:ext cx="2808062" cy="110922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584484" y="1650130"/>
            <a:ext cx="2909867" cy="585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rate their lives better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than all other occupation groups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, trailing only physicians.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There are generous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student loan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forgiveness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programs and scholarships for science and math teachers.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At year 15, the middle 50% of teacher salaries ranges between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 $65,000 and $110,000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(IQR), nationally.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Teachers earn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additional pay of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$1,000 - $8,000 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for coaching &amp; clubs.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Most teaching jobs have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better retirement benefits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than private industry.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 You can get a job almost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anywhere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 Bold"/>
              </a:rPr>
              <a:t>in the U.S. or abroad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 as a science or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math teacher. 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Behind every advance in medicine or technology is </a:t>
            </a:r>
            <a:r>
              <a:rPr lang="en-US" sz="1200">
                <a:solidFill>
                  <a:srgbClr val="FFFFFF"/>
                </a:solidFill>
                <a:latin typeface="Open Sans Bold"/>
              </a:rPr>
              <a:t>a teacher who left a lasting impression</a:t>
            </a:r>
            <a:r>
              <a:rPr lang="en-US" sz="1200">
                <a:solidFill>
                  <a:srgbClr val="FFFFFF"/>
                </a:solidFill>
                <a:latin typeface="Open Sans"/>
              </a:rPr>
              <a:t>.</a:t>
            </a: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167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0224" y="7476388"/>
            <a:ext cx="2855914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Raleway"/>
              </a:rPr>
              <a:t>www.mines.edu/teacherprep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460230" y="280579"/>
            <a:ext cx="3172691" cy="75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DID YOU </a:t>
            </a:r>
          </a:p>
          <a:p>
            <a:pPr>
              <a:lnSpc>
                <a:spcPts val="2999"/>
              </a:lnSpc>
            </a:pPr>
            <a:r>
              <a:rPr lang="en-US" sz="2999">
                <a:solidFill>
                  <a:srgbClr val="FFFFFF"/>
                </a:solidFill>
                <a:latin typeface="Open Sans Bold"/>
              </a:rPr>
              <a:t>KNOW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0224" y="4926976"/>
            <a:ext cx="285591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>
                <a:solidFill>
                  <a:srgbClr val="FFFFFF"/>
                </a:solidFill>
                <a:latin typeface="Open Sans Bold"/>
              </a:rPr>
              <a:t>Three Ways to Double Your Career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37" t="6650" r="40591" b="136"/>
          <a:stretch>
            <a:fillRect/>
          </a:stretch>
        </p:blipFill>
        <p:spPr>
          <a:xfrm>
            <a:off x="0" y="23529"/>
            <a:ext cx="6705600" cy="77488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95622" y="968629"/>
            <a:ext cx="3352249" cy="1681037"/>
            <a:chOff x="0" y="0"/>
            <a:chExt cx="673364" cy="337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3364" cy="337669"/>
            </a:xfrm>
            <a:custGeom>
              <a:avLst/>
              <a:gdLst/>
              <a:ahLst/>
              <a:cxnLst/>
              <a:rect l="l" t="t" r="r" b="b"/>
              <a:pathLst>
                <a:path w="673364" h="337669">
                  <a:moveTo>
                    <a:pt x="673364" y="0"/>
                  </a:moveTo>
                  <a:lnTo>
                    <a:pt x="673364" y="223369"/>
                  </a:lnTo>
                  <a:lnTo>
                    <a:pt x="336682" y="337669"/>
                  </a:lnTo>
                  <a:lnTo>
                    <a:pt x="0" y="223369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714786" flipH="1">
            <a:off x="8643935" y="915559"/>
            <a:ext cx="1576277" cy="116644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695622" y="2649667"/>
            <a:ext cx="3352249" cy="1641031"/>
            <a:chOff x="0" y="0"/>
            <a:chExt cx="673364" cy="32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73364" cy="329633"/>
            </a:xfrm>
            <a:custGeom>
              <a:avLst/>
              <a:gdLst/>
              <a:ahLst/>
              <a:cxnLst/>
              <a:rect l="l" t="t" r="r" b="b"/>
              <a:pathLst>
                <a:path w="673364" h="329633">
                  <a:moveTo>
                    <a:pt x="673364" y="0"/>
                  </a:moveTo>
                  <a:lnTo>
                    <a:pt x="673364" y="215333"/>
                  </a:lnTo>
                  <a:lnTo>
                    <a:pt x="336682" y="329633"/>
                  </a:lnTo>
                  <a:lnTo>
                    <a:pt x="0" y="215333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CC462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85829" y="2848214"/>
            <a:ext cx="747159" cy="7471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695622" y="4290698"/>
            <a:ext cx="3352249" cy="1717593"/>
            <a:chOff x="0" y="0"/>
            <a:chExt cx="673364" cy="345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73364" cy="345012"/>
            </a:xfrm>
            <a:custGeom>
              <a:avLst/>
              <a:gdLst/>
              <a:ahLst/>
              <a:cxnLst/>
              <a:rect l="l" t="t" r="r" b="b"/>
              <a:pathLst>
                <a:path w="673364" h="345012">
                  <a:moveTo>
                    <a:pt x="673364" y="0"/>
                  </a:moveTo>
                  <a:lnTo>
                    <a:pt x="673364" y="230712"/>
                  </a:lnTo>
                  <a:lnTo>
                    <a:pt x="336682" y="345012"/>
                  </a:lnTo>
                  <a:lnTo>
                    <a:pt x="0" y="230712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879EC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85829" y="4587905"/>
            <a:ext cx="747159" cy="7471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400064" y="4290698"/>
            <a:ext cx="3190783" cy="3201289"/>
            <a:chOff x="0" y="0"/>
            <a:chExt cx="635000" cy="6370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" cy="637091"/>
            </a:xfrm>
            <a:custGeom>
              <a:avLst/>
              <a:gdLst/>
              <a:ahLst/>
              <a:cxnLst/>
              <a:rect l="l" t="t" r="r" b="b"/>
              <a:pathLst>
                <a:path w="635000" h="637091">
                  <a:moveTo>
                    <a:pt x="635000" y="0"/>
                  </a:moveTo>
                  <a:lnTo>
                    <a:pt x="635000" y="522791"/>
                  </a:lnTo>
                  <a:lnTo>
                    <a:pt x="317500" y="637091"/>
                  </a:lnTo>
                  <a:lnTo>
                    <a:pt x="0" y="522791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053782"/>
            <a:ext cx="362752" cy="33712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01978" y="5753777"/>
            <a:ext cx="362752" cy="3371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13876" y="6450700"/>
            <a:ext cx="362752" cy="33712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6221305"/>
            <a:ext cx="3352800" cy="1270683"/>
            <a:chOff x="0" y="0"/>
            <a:chExt cx="660285" cy="2502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60285" cy="250243"/>
            </a:xfrm>
            <a:custGeom>
              <a:avLst/>
              <a:gdLst/>
              <a:ahLst/>
              <a:cxnLst/>
              <a:rect l="l" t="t" r="r" b="b"/>
              <a:pathLst>
                <a:path w="660285" h="250243">
                  <a:moveTo>
                    <a:pt x="457085" y="0"/>
                  </a:moveTo>
                  <a:lnTo>
                    <a:pt x="0" y="0"/>
                  </a:lnTo>
                  <a:lnTo>
                    <a:pt x="0" y="250243"/>
                  </a:lnTo>
                  <a:lnTo>
                    <a:pt x="457085" y="250243"/>
                  </a:lnTo>
                  <a:lnTo>
                    <a:pt x="660285" y="125121"/>
                  </a:lnTo>
                  <a:lnTo>
                    <a:pt x="457085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6985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443533" y="6005180"/>
            <a:ext cx="2205876" cy="25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4"/>
              </a:lnSpc>
            </a:pPr>
            <a:r>
              <a:rPr lang="en-US" sz="1502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43533" y="6317350"/>
            <a:ext cx="1803768" cy="407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9" tooltip="mailto:wkadams@mines.edu"/>
              </a:rPr>
              <a:t>wkadams@mines.edu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43533" y="6808753"/>
            <a:ext cx="2249952" cy="411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  <a:hlinkClick r:id="rId10" tooltip="mailto:dawsontlang@mines.edu"/>
              </a:rPr>
              <a:t>dawsontlang@mines.edu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695622" y="6061413"/>
            <a:ext cx="3352249" cy="1583391"/>
            <a:chOff x="0" y="0"/>
            <a:chExt cx="673364" cy="31805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3364" cy="318055"/>
            </a:xfrm>
            <a:custGeom>
              <a:avLst/>
              <a:gdLst/>
              <a:ahLst/>
              <a:cxnLst/>
              <a:rect l="l" t="t" r="r" b="b"/>
              <a:pathLst>
                <a:path w="673364" h="318055">
                  <a:moveTo>
                    <a:pt x="673364" y="0"/>
                  </a:moveTo>
                  <a:lnTo>
                    <a:pt x="673364" y="203755"/>
                  </a:lnTo>
                  <a:lnTo>
                    <a:pt x="336682" y="318055"/>
                  </a:lnTo>
                  <a:lnTo>
                    <a:pt x="0" y="203755"/>
                  </a:lnTo>
                  <a:lnTo>
                    <a:pt x="0" y="0"/>
                  </a:lnTo>
                  <a:lnTo>
                    <a:pt x="673364" y="0"/>
                  </a:lnTo>
                  <a:close/>
                </a:path>
              </a:pathLst>
            </a:custGeom>
            <a:solidFill>
              <a:srgbClr val="21314D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6350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85829" y="6214730"/>
            <a:ext cx="747159" cy="575991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63634" y="6555560"/>
            <a:ext cx="2262019" cy="827111"/>
            <a:chOff x="0" y="0"/>
            <a:chExt cx="3016026" cy="110281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985442" y="76890"/>
              <a:ext cx="2030583" cy="98947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0" y="0"/>
              <a:ext cx="1161793" cy="1102815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0" y="2015948"/>
            <a:ext cx="3352800" cy="4074957"/>
            <a:chOff x="0" y="0"/>
            <a:chExt cx="4470400" cy="5433276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4470400" cy="1710022"/>
              <a:chOff x="0" y="0"/>
              <a:chExt cx="660285" cy="25257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60285" cy="252573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2573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2573"/>
                    </a:lnTo>
                    <a:lnTo>
                      <a:pt x="457085" y="252573"/>
                    </a:lnTo>
                    <a:lnTo>
                      <a:pt x="660285" y="126286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0" y="1835129"/>
              <a:ext cx="4470400" cy="1692640"/>
              <a:chOff x="0" y="0"/>
              <a:chExt cx="660285" cy="2500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660285" cy="250006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0006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0006"/>
                    </a:lnTo>
                    <a:lnTo>
                      <a:pt x="457085" y="250006"/>
                    </a:lnTo>
                    <a:lnTo>
                      <a:pt x="660285" y="125003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CC4628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3702938"/>
              <a:ext cx="4470400" cy="1730339"/>
              <a:chOff x="0" y="0"/>
              <a:chExt cx="660285" cy="25557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60285" cy="255574"/>
              </a:xfrm>
              <a:custGeom>
                <a:avLst/>
                <a:gdLst/>
                <a:ahLst/>
                <a:cxnLst/>
                <a:rect l="l" t="t" r="r" b="b"/>
                <a:pathLst>
                  <a:path w="660285" h="255574">
                    <a:moveTo>
                      <a:pt x="457085" y="0"/>
                    </a:moveTo>
                    <a:lnTo>
                      <a:pt x="0" y="0"/>
                    </a:lnTo>
                    <a:lnTo>
                      <a:pt x="0" y="255574"/>
                    </a:lnTo>
                    <a:lnTo>
                      <a:pt x="457085" y="255574"/>
                    </a:lnTo>
                    <a:lnTo>
                      <a:pt x="660285" y="127787"/>
                    </a:lnTo>
                    <a:lnTo>
                      <a:pt x="457085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698500" cy="434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716438" y="1388542"/>
              <a:ext cx="2362961" cy="268787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79138" y="462707"/>
              <a:ext cx="397600" cy="646983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90875" y="2354565"/>
              <a:ext cx="374126" cy="653496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79138" y="4174622"/>
              <a:ext cx="374126" cy="650655"/>
            </a:xfrm>
            <a:prstGeom prst="rect">
              <a:avLst/>
            </a:prstGeom>
          </p:spPr>
        </p:pic>
        <p:sp>
          <p:nvSpPr>
            <p:cNvPr id="48" name="TextBox 48"/>
            <p:cNvSpPr txBox="1"/>
            <p:nvPr/>
          </p:nvSpPr>
          <p:spPr>
            <a:xfrm>
              <a:off x="716438" y="308438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16438" y="2144793"/>
              <a:ext cx="3525362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in Engineering with a STEM Teaching focus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16438" y="4031586"/>
              <a:ext cx="3544990" cy="1044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5204158" y="23529"/>
            <a:ext cx="1603301" cy="1884951"/>
            <a:chOff x="0" y="0"/>
            <a:chExt cx="2137735" cy="2513268"/>
          </a:xfrm>
        </p:grpSpPr>
        <p:grpSp>
          <p:nvGrpSpPr>
            <p:cNvPr id="52" name="Group 52"/>
            <p:cNvGrpSpPr/>
            <p:nvPr/>
          </p:nvGrpSpPr>
          <p:grpSpPr>
            <a:xfrm>
              <a:off x="0" y="0"/>
              <a:ext cx="2001922" cy="2513268"/>
              <a:chOff x="0" y="0"/>
              <a:chExt cx="523378" cy="657064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23378" cy="657064"/>
              </a:xfrm>
              <a:custGeom>
                <a:avLst/>
                <a:gdLst/>
                <a:ahLst/>
                <a:cxnLst/>
                <a:rect l="l" t="t" r="r" b="b"/>
                <a:pathLst>
                  <a:path w="523378" h="657064">
                    <a:moveTo>
                      <a:pt x="0" y="0"/>
                    </a:moveTo>
                    <a:lnTo>
                      <a:pt x="523378" y="0"/>
                    </a:lnTo>
                    <a:lnTo>
                      <a:pt x="523378" y="657064"/>
                    </a:lnTo>
                    <a:lnTo>
                      <a:pt x="0" y="657064"/>
                    </a:lnTo>
                    <a:close/>
                  </a:path>
                </a:pathLst>
              </a:custGeom>
              <a:solidFill>
                <a:srgbClr val="FFFFFF">
                  <a:alpha val="68627"/>
                </a:srgbClr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p:blipFill>
          <p:spPr>
            <a:xfrm rot="-313497">
              <a:off x="585766" y="2335358"/>
              <a:ext cx="1118603" cy="127241"/>
            </a:xfrm>
            <a:prstGeom prst="rect">
              <a:avLst/>
            </a:prstGeom>
          </p:spPr>
        </p:pic>
        <p:sp>
          <p:nvSpPr>
            <p:cNvPr id="56" name="TextBox 56"/>
            <p:cNvSpPr txBox="1"/>
            <p:nvPr/>
          </p:nvSpPr>
          <p:spPr>
            <a:xfrm rot="-245732">
              <a:off x="78728" y="150709"/>
              <a:ext cx="1981607" cy="2237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Engineers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Bridges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Artists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Paintings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21314D"/>
                  </a:solidFill>
                  <a:latin typeface="Dreaming Outloud Sans"/>
                </a:rPr>
                <a:t>Scientists make </a:t>
              </a:r>
              <a:r>
                <a:rPr lang="en-US" sz="1499">
                  <a:solidFill>
                    <a:srgbClr val="879EC3"/>
                  </a:solidFill>
                  <a:latin typeface="Dreaming Outloud Sans"/>
                </a:rPr>
                <a:t>Rockets</a:t>
              </a:r>
            </a:p>
            <a:p>
              <a:pPr algn="ctr">
                <a:lnSpc>
                  <a:spcPts val="1664"/>
                </a:lnSpc>
              </a:pPr>
              <a:r>
                <a:rPr lang="en-US" sz="1499">
                  <a:solidFill>
                    <a:srgbClr val="CC4628"/>
                  </a:solidFill>
                  <a:latin typeface="Dreaming Outloud Sans"/>
                </a:rPr>
                <a:t>Teachers make them all</a:t>
              </a:r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6968996" y="2819639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GET SOCIAL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Follow Teach@Mines on Instagram for program info and events.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118807" y="490427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program in CO focused exclusively on training STEM teachers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118807" y="6352017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Rated in the top 5 physics teacher prep programs in the US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118807" y="5643102"/>
            <a:ext cx="2170703" cy="61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9396C"/>
                </a:solidFill>
                <a:latin typeface="Open Sans Bold"/>
              </a:rPr>
              <a:t>The only CO university offering CS teacher licensure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859242" y="4510883"/>
            <a:ext cx="2272426" cy="27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1"/>
              </a:lnSpc>
            </a:pPr>
            <a:r>
              <a:rPr lang="en-US" sz="2100">
                <a:solidFill>
                  <a:srgbClr val="09396C"/>
                </a:solidFill>
                <a:latin typeface="Open Sans Bold"/>
              </a:rPr>
              <a:t>TEACH@MINES IS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63634" y="484786"/>
            <a:ext cx="2540529" cy="132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999">
                <a:solidFill>
                  <a:srgbClr val="CC4628"/>
                </a:solidFill>
                <a:latin typeface="Open Sans Bold"/>
              </a:rPr>
              <a:t>TEACHING PATHWAYS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Three Ways to Double </a:t>
            </a:r>
          </a:p>
          <a:p>
            <a:pPr>
              <a:lnSpc>
                <a:spcPts val="2520"/>
              </a:lnSpc>
            </a:pPr>
            <a:r>
              <a:rPr lang="en-US" sz="1800">
                <a:solidFill>
                  <a:srgbClr val="09396C"/>
                </a:solidFill>
                <a:latin typeface="Open Sans Bold"/>
              </a:rPr>
              <a:t>Your Career Options 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6935337" y="1154390"/>
            <a:ext cx="2758147" cy="1141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>
                <a:solidFill>
                  <a:srgbClr val="FFFFFF"/>
                </a:solidFill>
                <a:latin typeface="Open Sans Bold"/>
              </a:rPr>
              <a:t>DIP YOUR TOE IN THE WATER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Try the K-12 Field Experience 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class with just 1 credit hour!</a:t>
            </a:r>
          </a:p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Add SCED 262 to your schedule!</a:t>
            </a:r>
          </a:p>
          <a:p>
            <a:pPr>
              <a:lnSpc>
                <a:spcPts val="2239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6903998" y="475261"/>
            <a:ext cx="288283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9396C"/>
                </a:solidFill>
                <a:latin typeface="Open Sans Bold"/>
              </a:rPr>
              <a:t>LEARN MORE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6935337" y="4444208"/>
            <a:ext cx="2112718" cy="11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Bold"/>
              </a:rPr>
              <a:t>CHECK OUT OUR SITE</a:t>
            </a:r>
          </a:p>
          <a:p>
            <a:pPr>
              <a:lnSpc>
                <a:spcPts val="1680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Find everything you need to know and reach out to our program advisors!</a:t>
            </a:r>
          </a:p>
          <a:p>
            <a:pPr>
              <a:lnSpc>
                <a:spcPts val="1960"/>
              </a:lnSpc>
            </a:pPr>
            <a:endParaRPr lang="en-US" sz="12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6935337" y="6172066"/>
            <a:ext cx="2703587" cy="240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4"/>
              </a:lnSpc>
            </a:pPr>
            <a:r>
              <a:rPr lang="en-US" sz="1403">
                <a:solidFill>
                  <a:srgbClr val="FFFFFF"/>
                </a:solidFill>
                <a:latin typeface="Open Sans Bold"/>
              </a:rPr>
              <a:t>CONTACT US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935337" y="6469750"/>
            <a:ext cx="2210752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Wendy Adams, Director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wkadams@mines.edu</a:t>
            </a:r>
            <a:endParaRPr lang="en-US" sz="1100" dirty="0">
              <a:solidFill>
                <a:srgbClr val="FFFFFF"/>
              </a:solidFill>
              <a:latin typeface="Open Sans"/>
              <a:hlinkClick r:id="rId9" tooltip="mailto:wkadams@mines.edu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6935337" y="6809771"/>
            <a:ext cx="2757607" cy="275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 Lang, Advisor</a:t>
            </a:r>
          </a:p>
          <a:p>
            <a:pPr>
              <a:lnSpc>
                <a:spcPts val="1100"/>
              </a:lnSpc>
            </a:pPr>
            <a:r>
              <a:rPr lang="en-US" sz="1100" dirty="0">
                <a:solidFill>
                  <a:srgbClr val="FFFFFF"/>
                </a:solidFill>
                <a:latin typeface="Open Sans"/>
              </a:rPr>
              <a:t>dawsontlang@mines.edu</a:t>
            </a:r>
            <a:endParaRPr lang="en-US" sz="1100" dirty="0">
              <a:solidFill>
                <a:srgbClr val="FFFFFF"/>
              </a:solidFill>
              <a:latin typeface="Open Sans"/>
              <a:hlinkClick r:id="rId10" tooltip="mailto:dawsontlang@mines.edu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78356" y="6393550"/>
            <a:ext cx="2262019" cy="198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Open Sans"/>
              </a:rPr>
              <a:t>Teach@Mines is part of: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Custom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Open Sans</vt:lpstr>
      <vt:lpstr>Dreaming Outloud Sans</vt:lpstr>
      <vt:lpstr>Raleway</vt:lpstr>
      <vt:lpstr>Open Sans 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Trifold Brochure for Powerpoint</dc:title>
  <cp:lastModifiedBy>Ashley Misiewicz</cp:lastModifiedBy>
  <cp:revision>3</cp:revision>
  <dcterms:created xsi:type="dcterms:W3CDTF">2006-08-16T00:00:00Z</dcterms:created>
  <dcterms:modified xsi:type="dcterms:W3CDTF">2023-05-19T17:48:49Z</dcterms:modified>
  <dc:identifier>DAFjOE1ctvc</dc:identifier>
</cp:coreProperties>
</file>