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9E886D-489A-4719-AFFF-CDC01653B532}">
  <a:tblStyle styleId="{F99E886D-489A-4719-AFFF-CDC01653B53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75" autoAdjust="0"/>
  </p:normalViewPr>
  <p:slideViewPr>
    <p:cSldViewPr snapToGrid="0" showGuides="1">
      <p:cViewPr varScale="1">
        <p:scale>
          <a:sx n="64" d="100"/>
          <a:sy n="64" d="100"/>
        </p:scale>
        <p:origin x="72" y="4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6.10.23 with 23-24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6.10.23 with 23-24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6.10.23 with 23-24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dirty="0"/>
              <a:t>Updated 6.10.23 with 23-24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0" name="Google Shape;2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6.10.23 with 23-24 salaries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76" name="Google Shape;176;p26"/>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3320858387"/>
              </p:ext>
            </p:extLst>
          </p:nvPr>
        </p:nvGraphicFramePr>
        <p:xfrm>
          <a:off x="363415" y="2105213"/>
          <a:ext cx="4081250" cy="2390575"/>
        </p:xfrm>
        <a:graphic>
          <a:graphicData uri="http://schemas.openxmlformats.org/drawingml/2006/table">
            <a:tbl>
              <a:tblPr>
                <a:noFill/>
                <a:tableStyleId>{F99E886D-489A-4719-AFFF-CDC01653B532}</a:tableStyleId>
              </a:tblPr>
              <a:tblGrid>
                <a:gridCol w="2724559">
                  <a:extLst>
                    <a:ext uri="{9D8B030D-6E8A-4147-A177-3AD203B41FA5}">
                      <a16:colId xmlns:a16="http://schemas.microsoft.com/office/drawing/2014/main" val="20000"/>
                    </a:ext>
                  </a:extLst>
                </a:gridCol>
                <a:gridCol w="1356691">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Round Rock ISD </a:t>
                      </a:r>
                      <a:r>
                        <a:rPr lang="en-US" b="1" dirty="0">
                          <a:solidFill>
                            <a:schemeClr val="dk2"/>
                          </a:solidFill>
                          <a:latin typeface="Calibri"/>
                          <a:ea typeface="Calibri"/>
                          <a:cs typeface="Calibri"/>
                          <a:sym typeface="Calibri"/>
                        </a:rPr>
                        <a:t>(23-24)</a:t>
                      </a:r>
                      <a:endParaRPr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$54,500-$54,750</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Leander ISD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$55,655-$55,905</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8" name="Google Shape;178;p26"/>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207 days </a:t>
            </a:r>
            <a:r>
              <a:rPr lang="en-US" sz="2400">
                <a:solidFill>
                  <a:srgbClr val="7030A0"/>
                </a:solidFill>
                <a:latin typeface="Arial"/>
                <a:ea typeface="Arial"/>
                <a:cs typeface="Arial"/>
                <a:sym typeface="Arial"/>
              </a:rPr>
              <a:t>contract → </a:t>
            </a:r>
            <a:r>
              <a:rPr lang="en-US" sz="2400">
                <a:solidFill>
                  <a:srgbClr val="7030A0"/>
                </a:solidFill>
              </a:rPr>
              <a:t>$55,200 </a:t>
            </a:r>
            <a:r>
              <a:rPr lang="en-US" sz="2400">
                <a:solidFill>
                  <a:srgbClr val="7030A0"/>
                </a:solidFill>
                <a:latin typeface="Arial"/>
                <a:ea typeface="Arial"/>
                <a:cs typeface="Arial"/>
                <a:sym typeface="Arial"/>
              </a:rPr>
              <a:t>= </a:t>
            </a:r>
            <a:r>
              <a:rPr lang="en-US" sz="2400">
                <a:solidFill>
                  <a:srgbClr val="7030A0"/>
                </a:solidFill>
              </a:rPr>
              <a:t>$33.33</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85" name="Google Shape;185;p27"/>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1391886800"/>
              </p:ext>
            </p:extLst>
          </p:nvPr>
        </p:nvGraphicFramePr>
        <p:xfrm>
          <a:off x="363415" y="2105213"/>
          <a:ext cx="5544300" cy="2390575"/>
        </p:xfrm>
        <a:graphic>
          <a:graphicData uri="http://schemas.openxmlformats.org/drawingml/2006/table">
            <a:tbl>
              <a:tblPr>
                <a:noFill/>
                <a:tableStyleId>{F99E886D-489A-4719-AFFF-CDC01653B532}</a:tableStyleId>
              </a:tblPr>
              <a:tblGrid>
                <a:gridCol w="2709569">
                  <a:extLst>
                    <a:ext uri="{9D8B030D-6E8A-4147-A177-3AD203B41FA5}">
                      <a16:colId xmlns:a16="http://schemas.microsoft.com/office/drawing/2014/main" val="20000"/>
                    </a:ext>
                  </a:extLst>
                </a:gridCol>
                <a:gridCol w="1371681">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Round Rock ISD </a:t>
                      </a:r>
                      <a:r>
                        <a:rPr lang="en-US" b="1" dirty="0">
                          <a:solidFill>
                            <a:schemeClr val="dk2"/>
                          </a:solidFill>
                          <a:latin typeface="Calibri"/>
                          <a:ea typeface="Calibri"/>
                          <a:cs typeface="Calibri"/>
                          <a:sym typeface="Calibri"/>
                        </a:rPr>
                        <a:t>(23-24)</a:t>
                      </a:r>
                      <a:endParaRPr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$54,500-$54,750</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$63,250-$63,500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Leander ISD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$55,655-$55,905</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$66,965-$67,215</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87" name="Google Shape;187;p27"/>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207 days </a:t>
            </a:r>
            <a:r>
              <a:rPr lang="en-US" sz="2400">
                <a:solidFill>
                  <a:srgbClr val="7030A0"/>
                </a:solidFill>
                <a:latin typeface="Arial"/>
                <a:ea typeface="Arial"/>
                <a:cs typeface="Arial"/>
                <a:sym typeface="Arial"/>
              </a:rPr>
              <a:t>contract → </a:t>
            </a:r>
            <a:r>
              <a:rPr lang="en-US" sz="2400">
                <a:solidFill>
                  <a:srgbClr val="7030A0"/>
                </a:solidFill>
              </a:rPr>
              <a:t>$65,200 </a:t>
            </a:r>
            <a:r>
              <a:rPr lang="en-US" sz="2400">
                <a:solidFill>
                  <a:srgbClr val="7030A0"/>
                </a:solidFill>
                <a:latin typeface="Arial"/>
                <a:ea typeface="Arial"/>
                <a:cs typeface="Arial"/>
                <a:sym typeface="Arial"/>
              </a:rPr>
              <a:t>= </a:t>
            </a:r>
            <a:r>
              <a:rPr lang="en-US" sz="2400">
                <a:solidFill>
                  <a:srgbClr val="7030A0"/>
                </a:solidFill>
              </a:rPr>
              <a:t>$39.37</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94" name="Google Shape;194;p28"/>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1955662510"/>
              </p:ext>
            </p:extLst>
          </p:nvPr>
        </p:nvGraphicFramePr>
        <p:xfrm>
          <a:off x="363415" y="2105213"/>
          <a:ext cx="8470400" cy="2390575"/>
        </p:xfrm>
        <a:graphic>
          <a:graphicData uri="http://schemas.openxmlformats.org/drawingml/2006/table">
            <a:tbl>
              <a:tblPr>
                <a:noFill/>
                <a:tableStyleId>{F99E886D-489A-4719-AFFF-CDC01653B532}</a:tableStyleId>
              </a:tblPr>
              <a:tblGrid>
                <a:gridCol w="2769529">
                  <a:extLst>
                    <a:ext uri="{9D8B030D-6E8A-4147-A177-3AD203B41FA5}">
                      <a16:colId xmlns:a16="http://schemas.microsoft.com/office/drawing/2014/main" val="20000"/>
                    </a:ext>
                  </a:extLst>
                </a:gridCol>
                <a:gridCol w="1311721">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Round Rock ISD </a:t>
                      </a:r>
                      <a:r>
                        <a:rPr lang="en-US" b="1" dirty="0">
                          <a:solidFill>
                            <a:schemeClr val="dk2"/>
                          </a:solidFill>
                          <a:latin typeface="Calibri"/>
                          <a:ea typeface="Calibri"/>
                          <a:cs typeface="Calibri"/>
                          <a:sym typeface="Calibri"/>
                        </a:rPr>
                        <a:t>(23-24)</a:t>
                      </a:r>
                      <a:endParaRPr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$54,500-$54,750</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$63,250-$63,500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$64,250-$64,500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$81,750-$82,000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Leander ISD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$55,655-$55,905</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$66,965-$67,215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$67,865-$68,115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$90,485-$90,735</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96" name="Google Shape;196;p28"/>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207 days </a:t>
            </a:r>
            <a:r>
              <a:rPr lang="en-US" sz="2400" dirty="0">
                <a:solidFill>
                  <a:srgbClr val="7030A0"/>
                </a:solidFill>
                <a:latin typeface="Arial"/>
                <a:ea typeface="Arial"/>
                <a:cs typeface="Arial"/>
                <a:sym typeface="Arial"/>
              </a:rPr>
              <a:t>contract → </a:t>
            </a:r>
            <a:r>
              <a:rPr lang="en-US" sz="2400" dirty="0">
                <a:solidFill>
                  <a:srgbClr val="7030A0"/>
                </a:solidFill>
              </a:rPr>
              <a:t>$86,200 </a:t>
            </a:r>
            <a:r>
              <a:rPr lang="en-US" sz="2400" dirty="0">
                <a:solidFill>
                  <a:srgbClr val="7030A0"/>
                </a:solidFill>
                <a:latin typeface="Arial"/>
                <a:ea typeface="Arial"/>
                <a:cs typeface="Arial"/>
                <a:sym typeface="Arial"/>
              </a:rPr>
              <a:t>= </a:t>
            </a:r>
            <a:r>
              <a:rPr lang="en-US" sz="2400" dirty="0">
                <a:solidFill>
                  <a:srgbClr val="7030A0"/>
                </a:solidFill>
              </a:rPr>
              <a:t>$52.05</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29"/>
          <p:cNvGraphicFramePr/>
          <p:nvPr>
            <p:extLst>
              <p:ext uri="{D42A27DB-BD31-4B8C-83A1-F6EECF244321}">
                <p14:modId xmlns:p14="http://schemas.microsoft.com/office/powerpoint/2010/main" val="624555951"/>
              </p:ext>
            </p:extLst>
          </p:nvPr>
        </p:nvGraphicFramePr>
        <p:xfrm>
          <a:off x="342900" y="1919467"/>
          <a:ext cx="8458225" cy="2994848"/>
        </p:xfrm>
        <a:graphic>
          <a:graphicData uri="http://schemas.openxmlformats.org/drawingml/2006/table">
            <a:tbl>
              <a:tblPr>
                <a:noFill/>
                <a:tableStyleId>{F99E886D-489A-4719-AFFF-CDC01653B532}</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210/220 days </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u="none" strike="noStrike" cap="none" dirty="0">
                          <a:solidFill>
                            <a:schemeClr val="dk1"/>
                          </a:solidFill>
                          <a:latin typeface="Arial"/>
                          <a:ea typeface="Arial"/>
                          <a:cs typeface="Arial"/>
                          <a:sym typeface="Arial"/>
                        </a:rPr>
                        <a:t>$75,856</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$109,158</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dirty="0">
                          <a:solidFill>
                            <a:srgbClr val="002060"/>
                          </a:solidFill>
                          <a:latin typeface="Calibri"/>
                          <a:ea typeface="Calibri"/>
                          <a:cs typeface="Calibri"/>
                          <a:sym typeface="Calibri"/>
                        </a:rPr>
                        <a:t>Executive Director of Diversity and Inclusion </a:t>
                      </a:r>
                      <a:endParaRPr sz="2400" u="none" strike="noStrike" cap="none" dirty="0">
                        <a:solidFill>
                          <a:srgbClr val="FF000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dirty="0">
                          <a:solidFill>
                            <a:schemeClr val="dk1"/>
                          </a:solidFill>
                        </a:rPr>
                        <a:t>226 days </a:t>
                      </a:r>
                      <a:endParaRPr dirty="0"/>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$124,262</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$146,630</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210/220 days </a:t>
                      </a:r>
                      <a:endParaRPr lang="en-US"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$108,886</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$156,690</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Asst. Superintendent </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dirty="0">
                          <a:solidFill>
                            <a:schemeClr val="dk1"/>
                          </a:solidFill>
                        </a:rPr>
                        <a:t>226 days </a:t>
                      </a:r>
                      <a:endParaRPr dirty="0"/>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$129,574</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$186,463</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03" name="Google Shape;203;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4" name="Google Shape;204;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5" name="Google Shape;205;p29"/>
          <p:cNvSpPr txBox="1"/>
          <p:nvPr/>
        </p:nvSpPr>
        <p:spPr>
          <a:xfrm>
            <a:off x="180050" y="6067651"/>
            <a:ext cx="2928910"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207 days</a:t>
            </a:r>
            <a:endParaRPr/>
          </a:p>
        </p:txBody>
      </p:sp>
      <p:sp>
        <p:nvSpPr>
          <p:cNvPr id="206" name="Google Shape;206;p29"/>
          <p:cNvSpPr txBox="1"/>
          <p:nvPr/>
        </p:nvSpPr>
        <p:spPr>
          <a:xfrm>
            <a:off x="2683239" y="6067651"/>
            <a:ext cx="582715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030A0"/>
              </a:buClr>
              <a:buSzPts val="2000"/>
              <a:buFont typeface="Arial"/>
              <a:buNone/>
            </a:pPr>
            <a:r>
              <a:rPr lang="en-US" sz="2000" dirty="0">
                <a:solidFill>
                  <a:srgbClr val="7030A0"/>
                </a:solidFill>
              </a:rPr>
              <a:t>210 days </a:t>
            </a:r>
            <a:r>
              <a:rPr lang="en-US" sz="2000" dirty="0">
                <a:solidFill>
                  <a:srgbClr val="7030A0"/>
                </a:solidFill>
                <a:latin typeface="Arial"/>
                <a:ea typeface="Arial"/>
                <a:cs typeface="Arial"/>
                <a:sym typeface="Arial"/>
              </a:rPr>
              <a:t>contract → </a:t>
            </a:r>
            <a:r>
              <a:rPr lang="en-US" sz="2000" dirty="0">
                <a:solidFill>
                  <a:srgbClr val="7030A0"/>
                </a:solidFill>
              </a:rPr>
              <a:t>$86,000 </a:t>
            </a:r>
            <a:r>
              <a:rPr lang="en-US" sz="2000" dirty="0">
                <a:solidFill>
                  <a:srgbClr val="7030A0"/>
                </a:solidFill>
                <a:latin typeface="Arial"/>
                <a:ea typeface="Arial"/>
                <a:cs typeface="Arial"/>
                <a:sym typeface="Arial"/>
              </a:rPr>
              <a:t>= </a:t>
            </a:r>
            <a:r>
              <a:rPr lang="en-US" sz="2000" dirty="0">
                <a:solidFill>
                  <a:srgbClr val="7030A0"/>
                </a:solidFill>
              </a:rPr>
              <a:t>$51.19/</a:t>
            </a:r>
            <a:r>
              <a:rPr lang="en-US" sz="2000" dirty="0">
                <a:solidFill>
                  <a:srgbClr val="7030A0"/>
                </a:solidFill>
                <a:latin typeface="Arial"/>
                <a:ea typeface="Arial"/>
                <a:cs typeface="Arial"/>
                <a:sym typeface="Arial"/>
              </a:rPr>
              <a:t>hr.</a:t>
            </a:r>
            <a:endParaRPr dirty="0"/>
          </a:p>
          <a:p>
            <a:pPr marL="0" marR="0" lvl="0" indent="0" algn="ctr" rtl="0">
              <a:spcBef>
                <a:spcPts val="0"/>
              </a:spcBef>
              <a:spcAft>
                <a:spcPts val="0"/>
              </a:spcAft>
              <a:buNone/>
            </a:pPr>
            <a:r>
              <a:rPr lang="en-US" sz="2000" dirty="0">
                <a:solidFill>
                  <a:srgbClr val="7030A0"/>
                </a:solidFill>
              </a:rPr>
              <a:t>226 days </a:t>
            </a:r>
            <a:r>
              <a:rPr lang="en-US" sz="2000" dirty="0">
                <a:solidFill>
                  <a:srgbClr val="7030A0"/>
                </a:solidFill>
                <a:latin typeface="Arial"/>
                <a:ea typeface="Arial"/>
                <a:cs typeface="Arial"/>
                <a:sym typeface="Arial"/>
              </a:rPr>
              <a:t>contract → </a:t>
            </a:r>
            <a:r>
              <a:rPr lang="en-US" sz="2000" dirty="0">
                <a:solidFill>
                  <a:srgbClr val="7030A0"/>
                </a:solidFill>
              </a:rPr>
              <a:t>$86,200</a:t>
            </a:r>
            <a:r>
              <a:rPr lang="en-US" sz="2000" dirty="0">
                <a:solidFill>
                  <a:srgbClr val="7030A0"/>
                </a:solidFill>
                <a:latin typeface="Arial"/>
                <a:ea typeface="Arial"/>
                <a:cs typeface="Arial"/>
                <a:sym typeface="Arial"/>
              </a:rPr>
              <a:t> = </a:t>
            </a:r>
            <a:r>
              <a:rPr lang="en-US" sz="2000" dirty="0">
                <a:solidFill>
                  <a:srgbClr val="7030A0"/>
                </a:solidFill>
              </a:rPr>
              <a:t>$89.28/</a:t>
            </a:r>
            <a:r>
              <a:rPr lang="en-US" sz="2000" dirty="0">
                <a:solidFill>
                  <a:srgbClr val="7030A0"/>
                </a:solidFill>
                <a:latin typeface="Arial"/>
                <a:ea typeface="Arial"/>
                <a:cs typeface="Arial"/>
                <a:sym typeface="Arial"/>
              </a:rPr>
              <a:t>hr.</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7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LARGE</a:t>
            </a:r>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SMALL 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$2,000-$8,000</a:t>
            </a:r>
            <a:endParaRPr/>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$500-$8,300</a:t>
            </a:r>
            <a:endParaRPr/>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1043</Words>
  <Application>Microsoft Office PowerPoint</Application>
  <PresentationFormat>On-screen Show (4:3)</PresentationFormat>
  <Paragraphs>109</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Allie</dc:creator>
  <cp:lastModifiedBy>Allie Bolter</cp:lastModifiedBy>
  <cp:revision>2</cp:revision>
  <dcterms:modified xsi:type="dcterms:W3CDTF">2023-06-10T16:52:28Z</dcterms:modified>
</cp:coreProperties>
</file>