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45AB3-EDAE-424F-BA01-DCCAC56073A8}">
  <a:tblStyle styleId="{DE345AB3-EDAE-424F-BA01-DCCAC56073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02" autoAdjust="0"/>
  </p:normalViewPr>
  <p:slideViewPr>
    <p:cSldViewPr snapToGrid="0">
      <p:cViewPr varScale="1">
        <p:scale>
          <a:sx n="118" d="100"/>
          <a:sy n="118" d="100"/>
        </p:scale>
        <p:origin x="30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Alex – 7/17/23 - Garland ISD participates in Texas Teacher Incentive Allotment. Added Recognized allotment of $5,057 to BA5+ and MA5+. Added Master allotment of $18,857 to MA15+. Assuming 2% ($1,200) annual board approved raise. Added $3,000 for STEM and $2,000 teacher retention stipend. For Mesquite ISD, I assumed a 3% ($1,800) annual raise.</a:t>
            </a:r>
            <a:endParaRPr lang="en-US" dirty="0"/>
          </a:p>
          <a:p>
            <a:pPr marL="0" lvl="0" indent="0" algn="l" rtl="0">
              <a:spcBef>
                <a:spcPts val="0"/>
              </a:spcBef>
              <a:spcAft>
                <a:spcPts val="0"/>
              </a:spcAft>
              <a:buClr>
                <a:schemeClr val="dk1"/>
              </a:buClr>
              <a:buSzPts val="1200"/>
              <a:buFont typeface="Calibri"/>
              <a:buNone/>
            </a:pPr>
            <a:endParaRPr lang="en-US" b="0"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Alex – 7/17/23 - Garland ISD participates in Texas Teacher Incentive Allotment. Added Recognized allotment of $5,057 to BA5+ and MA5+. Added Master allotment of $18,857 to MA15+. Assuming 2% ($1,200) annual board approved raise. Added $3,000 for STEM and $2,000 teacher retention stipend. For Mesquite ISD, I assumed a 3% ($1,800) annual raise.</a:t>
            </a:r>
            <a:endParaRPr lang="en-US" dirty="0"/>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Alex – 7/17/23 - Garland ISD participates in Texas Teacher Incentive Allotment. Added Recognized allotment of $5,057 to BA5+ and MA5+. Added Master allotment of $18,857 to MA15+. Assuming 2% ($1,200) annual board approved raise. Added $3,000 for STEM and $2,000 teacher retention stipend. For Mesquite ISD, I assumed a 3% ($1,800) annual raise.</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7/17/23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539208507"/>
              </p:ext>
            </p:extLst>
          </p:nvPr>
        </p:nvGraphicFramePr>
        <p:xfrm>
          <a:off x="363415" y="2105213"/>
          <a:ext cx="4081250" cy="2701471"/>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Garland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(+$3K STEM Stipend and $2K Teacher Retention Stipend)(2%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$66,000-$66,635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Mesquite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$61,000-$61,418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9757217"/>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$63,800 </a:t>
            </a:r>
            <a:r>
              <a:rPr lang="en-US" sz="2400" dirty="0">
                <a:solidFill>
                  <a:srgbClr val="7030A0"/>
                </a:solidFill>
                <a:latin typeface="Arial"/>
                <a:ea typeface="Arial"/>
                <a:cs typeface="Arial"/>
                <a:sym typeface="Arial"/>
              </a:rPr>
              <a:t>= </a:t>
            </a:r>
            <a:r>
              <a:rPr lang="en-US" sz="2400" dirty="0">
                <a:solidFill>
                  <a:srgbClr val="7030A0"/>
                </a:solidFill>
              </a:rPr>
              <a:t>$43</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133416228"/>
              </p:ext>
            </p:extLst>
          </p:nvPr>
        </p:nvGraphicFramePr>
        <p:xfrm>
          <a:off x="363415" y="2105213"/>
          <a:ext cx="5544300" cy="2701471"/>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Garland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(+$3K STEM Stipend and $2K Teacher Retention Stipend)(2%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$66,000-$66,635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$72,000-$77,692</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Mesquite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$61,000-$61,418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$70,000-$70,418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628873302"/>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$73,800 </a:t>
            </a:r>
            <a:r>
              <a:rPr lang="en-US" sz="2400" dirty="0">
                <a:solidFill>
                  <a:srgbClr val="7030A0"/>
                </a:solidFill>
                <a:latin typeface="Arial"/>
                <a:ea typeface="Arial"/>
                <a:cs typeface="Arial"/>
                <a:sym typeface="Arial"/>
              </a:rPr>
              <a:t>= </a:t>
            </a:r>
            <a:r>
              <a:rPr lang="en-US" sz="2400" dirty="0">
                <a:solidFill>
                  <a:srgbClr val="7030A0"/>
                </a:solidFill>
              </a:rPr>
              <a:t>$49</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128054150"/>
              </p:ext>
            </p:extLst>
          </p:nvPr>
        </p:nvGraphicFramePr>
        <p:xfrm>
          <a:off x="363415" y="2105213"/>
          <a:ext cx="8470400" cy="2701471"/>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Garland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(+$3K STEM Stipend and $2K Teacher Retention Stipend)(2% annual raise, per board approval) (TIA Participating District)</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$66,000-$66,635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$72,000-$77,692</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$73,300-$78,992</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$85,300-$104,792</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Mesquite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$61,000-$61,418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$70,000-$70,418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$71,500-$71,918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$89,500-$89,918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345312119"/>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$95,000 </a:t>
            </a:r>
            <a:r>
              <a:rPr lang="en-US" sz="2400" dirty="0">
                <a:solidFill>
                  <a:srgbClr val="7030A0"/>
                </a:solidFill>
                <a:latin typeface="Arial"/>
                <a:ea typeface="Arial"/>
                <a:cs typeface="Arial"/>
                <a:sym typeface="Arial"/>
              </a:rPr>
              <a:t>= </a:t>
            </a:r>
            <a:r>
              <a:rPr lang="en-US" sz="2400" dirty="0">
                <a:solidFill>
                  <a:srgbClr val="7030A0"/>
                </a:solidFill>
              </a:rPr>
              <a:t>$64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4259604922"/>
              </p:ext>
            </p:extLst>
          </p:nvPr>
        </p:nvGraphicFramePr>
        <p:xfrm>
          <a:off x="342900" y="1919467"/>
          <a:ext cx="8458225" cy="3351148"/>
        </p:xfrm>
        <a:graphic>
          <a:graphicData uri="http://schemas.openxmlformats.org/drawingml/2006/table">
            <a:tbl>
              <a:tblPr>
                <a:noFill/>
                <a:tableStyleId>{DE345AB3-EDAE-424F-BA01-DCCAC56073A8}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Asst. Principal – High School</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226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$75,000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$132,633</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226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$100,118</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$167,000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District Attorney</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226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$192,000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$265,000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239855645"/>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Asst. Superintendent</a:t>
                      </a:r>
                      <a:endParaRPr lang="en-US"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226 days</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$156,812</a:t>
                      </a: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$240,000</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29903945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Deputy 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226 days</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$192,000</a:t>
                      </a:r>
                      <a:endParaRPr lang="en-US"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$265,000</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6" name="Google Shape;206;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226 days contract → $133,600 = $74/hr.</a:t>
            </a: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226 days contract → $228,500 = $126/hr.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dirty="0">
                <a:solidFill>
                  <a:srgbClr val="272D41"/>
                </a:solidFill>
              </a:rPr>
              <a:t>T</a:t>
            </a:r>
            <a:r>
              <a:rPr lang="en-US" sz="4770" dirty="0">
                <a:solidFill>
                  <a:srgbClr val="272D41"/>
                </a:solidFill>
              </a:rPr>
              <a:t>otal Rewards</a:t>
            </a:r>
            <a:endParaRPr dirty="0">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897553" y="2009017"/>
            <a:ext cx="1228832"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FOR </a:t>
            </a:r>
            <a:r>
              <a:rPr lang="en-US" sz="1000" b="1" dirty="0">
                <a:solidFill>
                  <a:schemeClr val="dk1"/>
                </a:solidFill>
              </a:rPr>
              <a:t>COACHING</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like head coach</a:t>
            </a:r>
            <a:r>
              <a:rPr lang="en-US" sz="1000" dirty="0">
                <a:solidFill>
                  <a:schemeClr val="dk1"/>
                </a:solidFill>
              </a:rPr>
              <a:t> or assistant coach </a:t>
            </a:r>
            <a:endParaRPr lang="en-US" sz="1000" dirty="0"/>
          </a:p>
        </p:txBody>
      </p:sp>
      <p:sp>
        <p:nvSpPr>
          <p:cNvPr id="225" name="Google Shape;225;p30"/>
          <p:cNvSpPr txBox="1"/>
          <p:nvPr/>
        </p:nvSpPr>
        <p:spPr>
          <a:xfrm>
            <a:off x="2919579" y="3885444"/>
            <a:ext cx="18582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FOR </a:t>
            </a:r>
            <a:r>
              <a:rPr lang="en-US" sz="1000" b="1" dirty="0">
                <a:solidFill>
                  <a:schemeClr val="dk1"/>
                </a:solidFill>
              </a:rPr>
              <a:t>CLUB</a:t>
            </a:r>
            <a:r>
              <a:rPr lang="en-US" sz="1000" b="1" dirty="0">
                <a:solidFill>
                  <a:schemeClr val="dk1"/>
                </a:solidFill>
                <a:latin typeface="Arial"/>
                <a:ea typeface="Arial"/>
                <a:cs typeface="Arial"/>
                <a:sym typeface="Arial"/>
              </a:rPr>
              <a:t>S</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like band, robotics, or yearbook</a:t>
            </a:r>
            <a:endParaRPr dirty="0"/>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$2,500-$5,750</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$500-$29,000</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1339</Words>
  <Application>Microsoft Office PowerPoint</Application>
  <PresentationFormat>On-screen Show (4:3)</PresentationFormat>
  <Paragraphs>116</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Arial</vt:lpstr>
      <vt:lpstr>Tahoma</vt:lpstr>
      <vt:lpstr>Google Sans</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Alex</dc:creator>
  <cp:lastModifiedBy>Alex Adams</cp:lastModifiedBy>
  <cp:revision>14</cp:revision>
  <dcterms:modified xsi:type="dcterms:W3CDTF">2023-07-17T21:25:26Z</dcterms:modified>
</cp:coreProperties>
</file>