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F85744-6E6A-46C5-B69B-C3A37292DC88}">
  <a:tblStyle styleId="{15F85744-6E6A-46C5-B69B-C3A37292DC8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7/17/23 – Assumed 3% ($1,800)  annual raise for Grapevine-Colleyville, 4% ($2,400) for Arlington ISD, and 4% ($2,500) for Mansfield ISD, all per board approval.</a:t>
            </a:r>
            <a:endParaRPr lang="en-US"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7/17/23 – Assumed 3% ($1,800)  annual raise for Grapevine-Colleyville, 4% ($2,400) for Arlington ISD, and 4% ($2,500) for Mansfield ISD, all per board approval.</a:t>
            </a:r>
            <a:endParaRPr lang="en-US" dirty="0"/>
          </a:p>
          <a:p>
            <a:pPr marL="0" lvl="0" indent="0" algn="l" rtl="0">
              <a:spcBef>
                <a:spcPts val="0"/>
              </a:spcBef>
              <a:spcAft>
                <a:spcPts val="0"/>
              </a:spcAft>
              <a:buClr>
                <a:schemeClr val="dk1"/>
              </a:buClr>
              <a:buSzPts val="1200"/>
              <a:buFont typeface="Calibri"/>
              <a:buNone/>
            </a:pP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7/17/23 – Assumed 3% ($1,800)  annual raise for Grapevine-Colleyville, 4% ($2,400) for Arlington ISD, and 4% ($2,500) for Mansfield ISD, all per board approval.</a:t>
            </a:r>
            <a:endParaRPr lang="en-US" dirty="0"/>
          </a:p>
          <a:p>
            <a:pPr marL="0" lvl="0" indent="0" algn="l" rtl="0">
              <a:spcBef>
                <a:spcPts val="0"/>
              </a:spcBef>
              <a:spcAft>
                <a:spcPts val="0"/>
              </a:spcAft>
              <a:buClr>
                <a:schemeClr val="dk1"/>
              </a:buClr>
              <a:buSzPts val="1200"/>
              <a:buFont typeface="Calibri"/>
              <a:buNone/>
            </a:pP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Alex – 7/17/23 – Assumed 3% ($1,800)  annual raise for Grapevine-Colleyville, 4% ($2,400) for Arlington ISD, and 4% ($2,500) for Mansfield ISD, all per board approval.</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7/17/23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559685371"/>
              </p:ext>
            </p:extLst>
          </p:nvPr>
        </p:nvGraphicFramePr>
        <p:xfrm>
          <a:off x="363415" y="2105213"/>
          <a:ext cx="4081250" cy="3378127"/>
        </p:xfrm>
        <a:graphic>
          <a:graphicData uri="http://schemas.openxmlformats.org/drawingml/2006/table">
            <a:tbl>
              <a:tblPr>
                <a:noFill/>
                <a:tableStyleId>{15F85744-6E6A-46C5-B69B-C3A37292DC88}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dirty="0">
                          <a:solidFill>
                            <a:srgbClr val="272D41"/>
                          </a:solidFill>
                          <a:latin typeface="Calibri"/>
                          <a:ea typeface="Calibri"/>
                          <a:cs typeface="Calibri"/>
                          <a:sym typeface="Calibri"/>
                        </a:rPr>
                        <a:t>BA </a:t>
                      </a:r>
                      <a:r>
                        <a:rPr lang="en-US" sz="2200" b="1" u="none" strike="noStrike" cap="none" dirty="0" err="1">
                          <a:solidFill>
                            <a:srgbClr val="272D41"/>
                          </a:solidFill>
                          <a:latin typeface="Calibri"/>
                          <a:ea typeface="Calibri"/>
                          <a:cs typeface="Calibri"/>
                          <a:sym typeface="Calibri"/>
                        </a:rPr>
                        <a:t>yr</a:t>
                      </a:r>
                      <a:r>
                        <a:rPr lang="en-US" sz="2200" b="1" u="none" strike="noStrike" cap="none" dirty="0">
                          <a:solidFill>
                            <a:srgbClr val="272D41"/>
                          </a:solidFill>
                          <a:latin typeface="Calibri"/>
                          <a:ea typeface="Calibri"/>
                          <a:cs typeface="Calibri"/>
                          <a:sym typeface="Calibri"/>
                        </a:rPr>
                        <a:t> 1</a:t>
                      </a:r>
                      <a:endParaRPr sz="22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200" b="1" dirty="0">
                          <a:solidFill>
                            <a:schemeClr val="dk2"/>
                          </a:solidFill>
                          <a:latin typeface="Calibri"/>
                          <a:ea typeface="Calibri"/>
                          <a:cs typeface="Calibri"/>
                          <a:sym typeface="Calibri"/>
                        </a:rPr>
                        <a:t>Grapevine-Colleyville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200" dirty="0">
                          <a:solidFill>
                            <a:srgbClr val="272D41"/>
                          </a:solidFill>
                          <a:latin typeface="Calibri"/>
                          <a:ea typeface="Calibri"/>
                          <a:cs typeface="Calibri"/>
                          <a:sym typeface="Calibri"/>
                        </a:rPr>
                        <a:t>$59,250-$59,550</a:t>
                      </a:r>
                      <a:endParaRPr sz="22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200" b="1" dirty="0">
                          <a:solidFill>
                            <a:schemeClr val="dk2"/>
                          </a:solidFill>
                          <a:latin typeface="Calibri"/>
                          <a:ea typeface="Calibri"/>
                          <a:cs typeface="Calibri"/>
                          <a:sym typeface="Calibri"/>
                        </a:rPr>
                        <a:t>Arlington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(4%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200" dirty="0">
                          <a:solidFill>
                            <a:srgbClr val="272D41"/>
                          </a:solidFill>
                          <a:latin typeface="Calibri"/>
                          <a:ea typeface="Calibri"/>
                          <a:cs typeface="Calibri"/>
                          <a:sym typeface="Calibri"/>
                        </a:rPr>
                        <a:t>$62,000-$62,500</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200" b="1" dirty="0">
                          <a:solidFill>
                            <a:schemeClr val="dk2"/>
                          </a:solidFill>
                          <a:latin typeface="Calibri"/>
                          <a:ea typeface="Calibri"/>
                          <a:cs typeface="Calibri"/>
                          <a:sym typeface="Calibri"/>
                        </a:rPr>
                        <a:t>Mansfield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(4% annual raise, per board approval)</a:t>
                      </a:r>
                      <a:endParaRPr lang="en-US" sz="2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$63,000-$63,314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$61,300 </a:t>
            </a:r>
            <a:r>
              <a:rPr lang="en-US" sz="2400">
                <a:solidFill>
                  <a:srgbClr val="7030A0"/>
                </a:solidFill>
                <a:latin typeface="Arial"/>
                <a:ea typeface="Arial"/>
                <a:cs typeface="Arial"/>
                <a:sym typeface="Arial"/>
              </a:rPr>
              <a:t>= </a:t>
            </a:r>
            <a:r>
              <a:rPr lang="en-US" sz="2400">
                <a:solidFill>
                  <a:srgbClr val="7030A0"/>
                </a:solidFill>
              </a:rPr>
              <a:t>$41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213889362"/>
              </p:ext>
            </p:extLst>
          </p:nvPr>
        </p:nvGraphicFramePr>
        <p:xfrm>
          <a:off x="363415" y="2105213"/>
          <a:ext cx="5544300" cy="3378127"/>
        </p:xfrm>
        <a:graphic>
          <a:graphicData uri="http://schemas.openxmlformats.org/drawingml/2006/table">
            <a:tbl>
              <a:tblPr>
                <a:noFill/>
                <a:tableStyleId>{15F85744-6E6A-46C5-B69B-C3A37292DC88}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a:solidFill>
                            <a:srgbClr val="272D41"/>
                          </a:solidFill>
                          <a:latin typeface="Calibri"/>
                          <a:ea typeface="Calibri"/>
                          <a:cs typeface="Calibri"/>
                          <a:sym typeface="Calibri"/>
                        </a:rPr>
                        <a:t>BA yr 1</a:t>
                      </a:r>
                      <a:endParaRPr sz="22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a:solidFill>
                            <a:srgbClr val="272D41"/>
                          </a:solidFill>
                          <a:latin typeface="Calibri"/>
                          <a:ea typeface="Calibri"/>
                          <a:cs typeface="Calibri"/>
                          <a:sym typeface="Calibri"/>
                        </a:rPr>
                        <a:t>BA yr 5</a:t>
                      </a:r>
                      <a:endParaRPr sz="22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200" b="1" dirty="0">
                          <a:solidFill>
                            <a:schemeClr val="dk2"/>
                          </a:solidFill>
                          <a:latin typeface="Calibri"/>
                          <a:ea typeface="Calibri"/>
                          <a:cs typeface="Calibri"/>
                          <a:sym typeface="Calibri"/>
                        </a:rPr>
                        <a:t>Grapevine-Colleyville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200">
                          <a:solidFill>
                            <a:srgbClr val="272D41"/>
                          </a:solidFill>
                          <a:latin typeface="Calibri"/>
                          <a:ea typeface="Calibri"/>
                          <a:cs typeface="Calibri"/>
                          <a:sym typeface="Calibri"/>
                        </a:rPr>
                        <a:t>$59,250-$59,550</a:t>
                      </a:r>
                      <a:endParaRPr sz="22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200">
                          <a:solidFill>
                            <a:srgbClr val="272D41"/>
                          </a:solidFill>
                          <a:latin typeface="Calibri"/>
                          <a:ea typeface="Calibri"/>
                          <a:cs typeface="Calibri"/>
                          <a:sym typeface="Calibri"/>
                        </a:rPr>
                        <a:t>$68,250-$68,550</a:t>
                      </a:r>
                      <a:endParaRPr sz="22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200" b="1" dirty="0">
                          <a:solidFill>
                            <a:schemeClr val="dk2"/>
                          </a:solidFill>
                          <a:latin typeface="Calibri"/>
                          <a:ea typeface="Calibri"/>
                          <a:cs typeface="Calibri"/>
                          <a:sym typeface="Calibri"/>
                        </a:rPr>
                        <a:t>Arlington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(4%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$62,000-$62,500</a:t>
                      </a:r>
                      <a:endParaRPr sz="22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$74,000-$74,500</a:t>
                      </a:r>
                      <a:endParaRPr sz="22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200" b="1" dirty="0">
                          <a:solidFill>
                            <a:schemeClr val="dk2"/>
                          </a:solidFill>
                          <a:latin typeface="Calibri"/>
                          <a:ea typeface="Calibri"/>
                          <a:cs typeface="Calibri"/>
                          <a:sym typeface="Calibri"/>
                        </a:rPr>
                        <a:t>Mansfield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(4% annual raise, per board approval)</a:t>
                      </a:r>
                      <a:endParaRPr lang="en-US" sz="2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$63,000-$63,314</a:t>
                      </a:r>
                      <a:endParaRPr sz="22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dirty="0">
                          <a:solidFill>
                            <a:srgbClr val="272D41"/>
                          </a:solidFill>
                          <a:latin typeface="Calibri"/>
                          <a:ea typeface="Calibri"/>
                          <a:cs typeface="Calibri"/>
                          <a:sym typeface="Calibri"/>
                        </a:rPr>
                        <a:t>$75,500-$75,814</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$72,000 </a:t>
            </a:r>
            <a:r>
              <a:rPr lang="en-US" sz="2400">
                <a:solidFill>
                  <a:srgbClr val="7030A0"/>
                </a:solidFill>
                <a:latin typeface="Arial"/>
                <a:ea typeface="Arial"/>
                <a:cs typeface="Arial"/>
                <a:sym typeface="Arial"/>
              </a:rPr>
              <a:t>= </a:t>
            </a:r>
            <a:r>
              <a:rPr lang="en-US" sz="2400">
                <a:solidFill>
                  <a:srgbClr val="7030A0"/>
                </a:solidFill>
              </a:rPr>
              <a:t>$48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050174665"/>
              </p:ext>
            </p:extLst>
          </p:nvPr>
        </p:nvGraphicFramePr>
        <p:xfrm>
          <a:off x="363415" y="2105213"/>
          <a:ext cx="8470400" cy="3378127"/>
        </p:xfrm>
        <a:graphic>
          <a:graphicData uri="http://schemas.openxmlformats.org/drawingml/2006/table">
            <a:tbl>
              <a:tblPr>
                <a:noFill/>
                <a:tableStyleId>{15F85744-6E6A-46C5-B69B-C3A37292DC88}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dirty="0">
                          <a:solidFill>
                            <a:srgbClr val="272D41"/>
                          </a:solidFill>
                          <a:latin typeface="Calibri"/>
                          <a:ea typeface="Calibri"/>
                          <a:cs typeface="Calibri"/>
                          <a:sym typeface="Calibri"/>
                        </a:rPr>
                        <a:t>BA </a:t>
                      </a:r>
                      <a:r>
                        <a:rPr lang="en-US" sz="2200" b="1" u="none" strike="noStrike" cap="none" dirty="0" err="1">
                          <a:solidFill>
                            <a:srgbClr val="272D41"/>
                          </a:solidFill>
                          <a:latin typeface="Calibri"/>
                          <a:ea typeface="Calibri"/>
                          <a:cs typeface="Calibri"/>
                          <a:sym typeface="Calibri"/>
                        </a:rPr>
                        <a:t>yr</a:t>
                      </a:r>
                      <a:r>
                        <a:rPr lang="en-US" sz="2200" b="1" u="none" strike="noStrike" cap="none" dirty="0">
                          <a:solidFill>
                            <a:srgbClr val="272D41"/>
                          </a:solidFill>
                          <a:latin typeface="Calibri"/>
                          <a:ea typeface="Calibri"/>
                          <a:cs typeface="Calibri"/>
                          <a:sym typeface="Calibri"/>
                        </a:rPr>
                        <a:t> 1</a:t>
                      </a:r>
                      <a:endParaRPr sz="2200" u="none" strike="noStrike" cap="none"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dirty="0">
                          <a:solidFill>
                            <a:srgbClr val="272D41"/>
                          </a:solidFill>
                          <a:latin typeface="Calibri"/>
                          <a:ea typeface="Calibri"/>
                          <a:cs typeface="Calibri"/>
                          <a:sym typeface="Calibri"/>
                        </a:rPr>
                        <a:t>BA </a:t>
                      </a:r>
                      <a:r>
                        <a:rPr lang="en-US" sz="2200" b="1" u="none" strike="noStrike" cap="none" dirty="0" err="1">
                          <a:solidFill>
                            <a:srgbClr val="272D41"/>
                          </a:solidFill>
                          <a:latin typeface="Calibri"/>
                          <a:ea typeface="Calibri"/>
                          <a:cs typeface="Calibri"/>
                          <a:sym typeface="Calibri"/>
                        </a:rPr>
                        <a:t>yr</a:t>
                      </a:r>
                      <a:r>
                        <a:rPr lang="en-US" sz="2200" b="1" u="none" strike="noStrike" cap="none" dirty="0">
                          <a:solidFill>
                            <a:srgbClr val="272D41"/>
                          </a:solidFill>
                          <a:latin typeface="Calibri"/>
                          <a:ea typeface="Calibri"/>
                          <a:cs typeface="Calibri"/>
                          <a:sym typeface="Calibri"/>
                        </a:rPr>
                        <a:t> 5</a:t>
                      </a:r>
                      <a:endParaRPr sz="22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a:solidFill>
                            <a:srgbClr val="272D41"/>
                          </a:solidFill>
                          <a:latin typeface="Calibri"/>
                          <a:ea typeface="Calibri"/>
                          <a:cs typeface="Calibri"/>
                          <a:sym typeface="Calibri"/>
                        </a:rPr>
                        <a:t>MA yr 5</a:t>
                      </a:r>
                      <a:endParaRPr sz="22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200" b="1" u="none" strike="noStrike" cap="none">
                          <a:solidFill>
                            <a:srgbClr val="272D41"/>
                          </a:solidFill>
                          <a:latin typeface="Calibri"/>
                          <a:ea typeface="Calibri"/>
                          <a:cs typeface="Calibri"/>
                          <a:sym typeface="Calibri"/>
                        </a:rPr>
                        <a:t>MA yr 15</a:t>
                      </a:r>
                      <a:endParaRPr sz="22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200" b="1" dirty="0">
                          <a:solidFill>
                            <a:schemeClr val="dk2"/>
                          </a:solidFill>
                          <a:latin typeface="Calibri"/>
                          <a:ea typeface="Calibri"/>
                          <a:cs typeface="Calibri"/>
                          <a:sym typeface="Calibri"/>
                        </a:rPr>
                        <a:t>Grapevine-Colleyville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200">
                          <a:solidFill>
                            <a:srgbClr val="272D41"/>
                          </a:solidFill>
                          <a:latin typeface="Calibri"/>
                          <a:ea typeface="Calibri"/>
                          <a:cs typeface="Calibri"/>
                          <a:sym typeface="Calibri"/>
                        </a:rPr>
                        <a:t>$59,250-$59,550</a:t>
                      </a:r>
                      <a:endParaRPr sz="22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200" dirty="0">
                          <a:solidFill>
                            <a:srgbClr val="272D41"/>
                          </a:solidFill>
                          <a:latin typeface="Calibri"/>
                          <a:ea typeface="Calibri"/>
                          <a:cs typeface="Calibri"/>
                          <a:sym typeface="Calibri"/>
                        </a:rPr>
                        <a:t>$68,250-$68,550</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200" dirty="0">
                          <a:solidFill>
                            <a:srgbClr val="272D41"/>
                          </a:solidFill>
                          <a:latin typeface="Calibri"/>
                          <a:ea typeface="Calibri"/>
                          <a:cs typeface="Calibri"/>
                          <a:sym typeface="Calibri"/>
                        </a:rPr>
                        <a:t>$69,250-$69,550</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200">
                          <a:solidFill>
                            <a:srgbClr val="272D41"/>
                          </a:solidFill>
                          <a:latin typeface="Calibri"/>
                          <a:ea typeface="Calibri"/>
                          <a:cs typeface="Calibri"/>
                          <a:sym typeface="Calibri"/>
                        </a:rPr>
                        <a:t>$87,250-$87,550</a:t>
                      </a:r>
                      <a:endParaRPr sz="22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200" b="1" dirty="0">
                          <a:solidFill>
                            <a:schemeClr val="dk2"/>
                          </a:solidFill>
                          <a:latin typeface="Calibri"/>
                          <a:ea typeface="Calibri"/>
                          <a:cs typeface="Calibri"/>
                          <a:sym typeface="Calibri"/>
                        </a:rPr>
                        <a:t>Arlington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(4% annual raise, per board approval)</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$62,000-$62,500</a:t>
                      </a:r>
                      <a:endParaRPr sz="22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$74,000-$74,500</a:t>
                      </a:r>
                      <a:endParaRPr sz="22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dirty="0">
                          <a:solidFill>
                            <a:srgbClr val="272D41"/>
                          </a:solidFill>
                          <a:latin typeface="Calibri"/>
                          <a:ea typeface="Calibri"/>
                          <a:cs typeface="Calibri"/>
                          <a:sym typeface="Calibri"/>
                        </a:rPr>
                        <a:t>$75,500-$76,000</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dirty="0">
                          <a:solidFill>
                            <a:srgbClr val="272D41"/>
                          </a:solidFill>
                          <a:latin typeface="Calibri"/>
                          <a:ea typeface="Calibri"/>
                          <a:cs typeface="Calibri"/>
                          <a:sym typeface="Calibri"/>
                        </a:rPr>
                        <a:t>$99,500-$100,000</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200" b="1" dirty="0">
                          <a:solidFill>
                            <a:schemeClr val="dk2"/>
                          </a:solidFill>
                          <a:latin typeface="Calibri"/>
                          <a:ea typeface="Calibri"/>
                          <a:cs typeface="Calibri"/>
                          <a:sym typeface="Calibri"/>
                        </a:rPr>
                        <a:t>Mansfield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(4% annual raise, per board approval)</a:t>
                      </a:r>
                      <a:endParaRPr lang="en-US" sz="2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$63,000-$63,314</a:t>
                      </a:r>
                      <a:endParaRPr sz="22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$75,500-$75,814</a:t>
                      </a:r>
                      <a:endParaRPr sz="22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a:solidFill>
                            <a:srgbClr val="272D41"/>
                          </a:solidFill>
                          <a:latin typeface="Calibri"/>
                          <a:ea typeface="Calibri"/>
                          <a:cs typeface="Calibri"/>
                          <a:sym typeface="Calibri"/>
                        </a:rPr>
                        <a:t>$76,500-$78,314</a:t>
                      </a:r>
                      <a:endParaRPr sz="22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200" dirty="0">
                          <a:solidFill>
                            <a:srgbClr val="272D41"/>
                          </a:solidFill>
                          <a:latin typeface="Calibri"/>
                          <a:ea typeface="Calibri"/>
                          <a:cs typeface="Calibri"/>
                          <a:sym typeface="Calibri"/>
                        </a:rPr>
                        <a:t>$101,500-$103,314</a:t>
                      </a:r>
                      <a:endParaRPr sz="22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$95,300 </a:t>
            </a:r>
            <a:r>
              <a:rPr lang="en-US" sz="2400">
                <a:solidFill>
                  <a:srgbClr val="7030A0"/>
                </a:solidFill>
                <a:latin typeface="Arial"/>
                <a:ea typeface="Arial"/>
                <a:cs typeface="Arial"/>
                <a:sym typeface="Arial"/>
              </a:rPr>
              <a:t>= </a:t>
            </a:r>
            <a:r>
              <a:rPr lang="en-US" sz="2400">
                <a:solidFill>
                  <a:srgbClr val="7030A0"/>
                </a:solidFill>
              </a:rPr>
              <a:t>$64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579570649"/>
              </p:ext>
            </p:extLst>
          </p:nvPr>
        </p:nvGraphicFramePr>
        <p:xfrm>
          <a:off x="342900" y="1919467"/>
          <a:ext cx="8458225" cy="2827173"/>
        </p:xfrm>
        <a:graphic>
          <a:graphicData uri="http://schemas.openxmlformats.org/drawingml/2006/table">
            <a:tbl>
              <a:tblPr>
                <a:noFill/>
                <a:tableStyleId>{15F85744-6E6A-46C5-B69B-C3A37292DC88}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225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$80,257</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$131,439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232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$115,149</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$171,631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235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$138,536</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$224,915</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$191,745</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$276,113</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7030A0"/>
                </a:solidFill>
              </a:rPr>
              <a:t>225 days contract → $105,800 = $59/hr.</a:t>
            </a:r>
            <a:endParaRPr sz="2000">
              <a:solidFill>
                <a:srgbClr val="7030A0"/>
              </a:solidFill>
            </a:endParaRPr>
          </a:p>
          <a:p>
            <a:pPr marL="0" marR="0" lvl="0" indent="0" algn="ctr" rtl="0">
              <a:spcBef>
                <a:spcPts val="0"/>
              </a:spcBef>
              <a:spcAft>
                <a:spcPts val="0"/>
              </a:spcAft>
              <a:buNone/>
            </a:pPr>
            <a:r>
              <a:rPr lang="en-US" sz="2000">
                <a:solidFill>
                  <a:srgbClr val="7030A0"/>
                </a:solidFill>
              </a:rPr>
              <a:t>226 days contract → $233,900 = $129/hr.</a:t>
            </a:r>
            <a:endParaRPr sz="200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$3,500-$12,224</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$500-$13,000</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On-screen Show (4:3)</PresentationFormat>
  <Paragraphs>127</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2023-07-17T19:01:36Z</dcterms:modified>
</cp:coreProperties>
</file>