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069FCB-8841-4C9E-A082-A30A8A04BB75}">
  <a:tblStyle styleId="{6B069FCB-8841-4C9E-A082-A30A8A04BB7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6/30/23 – Alex – Chapel Hill ISD) </a:t>
            </a:r>
            <a:r>
              <a:rPr lang="en-US" b="0" i="0" dirty="0">
                <a:solidFill>
                  <a:srgbClr val="1F1F1F"/>
                </a:solidFill>
                <a:effectLst/>
                <a:latin typeface="Google Sans"/>
              </a:rPr>
              <a:t>I included a $3,000 for math and science teachers prorated by classes assigned.$1,000 bonus for holding a Masters. The schedule states the continuing teachers get an annual increase of $1,600, so I used that for each year of service.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6/30/23 – Alex – All four districts participate in Teacher Incentive Allotment. I added the average campus allotment for Recognized teachers to BA5+ and MA5+. Added the average Master campus allotment to MA15+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Recognized – Chapel Hill = $5,976, Tyler ISD = $5,513 Whitehouse ISD = $4,027, Lindale ISD = $4,030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Master – Chapel Hill $21,919 = Tyler ISD = $20,377 Whitehouse ISD = $15,573, Lindale ISD = $15,342</a:t>
            </a:r>
          </a:p>
          <a:p>
            <a:pPr marL="0" lvl="0" indent="0" algn="l" rtl="0">
              <a:spcBef>
                <a:spcPts val="0"/>
              </a:spcBef>
              <a:spcAft>
                <a:spcPts val="0"/>
              </a:spcAft>
              <a:buClr>
                <a:schemeClr val="dk1"/>
              </a:buClr>
              <a:buSzPts val="1200"/>
              <a:buFont typeface="Calibri"/>
              <a:buNone/>
            </a:pPr>
            <a:endParaRPr lang="en-US" b="0"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6/30/23 – Alex – Chapel Hill ISD) </a:t>
            </a:r>
            <a:r>
              <a:rPr lang="en-US" b="0" i="0" dirty="0">
                <a:solidFill>
                  <a:srgbClr val="1F1F1F"/>
                </a:solidFill>
                <a:effectLst/>
                <a:latin typeface="Google Sans"/>
              </a:rPr>
              <a:t>I included a $3,000 for math and science teachers prorated by classes assigned.$1,000 bonus for holding a Masters. The schedule states the continuing teachers get an annual increase of $1,600, so I used that for each year of service.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6/30/23 – Alex – All four districts participate in Teacher Incentive Allotment. I added the average campus allotment for Recognized teachers to BA5+ and MA5+. Added the average Master campus allotment to MA15+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Recognized – Chapel Hill = $5,976, Tyler ISD = $5,513 Whitehouse ISD = $4,027, Lindale ISD = $4,030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Master – Chapel Hill $21,919 = Tyler ISD = $20,377 Whitehouse ISD = $15,573, Lindale ISD = $15,342</a:t>
            </a:r>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6/30/23 – Alex – Chapel Hill ISD) </a:t>
            </a:r>
            <a:r>
              <a:rPr lang="en-US" b="0" i="0" dirty="0">
                <a:solidFill>
                  <a:srgbClr val="1F1F1F"/>
                </a:solidFill>
                <a:effectLst/>
                <a:latin typeface="Google Sans"/>
              </a:rPr>
              <a:t>I included a $3,000 for math and science teachers prorated by classes assigned.$1,000 bonus for holding a Masters. The schedule states the continuing teachers get an annual increase of $1,600, so I used that for each year of service.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6/30/23 – Alex – All four districts participate in Teacher Incentive Allotment. I added the average campus allotment for Recognized teachers to BA5+ and MA5+. Added the average Master campus allotment to MA15+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Recognized – Chapel Hill = $5,976, Tyler ISD = $5,513 Whitehouse ISD = $4,027, Lindale ISD = $4,030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Master – Chapel Hill $21,919 = Tyler ISD = $20,377 Whitehouse ISD = $15,573, Lindale ISD = $15,342</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6/23/23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$49,100 </a:t>
            </a:r>
            <a:r>
              <a:rPr lang="en-US" sz="2400" dirty="0">
                <a:solidFill>
                  <a:srgbClr val="7030A0"/>
                </a:solidFill>
                <a:latin typeface="Arial"/>
                <a:ea typeface="Arial"/>
                <a:cs typeface="Arial"/>
                <a:sym typeface="Arial"/>
              </a:rPr>
              <a:t>= </a:t>
            </a:r>
            <a:r>
              <a:rPr lang="en-US" sz="2400" dirty="0">
                <a:solidFill>
                  <a:srgbClr val="7030A0"/>
                </a:solidFill>
              </a:rPr>
              <a:t>$33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graphicFrame>
        <p:nvGraphicFramePr>
          <p:cNvPr id="2" name="Table 1">
            <a:extLst>
              <a:ext uri="{FF2B5EF4-FFF2-40B4-BE49-F238E27FC236}">
                <a16:creationId xmlns:a16="http://schemas.microsoft.com/office/drawing/2014/main" id="{85915C11-394A-C6A7-47AD-0B00C816177D}"/>
              </a:ext>
            </a:extLst>
          </p:cNvPr>
          <p:cNvGraphicFramePr>
            <a:graphicFrameLocks noGrp="1"/>
          </p:cNvGraphicFramePr>
          <p:nvPr>
            <p:extLst>
              <p:ext uri="{D42A27DB-BD31-4B8C-83A1-F6EECF244321}">
                <p14:modId xmlns:p14="http://schemas.microsoft.com/office/powerpoint/2010/main" val="2142872699"/>
              </p:ext>
            </p:extLst>
          </p:nvPr>
        </p:nvGraphicFramePr>
        <p:xfrm>
          <a:off x="336800" y="1900535"/>
          <a:ext cx="4081250" cy="3818065"/>
        </p:xfrm>
        <a:graphic>
          <a:graphicData uri="http://schemas.openxmlformats.org/drawingml/2006/table">
            <a:tbl>
              <a:tblPr>
                <a:noFill/>
                <a:tableStyleId>{6B069FCB-8841-4C9E-A082-A30A8A04BB75}</a:tableStyleId>
              </a:tblPr>
              <a:tblGrid>
                <a:gridCol w="2618200">
                  <a:extLst>
                    <a:ext uri="{9D8B030D-6E8A-4147-A177-3AD203B41FA5}">
                      <a16:colId xmlns:a16="http://schemas.microsoft.com/office/drawing/2014/main" val="2531713275"/>
                    </a:ext>
                  </a:extLst>
                </a:gridCol>
                <a:gridCol w="1463050">
                  <a:extLst>
                    <a:ext uri="{9D8B030D-6E8A-4147-A177-3AD203B41FA5}">
                      <a16:colId xmlns:a16="http://schemas.microsoft.com/office/drawing/2014/main" val="495048479"/>
                    </a:ext>
                  </a:extLst>
                </a:gridCol>
              </a:tblGrid>
              <a:tr h="763613">
                <a:tc>
                  <a:txBody>
                    <a:bodyPr/>
                    <a:lstStyle/>
                    <a:p>
                      <a:pPr marL="0" marR="0" lvl="0" indent="0" algn="l" rtl="0">
                        <a:lnSpc>
                          <a:spcPct val="115000"/>
                        </a:lnSpc>
                        <a:spcBef>
                          <a:spcPts val="0"/>
                        </a:spcBef>
                        <a:spcAft>
                          <a:spcPts val="0"/>
                        </a:spcAft>
                        <a:buClr>
                          <a:schemeClr val="dk1"/>
                        </a:buClr>
                        <a:buSzPts val="2400"/>
                        <a:buFont typeface="Arial"/>
                        <a:buNone/>
                      </a:pPr>
                      <a:endParaRPr sz="20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784918190"/>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Chapel Hill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$53,000-$53,200</a:t>
                      </a:r>
                      <a:endParaRPr sz="20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12545234"/>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Tyler ISD (23-24)</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$50,500-$52,000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534740279"/>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Whitehouse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$50,000-$50,300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3186205377"/>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Lindale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$45,000-$45,300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78807991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$57,400 </a:t>
            </a:r>
            <a:r>
              <a:rPr lang="en-US" sz="2400" dirty="0">
                <a:solidFill>
                  <a:srgbClr val="7030A0"/>
                </a:solidFill>
                <a:latin typeface="Arial"/>
                <a:ea typeface="Arial"/>
                <a:cs typeface="Arial"/>
                <a:sym typeface="Arial"/>
              </a:rPr>
              <a:t>= </a:t>
            </a:r>
            <a:r>
              <a:rPr lang="en-US" sz="2400" dirty="0">
                <a:solidFill>
                  <a:srgbClr val="7030A0"/>
                </a:solidFill>
              </a:rPr>
              <a:t>$38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graphicFrame>
        <p:nvGraphicFramePr>
          <p:cNvPr id="3" name="Table 2">
            <a:extLst>
              <a:ext uri="{FF2B5EF4-FFF2-40B4-BE49-F238E27FC236}">
                <a16:creationId xmlns:a16="http://schemas.microsoft.com/office/drawing/2014/main" id="{31FBF8A2-C900-35F6-D5A3-B2244779DE34}"/>
              </a:ext>
            </a:extLst>
          </p:cNvPr>
          <p:cNvGraphicFramePr>
            <a:graphicFrameLocks noGrp="1"/>
          </p:cNvGraphicFramePr>
          <p:nvPr>
            <p:extLst>
              <p:ext uri="{D42A27DB-BD31-4B8C-83A1-F6EECF244321}">
                <p14:modId xmlns:p14="http://schemas.microsoft.com/office/powerpoint/2010/main" val="403092175"/>
              </p:ext>
            </p:extLst>
          </p:nvPr>
        </p:nvGraphicFramePr>
        <p:xfrm>
          <a:off x="336800" y="1900535"/>
          <a:ext cx="7007350" cy="3818065"/>
        </p:xfrm>
        <a:graphic>
          <a:graphicData uri="http://schemas.openxmlformats.org/drawingml/2006/table">
            <a:tbl>
              <a:tblPr>
                <a:noFill/>
                <a:tableStyleId>{6B069FCB-8841-4C9E-A082-A30A8A04BB75}</a:tableStyleId>
              </a:tblPr>
              <a:tblGrid>
                <a:gridCol w="2618200">
                  <a:extLst>
                    <a:ext uri="{9D8B030D-6E8A-4147-A177-3AD203B41FA5}">
                      <a16:colId xmlns:a16="http://schemas.microsoft.com/office/drawing/2014/main" val="2531713275"/>
                    </a:ext>
                  </a:extLst>
                </a:gridCol>
                <a:gridCol w="1463050">
                  <a:extLst>
                    <a:ext uri="{9D8B030D-6E8A-4147-A177-3AD203B41FA5}">
                      <a16:colId xmlns:a16="http://schemas.microsoft.com/office/drawing/2014/main" val="495048479"/>
                    </a:ext>
                  </a:extLst>
                </a:gridCol>
                <a:gridCol w="1463050">
                  <a:extLst>
                    <a:ext uri="{9D8B030D-6E8A-4147-A177-3AD203B41FA5}">
                      <a16:colId xmlns:a16="http://schemas.microsoft.com/office/drawing/2014/main" val="3740831493"/>
                    </a:ext>
                  </a:extLst>
                </a:gridCol>
                <a:gridCol w="1463050">
                  <a:extLst>
                    <a:ext uri="{9D8B030D-6E8A-4147-A177-3AD203B41FA5}">
                      <a16:colId xmlns:a16="http://schemas.microsoft.com/office/drawing/2014/main" val="1951390111"/>
                    </a:ext>
                  </a:extLst>
                </a:gridCol>
              </a:tblGrid>
              <a:tr h="763613">
                <a:tc>
                  <a:txBody>
                    <a:bodyPr/>
                    <a:lstStyle/>
                    <a:p>
                      <a:pPr marL="0" marR="0" lvl="0" indent="0" algn="l" rtl="0">
                        <a:lnSpc>
                          <a:spcPct val="115000"/>
                        </a:lnSpc>
                        <a:spcBef>
                          <a:spcPts val="0"/>
                        </a:spcBef>
                        <a:spcAft>
                          <a:spcPts val="0"/>
                        </a:spcAft>
                        <a:buClr>
                          <a:schemeClr val="dk1"/>
                        </a:buClr>
                        <a:buSzPts val="2400"/>
                        <a:buFont typeface="Arial"/>
                        <a:buNone/>
                      </a:pPr>
                      <a:endParaRPr sz="20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BA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MA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84918190"/>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Chapel Hill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$53,000-$53,200</a:t>
                      </a:r>
                      <a:endParaRPr sz="20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$61,000-$67,176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$62,000-$68,176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12545234"/>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Tyler ISD (23-24)</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$50,500-$52,000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534740279"/>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Whitehouse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$50,000-$50,300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$51,500-$54,327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$52,500-$55,372</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3186205377"/>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Lindale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$45,000-$45,300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$46,500-$50,930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$46,700-$51,130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788079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170787032"/>
              </p:ext>
            </p:extLst>
          </p:nvPr>
        </p:nvGraphicFramePr>
        <p:xfrm>
          <a:off x="363415" y="2105213"/>
          <a:ext cx="8470400" cy="3818065"/>
        </p:xfrm>
        <a:graphic>
          <a:graphicData uri="http://schemas.openxmlformats.org/drawingml/2006/table">
            <a:tbl>
              <a:tblPr>
                <a:noFill/>
                <a:tableStyleId>{6B069FCB-8841-4C9E-A082-A30A8A04BB75}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763613">
                <a:tc>
                  <a:txBody>
                    <a:bodyPr/>
                    <a:lstStyle/>
                    <a:p>
                      <a:pPr marL="0" marR="0" lvl="0" indent="0" algn="l" rtl="0">
                        <a:lnSpc>
                          <a:spcPct val="115000"/>
                        </a:lnSpc>
                        <a:spcBef>
                          <a:spcPts val="0"/>
                        </a:spcBef>
                        <a:spcAft>
                          <a:spcPts val="0"/>
                        </a:spcAft>
                        <a:buClr>
                          <a:schemeClr val="dk1"/>
                        </a:buClr>
                        <a:buSzPts val="2400"/>
                        <a:buFont typeface="Arial"/>
                        <a:buNone/>
                      </a:pPr>
                      <a:endParaRPr sz="20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BA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MA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MA yr 15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Chapel Hill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$53,000-$53,200</a:t>
                      </a:r>
                      <a:endParaRPr sz="20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$61,000-$67,176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$62,000-$68,176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$78,000-$101,119</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Tyler ISD (23-24)</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$50,500-$52,000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$62,500-$82,877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286320504"/>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Whitehouse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$50,000-$50,300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$51,500-$54,327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$52,500-$55,372</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$56,750-$72,923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219824651"/>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Lindale ISD (22-23)</a:t>
                      </a:r>
                      <a:endParaRPr sz="20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$45,000-$45,300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$46,500-$50,930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$46,700-$51,130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$53,400-$81,632</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279928848"/>
                  </a:ext>
                </a:extLst>
              </a:tr>
            </a:tbl>
          </a:graphicData>
        </a:graphic>
      </p:graphicFrame>
      <p:sp>
        <p:nvSpPr>
          <p:cNvPr id="196" name="Google Shape;196;p28"/>
          <p:cNvSpPr txBox="1"/>
          <p:nvPr/>
        </p:nvSpPr>
        <p:spPr>
          <a:xfrm>
            <a:off x="263700" y="60270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$77,300 </a:t>
            </a:r>
            <a:r>
              <a:rPr lang="en-US" sz="2400" dirty="0">
                <a:solidFill>
                  <a:srgbClr val="7030A0"/>
                </a:solidFill>
                <a:latin typeface="Arial"/>
                <a:ea typeface="Arial"/>
                <a:cs typeface="Arial"/>
                <a:sym typeface="Arial"/>
              </a:rPr>
              <a:t>= </a:t>
            </a:r>
            <a:r>
              <a:rPr lang="en-US" sz="2400" dirty="0">
                <a:solidFill>
                  <a:srgbClr val="7030A0"/>
                </a:solidFill>
              </a:rPr>
              <a:t>$52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055321683"/>
              </p:ext>
            </p:extLst>
          </p:nvPr>
        </p:nvGraphicFramePr>
        <p:xfrm>
          <a:off x="342900" y="1919467"/>
          <a:ext cx="8458225" cy="2470873"/>
        </p:xfrm>
        <a:graphic>
          <a:graphicData uri="http://schemas.openxmlformats.org/drawingml/2006/table">
            <a:tbl>
              <a:tblPr>
                <a:noFill/>
                <a:tableStyleId>{6B069FCB-8841-4C9E-A082-A30A8A04BB75}</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Asst. Principal – High School</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217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$64,212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$92,401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$87,394</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$125,764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1650">
                <a:tc>
                  <a:txBody>
                    <a:bodyPr/>
                    <a:lstStyle/>
                    <a:p>
                      <a:pPr marL="0" marR="0" lvl="0" indent="0" algn="l" defTabSz="914400" rtl="0" eaLnBrk="1" fontAlgn="auto" latinLnBrk="0" hangingPunct="1">
                        <a:lnSpc>
                          <a:spcPct val="90000"/>
                        </a:lnSpc>
                        <a:spcBef>
                          <a:spcPts val="0"/>
                        </a:spcBef>
                        <a:spcAft>
                          <a:spcPts val="0"/>
                        </a:spcAft>
                        <a:buClr>
                          <a:srgbClr val="002060"/>
                        </a:buClr>
                        <a:buSzPts val="2400"/>
                        <a:buFont typeface="Calibri"/>
                        <a:buNone/>
                        <a:tabLst/>
                        <a:defRPr/>
                      </a:pPr>
                      <a:r>
                        <a:rPr lang="en-US" sz="2400" b="1" u="none" strike="noStrike" cap="none" dirty="0">
                          <a:solidFill>
                            <a:srgbClr val="002060"/>
                          </a:solidFill>
                          <a:latin typeface="Calibri"/>
                          <a:ea typeface="Calibri"/>
                          <a:cs typeface="Calibri"/>
                          <a:sym typeface="Calibri"/>
                        </a:rPr>
                        <a:t>Asst. Superintendent</a:t>
                      </a:r>
                      <a:endParaRPr lang="en-US"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226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$105,888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$126,811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28948060"/>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10 months</a:t>
            </a:r>
            <a:endParaRPr/>
          </a:p>
        </p:txBody>
      </p:sp>
      <p:sp>
        <p:nvSpPr>
          <p:cNvPr id="206" name="Google Shape;206;p29"/>
          <p:cNvSpPr txBox="1"/>
          <p:nvPr/>
        </p:nvSpPr>
        <p:spPr>
          <a:xfrm>
            <a:off x="2917800" y="61209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217 days contract → $78,300 = $45/hr.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$2,026- $7,049</a:t>
            </a:r>
            <a:endParaRPr lang="en-US" sz="1800"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$1,016- $5,642</a:t>
            </a:r>
            <a:endParaRPr lang="en-US" sz="1800"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1512</Words>
  <Application>Microsoft Office PowerPoint</Application>
  <PresentationFormat>On-screen Show (4:3)</PresentationFormat>
  <Paragraphs>136</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Arial</vt:lpstr>
      <vt:lpstr>Tahoma</vt:lpstr>
      <vt:lpstr>Google Sans</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Alex</dc:creator>
  <cp:lastModifiedBy>Alex Adams</cp:lastModifiedBy>
  <cp:revision>4</cp:revision>
  <dcterms:modified xsi:type="dcterms:W3CDTF">2023-06-30T18:25:59Z</dcterms:modified>
</cp:coreProperties>
</file>