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13054B-64BE-4467-B4A0-7CE915AB73FA}">
  <a:tblStyle styleId="{B513054B-64BE-4467-B4A0-7CE915AB73F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a:t>
            </a:r>
            <a:r>
              <a:rPr lang="en-US" sz="1200" i="0" dirty="0">
                <a:effectLst/>
                <a:latin typeface="Arial" panose="020B0604020202020204" pitchFamily="34" charset="0"/>
              </a:rPr>
              <a:t>Weatherford ISD participates in Texas Teacher Incentive Allotment. Added Recognized allotment of $3,989 to BA5+ and MA5+. Added Master allotment of $15,296 to MA15+. Also assumed 3% ($1,700) annual raise, per board approval. For Aledo ISD, assumed 3% ($1,800) annual raise, per board approval.</a:t>
            </a:r>
            <a:endParaRPr lang="en-US" b="0" dirty="0"/>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a:t>
            </a:r>
            <a:r>
              <a:rPr lang="en-US" sz="1200" i="0" dirty="0">
                <a:effectLst/>
                <a:latin typeface="Arial" panose="020B0604020202020204" pitchFamily="34" charset="0"/>
              </a:rPr>
              <a:t>Weatherford ISD participates in Texas Teacher Incentive Allotment. Added Recognized allotment of $3,989 to BA5+ and MA5+. Added Master allotment of $15,296 to MA15+. Also assumed 3% ($1,700) annual raise, per board approval. For Aledo ISD, assumed 3% ($1,800) annual raise, per board approval.</a:t>
            </a:r>
            <a:endParaRPr lang="en-US" b="0" dirty="0"/>
          </a:p>
          <a:p>
            <a:pPr marL="0" lvl="0" indent="0" algn="l" rtl="0">
              <a:spcBef>
                <a:spcPts val="0"/>
              </a:spcBef>
              <a:spcAft>
                <a:spcPts val="0"/>
              </a:spcAft>
              <a:buClr>
                <a:schemeClr val="dk1"/>
              </a:buClr>
              <a:buSzPts val="1200"/>
              <a:buFont typeface="Calibri"/>
              <a:buNone/>
            </a:pP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a:t>
            </a:r>
            <a:r>
              <a:rPr lang="en-US" sz="1200" i="0" dirty="0">
                <a:effectLst/>
                <a:latin typeface="Arial" panose="020B0604020202020204" pitchFamily="34" charset="0"/>
              </a:rPr>
              <a:t>Weatherford ISD participates in Texas Teacher Incentive Allotment. Added Recognized allotment of $3,989 to BA5+ and MA5+. Added Master allotment of $15,296 to MA15+. Also assumed 3% ($1,700) annual raise, per board approval. For Aledo ISD, assumed 3% ($1,800) annual raise, per board approval.</a:t>
            </a:r>
            <a:endParaRPr lang="en-US" b="0" dirty="0"/>
          </a:p>
          <a:p>
            <a:pPr marL="0" lvl="0" indent="0" algn="l" rtl="0">
              <a:spcBef>
                <a:spcPts val="0"/>
              </a:spcBef>
              <a:spcAft>
                <a:spcPts val="0"/>
              </a:spcAft>
              <a:buClr>
                <a:schemeClr val="dk1"/>
              </a:buClr>
              <a:buSzPts val="1200"/>
              <a:buFont typeface="Calibri"/>
              <a:buNone/>
            </a:pP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7202749"/>
              </p:ext>
            </p:extLst>
          </p:nvPr>
        </p:nvGraphicFramePr>
        <p:xfrm>
          <a:off x="363415" y="2105213"/>
          <a:ext cx="4081250" cy="2710615"/>
        </p:xfrm>
        <a:graphic>
          <a:graphicData uri="http://schemas.openxmlformats.org/drawingml/2006/table">
            <a:tbl>
              <a:tblPr>
                <a:noFill/>
                <a:tableStyleId>{B513054B-64BE-4467-B4A0-7CE915AB73FA}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Aledo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$60,200-$60,500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Weatherford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$56,700-$56,883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$58,600 </a:t>
            </a:r>
            <a:r>
              <a:rPr lang="en-US" sz="2400">
                <a:solidFill>
                  <a:srgbClr val="7030A0"/>
                </a:solidFill>
                <a:latin typeface="Arial"/>
                <a:ea typeface="Arial"/>
                <a:cs typeface="Arial"/>
                <a:sym typeface="Arial"/>
              </a:rPr>
              <a:t>= </a:t>
            </a:r>
            <a:r>
              <a:rPr lang="en-US" sz="2400">
                <a:solidFill>
                  <a:srgbClr val="7030A0"/>
                </a:solidFill>
              </a:rPr>
              <a:t>$39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814133368"/>
              </p:ext>
            </p:extLst>
          </p:nvPr>
        </p:nvGraphicFramePr>
        <p:xfrm>
          <a:off x="363415" y="2105213"/>
          <a:ext cx="5544300" cy="2710615"/>
        </p:xfrm>
        <a:graphic>
          <a:graphicData uri="http://schemas.openxmlformats.org/drawingml/2006/table">
            <a:tbl>
              <a:tblPr>
                <a:noFill/>
                <a:tableStyleId>{B513054B-64BE-4467-B4A0-7CE915AB73FA}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Aledo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$60,200-$60,500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$69,200-$69,500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Weatherford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$56,700-$56,883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$66,100-$69,372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$67,800 </a:t>
            </a:r>
            <a:r>
              <a:rPr lang="en-US" sz="2400">
                <a:solidFill>
                  <a:srgbClr val="7030A0"/>
                </a:solidFill>
                <a:latin typeface="Arial"/>
                <a:ea typeface="Arial"/>
                <a:cs typeface="Arial"/>
                <a:sym typeface="Arial"/>
              </a:rPr>
              <a:t>= </a:t>
            </a:r>
            <a:r>
              <a:rPr lang="en-US" sz="2400">
                <a:solidFill>
                  <a:srgbClr val="7030A0"/>
                </a:solidFill>
              </a:rPr>
              <a:t>$45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676886734"/>
              </p:ext>
            </p:extLst>
          </p:nvPr>
        </p:nvGraphicFramePr>
        <p:xfrm>
          <a:off x="363415" y="2105213"/>
          <a:ext cx="8470400" cy="2710615"/>
        </p:xfrm>
        <a:graphic>
          <a:graphicData uri="http://schemas.openxmlformats.org/drawingml/2006/table">
            <a:tbl>
              <a:tblPr>
                <a:noFill/>
                <a:tableStyleId>{B513054B-64BE-4467-B4A0-7CE915AB73FA}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Aledo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$60,200-$60,500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$69,200-$69,500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$70,200-$70,500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$88,200-$88,500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Weatherford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$56,700-$56,883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$66,100-$69,372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$67,100-$70,372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$84,100-$97,697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$90,900 </a:t>
            </a:r>
            <a:r>
              <a:rPr lang="en-US" sz="2400">
                <a:solidFill>
                  <a:srgbClr val="7030A0"/>
                </a:solidFill>
                <a:latin typeface="Arial"/>
                <a:ea typeface="Arial"/>
                <a:cs typeface="Arial"/>
                <a:sym typeface="Arial"/>
              </a:rPr>
              <a:t>= </a:t>
            </a:r>
            <a:r>
              <a:rPr lang="en-US" sz="2400">
                <a:solidFill>
                  <a:srgbClr val="7030A0"/>
                </a:solidFill>
              </a:rPr>
              <a:t>$61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380610631"/>
              </p:ext>
            </p:extLst>
          </p:nvPr>
        </p:nvGraphicFramePr>
        <p:xfrm>
          <a:off x="342900" y="1919467"/>
          <a:ext cx="8458225" cy="2827173"/>
        </p:xfrm>
        <a:graphic>
          <a:graphicData uri="http://schemas.openxmlformats.org/drawingml/2006/table">
            <a:tbl>
              <a:tblPr>
                <a:noFill/>
                <a:tableStyleId>{B513054B-64BE-4467-B4A0-7CE915AB73FA}</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218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$77,198</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$113,465</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223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$96,210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$141,807</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226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$122,160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$188,572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$122,160</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$168,684</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7030A0"/>
                </a:solidFill>
              </a:rPr>
              <a:t>218 days contract → $95,300 = $55/hr.</a:t>
            </a:r>
            <a:endParaRPr sz="2000">
              <a:solidFill>
                <a:srgbClr val="7030A0"/>
              </a:solidFill>
            </a:endParaRPr>
          </a:p>
          <a:p>
            <a:pPr marL="0" marR="0" lvl="0" indent="0" algn="ctr" rtl="0">
              <a:spcBef>
                <a:spcPts val="0"/>
              </a:spcBef>
              <a:spcAft>
                <a:spcPts val="0"/>
              </a:spcAft>
              <a:buNone/>
            </a:pPr>
            <a:r>
              <a:rPr lang="en-US" sz="2000">
                <a:solidFill>
                  <a:srgbClr val="7030A0"/>
                </a:solidFill>
              </a:rPr>
              <a:t>226 days contract → $145,400 = $80/hr.</a:t>
            </a:r>
            <a:endParaRPr sz="200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$500-$12,000</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$500-$11,000</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On-screen Show (4:3)</PresentationFormat>
  <Paragraphs>112</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2023-07-17T18:11:13Z</dcterms:modified>
</cp:coreProperties>
</file>