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0DF5A6-04D4-408B-82C4-FF7FF2F51C9E}">
  <a:tblStyle styleId="{BC0DF5A6-04D4-408B-82C4-FF7FF2F51C9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7/11/23 – Alex - </a:t>
            </a:r>
            <a:r>
              <a:rPr lang="en-US" b="0" i="0" dirty="0">
                <a:solidFill>
                  <a:srgbClr val="1F1F1F"/>
                </a:solidFill>
                <a:effectLst/>
                <a:latin typeface="Google Sans"/>
              </a:rPr>
              <a:t>Midland ISD participates in Texas Teacher Incentive Allotment. Added Recognized allotment of $4,358 to BA5+ and MA5+. Added Master allotment of $16,527 to MA15+. $2,000 secondary science and math stipend. Used annual board approved raise of $2,200. Greenwood ISD participates in Texas Teacher Incentive Allotment. Added Recognized allotment of $5,534 to BA5+ and MA5+. Added Master allotment of $20,448 to MA15+. $100 per year of service bonus. Assumed 3% annual board raise.</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7/11/23 – Alex - </a:t>
            </a:r>
            <a:r>
              <a:rPr lang="en-US" b="0" i="0" dirty="0">
                <a:solidFill>
                  <a:srgbClr val="1F1F1F"/>
                </a:solidFill>
                <a:effectLst/>
                <a:latin typeface="Google Sans"/>
              </a:rPr>
              <a:t>Midland ISD participates in Texas Teacher Incentive Allotment. Added Recognized allotment of $4,358 to BA5+ and MA5+. Added Master allotment of $16,527 to MA15+. $2,000 secondary science and math stipend. Used annual board approved raise of $2,200. Greenwood ISD participates in Texas Teacher Incentive Allotment. Added Recognized allotment of $5,534 to BA5+ and MA5+. Added Master allotment of $20,448 to MA15+. $100 per year of service bonus. Assumed 3% annual board raise.</a:t>
            </a:r>
            <a:endParaRPr lang="en-US" dirty="0"/>
          </a:p>
          <a:p>
            <a:pPr marL="0" lvl="0" indent="0" algn="l" rtl="0">
              <a:spcBef>
                <a:spcPts val="0"/>
              </a:spcBef>
              <a:spcAft>
                <a:spcPts val="0"/>
              </a:spcAft>
              <a:buClr>
                <a:schemeClr val="dk1"/>
              </a:buClr>
              <a:buSzPts val="1200"/>
              <a:buFont typeface="Calibri"/>
              <a:buNone/>
            </a:pP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7/11/23 – Alex - </a:t>
            </a:r>
            <a:r>
              <a:rPr lang="en-US" b="0" i="0" dirty="0">
                <a:solidFill>
                  <a:srgbClr val="1F1F1F"/>
                </a:solidFill>
                <a:effectLst/>
                <a:latin typeface="Google Sans"/>
              </a:rPr>
              <a:t>Midland ISD participates in Texas Teacher Incentive Allotment. Added Recognized allotment of $4,358 to BA5+ and MA5+. Added Master allotment of $16,527 to MA15+. $2,000 secondary science and math stipend. Used annual board approved raise of $2,200. Greenwood ISD participates in Texas Teacher Incentive Allotment. Added Recognized allotment of $5,534 to BA5+ and MA5+. Added Master allotment of $20,448 to MA15+. $100 per year of service bonus. Assumed 3% annual board raise.</a:t>
            </a:r>
            <a:endParaRPr lang="en-US" dirty="0"/>
          </a:p>
          <a:p>
            <a:pPr marL="0" lvl="0" indent="0" algn="l" rtl="0">
              <a:spcBef>
                <a:spcPts val="0"/>
              </a:spcBef>
              <a:spcAft>
                <a:spcPts val="0"/>
              </a:spcAft>
              <a:buClr>
                <a:schemeClr val="dk1"/>
              </a:buClr>
              <a:buSzPts val="1200"/>
              <a:buFont typeface="Calibri"/>
              <a:buNone/>
            </a:pP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“If you would like to help lots of teachers, and therefore hundreds of students per year, by supporting the building and all the teachers’ work in the building, consider becoming an administrator or direct a STEM innovation center.</a:t>
            </a:r>
            <a:endParaRPr b="1"/>
          </a:p>
          <a:p>
            <a:pPr marL="0" lvl="0" indent="0" algn="l" rtl="0">
              <a:spcBef>
                <a:spcPts val="0"/>
              </a:spcBef>
              <a:spcAft>
                <a:spcPts val="0"/>
              </a:spcAft>
              <a:buClr>
                <a:schemeClr val="dk1"/>
              </a:buClr>
              <a:buSzPts val="1200"/>
              <a:buFont typeface="Calibri"/>
              <a:buNone/>
            </a:pPr>
            <a:r>
              <a:rPr lang="en-US" b="0"/>
              <a:t>After several years of teaching experience, you can move into administration if you like. </a:t>
            </a:r>
            <a:endParaRPr/>
          </a:p>
          <a:p>
            <a:pPr marL="0" lvl="0" indent="0" algn="l" rtl="0">
              <a:spcBef>
                <a:spcPts val="0"/>
              </a:spcBef>
              <a:spcAft>
                <a:spcPts val="0"/>
              </a:spcAft>
              <a:buClr>
                <a:schemeClr val="dk1"/>
              </a:buClr>
              <a:buSzPts val="1200"/>
              <a:buFont typeface="Calibri"/>
              <a:buNone/>
            </a:pPr>
            <a:r>
              <a:rPr lang="en-US" b="0"/>
              <a:t>These contracts are a bit longer: 225 Days is 45 / 52 weeks per year. Plus, you still have leave (annual, sick, bereavement, etc..) during the 45 weeks.“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1"/>
              <a:t>Side point</a:t>
            </a:r>
            <a:r>
              <a:rPr lang="en-US" b="0"/>
              <a:t>: It’s good to have people with a range of backgrounds in administration and it’s less common to have STEM since there are fewer STEM teachers, they are in high demand, and those that are there often don’t have a formal STEM background.</a:t>
            </a:r>
            <a:endParaRPr/>
          </a:p>
          <a:p>
            <a:pPr marL="0" lvl="0" indent="0" algn="l" rtl="0">
              <a:spcBef>
                <a:spcPts val="0"/>
              </a:spcBef>
              <a:spcAft>
                <a:spcPts val="0"/>
              </a:spcAft>
              <a:buNone/>
            </a:pPr>
            <a:endParaRPr/>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3/13/23</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687400736"/>
              </p:ext>
            </p:extLst>
          </p:nvPr>
        </p:nvGraphicFramePr>
        <p:xfrm>
          <a:off x="363415" y="2105213"/>
          <a:ext cx="4081250" cy="2902639"/>
        </p:xfrm>
        <a:graphic>
          <a:graphicData uri="http://schemas.openxmlformats.org/drawingml/2006/table">
            <a:tbl>
              <a:tblPr>
                <a:noFill/>
                <a:tableStyleId>{BC0DF5A6-04D4-408B-82C4-FF7FF2F51C9E}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Midland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approval)($2k STEM stipend)(TIA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$62,500-$62,900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Greenwood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approval)(Includes $100/year longevity bonus)(TIA Participating District)</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$51,984-$52,515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$57,400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404801146"/>
              </p:ext>
            </p:extLst>
          </p:nvPr>
        </p:nvGraphicFramePr>
        <p:xfrm>
          <a:off x="363415" y="2105213"/>
          <a:ext cx="5544300" cy="2902639"/>
        </p:xfrm>
        <a:graphic>
          <a:graphicData uri="http://schemas.openxmlformats.org/drawingml/2006/table">
            <a:tbl>
              <a:tblPr>
                <a:noFill/>
                <a:tableStyleId>{BC0DF5A6-04D4-408B-82C4-FF7FF2F51C9E}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Midland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approval)($2k STEM stipend)(TIA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$62,500-$62,900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$73,500-$78,258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Greenwood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approval)(Includes $100/year longevity bonus)(TIA Participating District)</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$51,984-$52,515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$60,284-$66,349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$69,300 </a:t>
            </a:r>
            <a:r>
              <a:rPr lang="en-US" sz="2400">
                <a:solidFill>
                  <a:srgbClr val="7030A0"/>
                </a:solidFill>
                <a:latin typeface="Arial"/>
                <a:ea typeface="Arial"/>
                <a:cs typeface="Arial"/>
                <a:sym typeface="Arial"/>
              </a:rPr>
              <a:t>= </a:t>
            </a:r>
            <a:r>
              <a:rPr lang="en-US" sz="2400">
                <a:solidFill>
                  <a:srgbClr val="7030A0"/>
                </a:solidFill>
              </a:rPr>
              <a:t>$46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275643779"/>
              </p:ext>
            </p:extLst>
          </p:nvPr>
        </p:nvGraphicFramePr>
        <p:xfrm>
          <a:off x="363415" y="2105213"/>
          <a:ext cx="8470400" cy="2902639"/>
        </p:xfrm>
        <a:graphic>
          <a:graphicData uri="http://schemas.openxmlformats.org/drawingml/2006/table">
            <a:tbl>
              <a:tblPr>
                <a:noFill/>
                <a:tableStyleId>{BC0DF5A6-04D4-408B-82C4-FF7FF2F51C9E}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Midland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approval)($2k STEM stipend)(TIA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$62,500-$62,900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$73,500-$78,258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$74,800-$80,058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$96,800-$114,227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Greenwood ISD (22-23)</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u="none" strike="noStrike" cap="none" dirty="0">
                          <a:solidFill>
                            <a:schemeClr val="dk2"/>
                          </a:solidFill>
                          <a:latin typeface="Calibri"/>
                          <a:ea typeface="Calibri"/>
                          <a:cs typeface="Calibri"/>
                          <a:sym typeface="Calibri"/>
                        </a:rPr>
                        <a:t>(3% annual raise, per board approval)(Includes $100/year longevity bonus)(TIA Participating District)</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$51,984-$52,515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$60,284-$66,349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$60,799-$66,864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$77,399-$98,378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$95,800 </a:t>
            </a:r>
            <a:r>
              <a:rPr lang="en-US" sz="2400">
                <a:solidFill>
                  <a:srgbClr val="7030A0"/>
                </a:solidFill>
                <a:latin typeface="Arial"/>
                <a:ea typeface="Arial"/>
                <a:cs typeface="Arial"/>
                <a:sym typeface="Arial"/>
              </a:rPr>
              <a:t>= </a:t>
            </a:r>
            <a:r>
              <a:rPr lang="en-US" sz="2400">
                <a:solidFill>
                  <a:srgbClr val="7030A0"/>
                </a:solidFill>
              </a:rPr>
              <a:t>$64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425876041"/>
              </p:ext>
            </p:extLst>
          </p:nvPr>
        </p:nvGraphicFramePr>
        <p:xfrm>
          <a:off x="342900" y="1919467"/>
          <a:ext cx="8458225" cy="2827173"/>
        </p:xfrm>
        <a:graphic>
          <a:graphicData uri="http://schemas.openxmlformats.org/drawingml/2006/table">
            <a:tbl>
              <a:tblPr>
                <a:noFill/>
                <a:tableStyleId>{BC0DF5A6-04D4-408B-82C4-FF7FF2F51C9E}</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$64,000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$128,838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$70,000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$143,399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233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$100,000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$201,302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$160,692</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$217,407</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226 days contract → $96,400 = $53/hr.</a:t>
            </a:r>
            <a:endParaRPr sz="2000">
              <a:solidFill>
                <a:srgbClr val="7030A0"/>
              </a:solidFill>
            </a:endParaRPr>
          </a:p>
          <a:p>
            <a:pPr marL="0" marR="0" lvl="0" indent="0" algn="ctr" rtl="0">
              <a:spcBef>
                <a:spcPts val="0"/>
              </a:spcBef>
              <a:spcAft>
                <a:spcPts val="0"/>
              </a:spcAft>
              <a:buNone/>
            </a:pPr>
            <a:r>
              <a:rPr lang="en-US" sz="2000">
                <a:solidFill>
                  <a:srgbClr val="7030A0"/>
                </a:solidFill>
              </a:rPr>
              <a:t>226 days contract → $189,000 = $105/hr.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$4,000-$15,000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$1,000-$10,000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On-screen Show (4:3)</PresentationFormat>
  <Paragraphs>112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2023-07-11T18:09:52Z</dcterms:modified>
</cp:coreProperties>
</file>