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661605-A2B2-4AE0-A63E-A6BCAADAC99B}">
  <a:tblStyle styleId="{C7661605-A2B2-4AE0-A63E-A6BCAADAC99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7/5/23 – </a:t>
            </a:r>
            <a:r>
              <a:rPr lang="en-US" b="0" i="0" dirty="0">
                <a:solidFill>
                  <a:srgbClr val="1F1F1F"/>
                </a:solidFill>
                <a:effectLst/>
                <a:latin typeface="Google Sans"/>
              </a:rPr>
              <a:t>Sulphur Springs ISD has a new hire compensation schedule with raises approved by the board each year. Last year's raise was $2,000, so I used that for calculating salary data. However their superintendent cautioned that teachers are not guarantied to received the same raise every year. There is also a $2,000 stipend for holding a Master's degree.</a:t>
            </a:r>
            <a:endParaRPr lang="en-US"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7/5/23 – </a:t>
            </a:r>
            <a:r>
              <a:rPr lang="en-US" b="0" i="0" dirty="0">
                <a:solidFill>
                  <a:srgbClr val="1F1F1F"/>
                </a:solidFill>
                <a:effectLst/>
                <a:latin typeface="Google Sans"/>
              </a:rPr>
              <a:t>Sulphur Springs ISD has a new hire compensation schedule with raises approved by the board each year. Last year's raise was $2,000, so I used that for calculating salary data. However their superintendent cautioned that teachers are not guarantied to received the same raise every year. There is also a $2,000 stipend for holding a Master's degree.</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Alex – 7/5/23 – </a:t>
            </a:r>
            <a:r>
              <a:rPr lang="en-US" b="0" i="0" dirty="0">
                <a:solidFill>
                  <a:srgbClr val="1F1F1F"/>
                </a:solidFill>
                <a:effectLst/>
                <a:latin typeface="Google Sans"/>
              </a:rPr>
              <a:t>Sulphur Springs ISD has a new hire compensation schedule with raises approved by the board each year. Last year's raise was $2,000, so I used that for calculating salary data. However their superintendent cautioned that teachers are not guarantied to received the same raise every year. There is also a $2,000 stipend for holding a Master's degree.</a:t>
            </a:r>
            <a:endParaRPr lang="en-US" dirty="0"/>
          </a:p>
          <a:p>
            <a:pPr marL="0" lvl="0" indent="0" algn="l" rtl="0">
              <a:spcBef>
                <a:spcPts val="0"/>
              </a:spcBef>
              <a:spcAft>
                <a:spcPts val="0"/>
              </a:spcAft>
              <a:buClr>
                <a:schemeClr val="dk1"/>
              </a:buClr>
              <a:buSzPts val="1200"/>
              <a:buFont typeface="Calibri"/>
              <a:buNone/>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Alex – 7/5/23 – </a:t>
            </a:r>
            <a:r>
              <a:rPr lang="en-US" b="0" i="0" dirty="0">
                <a:solidFill>
                  <a:srgbClr val="1F1F1F"/>
                </a:solidFill>
                <a:effectLst/>
                <a:latin typeface="Google Sans"/>
              </a:rPr>
              <a:t>Sulphur Springs ISD has a new hire compensation schedule with raises approved by the board each year. Last year's raise was $2,000, so I used that for calculating salary data. However their superintendent cautioned that teachers are not guarantied to received the same raise every year. There is also a $2,000 stipend for holding a Master's degree.</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7/5/23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450746782"/>
              </p:ext>
            </p:extLst>
          </p:nvPr>
        </p:nvGraphicFramePr>
        <p:xfrm>
          <a:off x="363415" y="2105213"/>
          <a:ext cx="4081250" cy="1604191"/>
        </p:xfrm>
        <a:graphic>
          <a:graphicData uri="http://schemas.openxmlformats.org/drawingml/2006/table">
            <a:tbl>
              <a:tblPr>
                <a:noFill/>
                <a:tableStyleId>{C7661605-A2B2-4AE0-A63E-A6BCAADAC99B}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Sulphur Springs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($2k annual raise, per board approval)</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$46,000-$47,000</a:t>
                      </a:r>
                      <a:endParaRPr sz="18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$46,500 </a:t>
            </a:r>
            <a:r>
              <a:rPr lang="en-US" sz="2400" dirty="0">
                <a:solidFill>
                  <a:srgbClr val="7030A0"/>
                </a:solidFill>
                <a:latin typeface="Arial"/>
                <a:ea typeface="Arial"/>
                <a:cs typeface="Arial"/>
                <a:sym typeface="Arial"/>
              </a:rPr>
              <a:t>= </a:t>
            </a:r>
            <a:r>
              <a:rPr lang="en-US" sz="2400" dirty="0">
                <a:solidFill>
                  <a:srgbClr val="7030A0"/>
                </a:solidFill>
              </a:rPr>
              <a:t>$28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904287710"/>
              </p:ext>
            </p:extLst>
          </p:nvPr>
        </p:nvGraphicFramePr>
        <p:xfrm>
          <a:off x="363415" y="2105213"/>
          <a:ext cx="5544300" cy="1604191"/>
        </p:xfrm>
        <a:graphic>
          <a:graphicData uri="http://schemas.openxmlformats.org/drawingml/2006/table">
            <a:tbl>
              <a:tblPr>
                <a:noFill/>
                <a:tableStyleId>{C7661605-A2B2-4AE0-A63E-A6BCAADAC99B}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Sulphur Springs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($2k annual raise, per board approval)</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$46,000-$47,000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$56,000-$57,000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$56,500 </a:t>
            </a:r>
            <a:r>
              <a:rPr lang="en-US" sz="2400" dirty="0">
                <a:solidFill>
                  <a:srgbClr val="7030A0"/>
                </a:solidFill>
                <a:latin typeface="Arial"/>
                <a:ea typeface="Arial"/>
                <a:cs typeface="Arial"/>
                <a:sym typeface="Arial"/>
              </a:rPr>
              <a:t>= </a:t>
            </a:r>
            <a:r>
              <a:rPr lang="en-US" sz="2400" dirty="0">
                <a:solidFill>
                  <a:srgbClr val="7030A0"/>
                </a:solidFill>
              </a:rPr>
              <a:t>$34</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907656455"/>
              </p:ext>
            </p:extLst>
          </p:nvPr>
        </p:nvGraphicFramePr>
        <p:xfrm>
          <a:off x="363415" y="2105213"/>
          <a:ext cx="8470400" cy="1604191"/>
        </p:xfrm>
        <a:graphic>
          <a:graphicData uri="http://schemas.openxmlformats.org/drawingml/2006/table">
            <a:tbl>
              <a:tblPr>
                <a:noFill/>
                <a:tableStyleId>{C7661605-A2B2-4AE0-A63E-A6BCAADAC99B}</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Sulphur Springs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($2k annual raise, per board approval)</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$46,000-$47,000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$56,000-$57,000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$58,000-$59,000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$78,000-$79,000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$78,500 </a:t>
            </a:r>
            <a:r>
              <a:rPr lang="en-US" sz="2400" dirty="0">
                <a:solidFill>
                  <a:srgbClr val="7030A0"/>
                </a:solidFill>
                <a:latin typeface="Arial"/>
                <a:ea typeface="Arial"/>
                <a:cs typeface="Arial"/>
                <a:sym typeface="Arial"/>
              </a:rPr>
              <a:t>= </a:t>
            </a:r>
            <a:r>
              <a:rPr lang="en-US" sz="2400" dirty="0">
                <a:solidFill>
                  <a:srgbClr val="7030A0"/>
                </a:solidFill>
              </a:rPr>
              <a:t>$48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266588525"/>
              </p:ext>
            </p:extLst>
          </p:nvPr>
        </p:nvGraphicFramePr>
        <p:xfrm>
          <a:off x="342900" y="1919467"/>
          <a:ext cx="8458225" cy="2303198"/>
        </p:xfrm>
        <a:graphic>
          <a:graphicData uri="http://schemas.openxmlformats.org/drawingml/2006/table">
            <a:tbl>
              <a:tblPr>
                <a:noFill/>
                <a:tableStyleId>{C7661605-A2B2-4AE0-A63E-A6BCAADAC99B}</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$57,750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$91,876</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$84,000</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$118,126</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226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$89,252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$123,376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10 months</a:t>
            </a:r>
            <a:endParaRPr/>
          </a:p>
        </p:txBody>
      </p:sp>
      <p:sp>
        <p:nvSpPr>
          <p:cNvPr id="206" name="Google Shape;206;p29"/>
          <p:cNvSpPr txBox="1"/>
          <p:nvPr/>
        </p:nvSpPr>
        <p:spPr>
          <a:xfrm>
            <a:off x="2917800" y="612725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226 days contract → $74,800 = $41/hr.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$2,012- $7,057</a:t>
            </a:r>
            <a:endParaRPr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$1,012- $5,665</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1249</Words>
  <Application>Microsoft Office PowerPoint</Application>
  <PresentationFormat>On-screen Show (4:3)</PresentationFormat>
  <Paragraphs>96</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Google Sans</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3</cp:revision>
  <dcterms:modified xsi:type="dcterms:W3CDTF">2023-07-07T18:28:00Z</dcterms:modified>
</cp:coreProperties>
</file>