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4DD3F6-CB74-414A-9685-917AF8BA4121}">
  <a:tblStyle styleId="{364DD3F6-CB74-414A-9685-917AF8BA412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1" d="100"/>
          <a:sy n="151" d="100"/>
        </p:scale>
        <p:origin x="2094"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6/28/23 – Alex – Hays CISD is part of Teacher Incentive Allotment Texas. </a:t>
            </a:r>
            <a:r>
              <a:rPr lang="en-US" b="0" i="0" dirty="0">
                <a:solidFill>
                  <a:srgbClr val="1F1F1F"/>
                </a:solidFill>
                <a:effectLst/>
                <a:latin typeface="Google Sans"/>
              </a:rPr>
              <a:t>I added the average Recognized allotment onto BA5+ and MA5+. I added the average Master allotment onto MA15+. San Marcos CISD has a longevity schedule with steps that I used for its salaries, including a $2,000 bonus for holding a Master’s.</a:t>
            </a:r>
            <a:endParaRPr lang="en-US" dirty="0"/>
          </a:p>
          <a:p>
            <a:pPr marL="0" lvl="0" indent="0" algn="l" rtl="0">
              <a:spcBef>
                <a:spcPts val="0"/>
              </a:spcBef>
              <a:spcAft>
                <a:spcPts val="0"/>
              </a:spcAft>
              <a:buClr>
                <a:schemeClr val="dk1"/>
              </a:buClr>
              <a:buSzPts val="1200"/>
              <a:buFont typeface="Calibri"/>
              <a:buNone/>
            </a:pP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b="0" dirty="0"/>
              <a:t>6/28/23 – Alex – Hays CISD is part of Teacher Incentive Allotment Texas. </a:t>
            </a:r>
            <a:r>
              <a:rPr lang="en-US" b="0" i="0" dirty="0">
                <a:solidFill>
                  <a:srgbClr val="1F1F1F"/>
                </a:solidFill>
                <a:effectLst/>
                <a:latin typeface="Google Sans"/>
              </a:rPr>
              <a:t>I added the average Recognized allotment onto BA5+ and MA5+. I added the average Master allotment onto MA15+. San Marcos CISD has a longevity schedule with steps that I used for its salaries, including a $2,000 bonus for holding a Master’s.</a:t>
            </a:r>
            <a:endParaRPr lang="en-US" dirty="0"/>
          </a:p>
          <a:p>
            <a:pPr marL="0" lvl="0" indent="0" algn="l" rtl="0">
              <a:spcBef>
                <a:spcPts val="0"/>
              </a:spcBef>
              <a:spcAft>
                <a:spcPts val="0"/>
              </a:spcAft>
              <a:buClr>
                <a:schemeClr val="dk1"/>
              </a:buClr>
              <a:buSzPts val="1200"/>
              <a:buFont typeface="Calibri"/>
              <a:buNone/>
            </a:pPr>
            <a:endParaRPr dirty="0"/>
          </a:p>
        </p:txBody>
      </p:sp>
      <p:sp>
        <p:nvSpPr>
          <p:cNvPr id="182" name="Google Shape;182;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6/28/23 – Alex – Hays CISD is part of Teacher Incentive Allotment Texas. </a:t>
            </a:r>
            <a:r>
              <a:rPr lang="en-US" b="0" i="0" dirty="0">
                <a:solidFill>
                  <a:srgbClr val="1F1F1F"/>
                </a:solidFill>
                <a:effectLst/>
                <a:latin typeface="Google Sans"/>
              </a:rPr>
              <a:t>I added the average Recognized allotment onto BA5+ and MA5+. I added the average Master allotment onto MA15+. San Marcos CISD has a longevity schedule with steps that I used for its salaries, including a $2,000 bonus for holding a Master’s.</a:t>
            </a:r>
            <a:endParaRPr dirty="0"/>
          </a:p>
        </p:txBody>
      </p:sp>
      <p:sp>
        <p:nvSpPr>
          <p:cNvPr id="191" name="Google Shape;191;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0"/>
              <a:t>“If you would like to help lots of teachers, and therefore hundreds of students per year, by supporting the building and all the teachers’ work in the building, consider becoming an administrator or direct a STEM innovation center.</a:t>
            </a:r>
            <a:endParaRPr b="1"/>
          </a:p>
          <a:p>
            <a:pPr marL="0" lvl="0" indent="0" algn="l" rtl="0">
              <a:spcBef>
                <a:spcPts val="0"/>
              </a:spcBef>
              <a:spcAft>
                <a:spcPts val="0"/>
              </a:spcAft>
              <a:buClr>
                <a:schemeClr val="dk1"/>
              </a:buClr>
              <a:buSzPts val="1200"/>
              <a:buFont typeface="Calibri"/>
              <a:buNone/>
            </a:pPr>
            <a:r>
              <a:rPr lang="en-US" b="0"/>
              <a:t>After several years of teaching experience, you can move into administration if you like. </a:t>
            </a:r>
            <a:endParaRPr/>
          </a:p>
          <a:p>
            <a:pPr marL="0" lvl="0" indent="0" algn="l" rtl="0">
              <a:spcBef>
                <a:spcPts val="0"/>
              </a:spcBef>
              <a:spcAft>
                <a:spcPts val="0"/>
              </a:spcAft>
              <a:buClr>
                <a:schemeClr val="dk1"/>
              </a:buClr>
              <a:buSzPts val="1200"/>
              <a:buFont typeface="Calibri"/>
              <a:buNone/>
            </a:pPr>
            <a:r>
              <a:rPr lang="en-US" b="0"/>
              <a:t>These contracts are a bit longer: 225 Days is 45 / 52 weeks per year. Plus, you still have leave (annual, sick, bereavement, etc..) during the 45 weeks.“</a:t>
            </a:r>
            <a:endParaRPr/>
          </a:p>
          <a:p>
            <a:pPr marL="0" lvl="0" indent="0" algn="l" rtl="0">
              <a:spcBef>
                <a:spcPts val="0"/>
              </a:spcBef>
              <a:spcAft>
                <a:spcPts val="0"/>
              </a:spcAft>
              <a:buClr>
                <a:schemeClr val="dk1"/>
              </a:buClr>
              <a:buSzPts val="1200"/>
              <a:buFont typeface="Calibri"/>
              <a:buNone/>
            </a:pPr>
            <a:endParaRPr b="0"/>
          </a:p>
          <a:p>
            <a:pPr marL="0" lvl="0" indent="0" algn="l" rtl="0">
              <a:spcBef>
                <a:spcPts val="0"/>
              </a:spcBef>
              <a:spcAft>
                <a:spcPts val="0"/>
              </a:spcAft>
              <a:buClr>
                <a:schemeClr val="dk1"/>
              </a:buClr>
              <a:buSzPts val="1200"/>
              <a:buFont typeface="Calibri"/>
              <a:buNone/>
            </a:pPr>
            <a:r>
              <a:rPr lang="en-US" b="1"/>
              <a:t>Side point</a:t>
            </a:r>
            <a:r>
              <a:rPr lang="en-US" b="0"/>
              <a:t>: It’s good to have people with a range of backgrounds in administration and it’s less common to have STEM since there are fewer STEM teachers, they are in high demand, and those that are there often don’t have a formal STEM background.</a:t>
            </a:r>
            <a:endParaRPr/>
          </a:p>
          <a:p>
            <a:pPr marL="0" lvl="0" indent="0" algn="l" rtl="0">
              <a:spcBef>
                <a:spcPts val="0"/>
              </a:spcBef>
              <a:spcAft>
                <a:spcPts val="0"/>
              </a:spcAft>
              <a:buNone/>
            </a:pPr>
            <a:endParaRPr/>
          </a:p>
        </p:txBody>
      </p:sp>
      <p:sp>
        <p:nvSpPr>
          <p:cNvPr id="200" name="Google Shape;20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6/28/23</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0" name="Google Shape;210;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957629746"/>
              </p:ext>
            </p:extLst>
          </p:nvPr>
        </p:nvGraphicFramePr>
        <p:xfrm>
          <a:off x="363415" y="2105213"/>
          <a:ext cx="4081250" cy="2390575"/>
        </p:xfrm>
        <a:graphic>
          <a:graphicData uri="http://schemas.openxmlformats.org/drawingml/2006/table">
            <a:tbl>
              <a:tblPr>
                <a:noFill/>
                <a:tableStyleId>{364DD3F6-CB74-414A-9685-917AF8BA4121}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Hays CISD (23-24)</a:t>
                      </a:r>
                    </a:p>
                    <a:p>
                      <a:pPr marL="0" marR="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$53,000-$54,766</a:t>
                      </a:r>
                      <a:endParaRPr sz="1800" u="none" strike="noStrike" cap="none"/>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San Marcos CISD (23-24)</a:t>
                      </a:r>
                      <a:endParaRPr sz="2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$53,500-$53,900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$53,900 </a:t>
            </a:r>
            <a:r>
              <a:rPr lang="en-US" sz="2400" dirty="0">
                <a:solidFill>
                  <a:srgbClr val="7030A0"/>
                </a:solidFill>
                <a:latin typeface="Arial"/>
                <a:ea typeface="Arial"/>
                <a:cs typeface="Arial"/>
                <a:sym typeface="Arial"/>
              </a:rPr>
              <a:t>= </a:t>
            </a:r>
            <a:r>
              <a:rPr lang="en-US" sz="2400" dirty="0">
                <a:solidFill>
                  <a:srgbClr val="7030A0"/>
                </a:solidFill>
              </a:rPr>
              <a:t>$28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84" name="Google Shape;184;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5" name="Google Shape;185;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6" name="Google Shape;186;p27"/>
          <p:cNvGraphicFramePr/>
          <p:nvPr>
            <p:extLst>
              <p:ext uri="{D42A27DB-BD31-4B8C-83A1-F6EECF244321}">
                <p14:modId xmlns:p14="http://schemas.microsoft.com/office/powerpoint/2010/main" val="2859122739"/>
              </p:ext>
            </p:extLst>
          </p:nvPr>
        </p:nvGraphicFramePr>
        <p:xfrm>
          <a:off x="363415" y="2105213"/>
          <a:ext cx="5544300" cy="2390575"/>
        </p:xfrm>
        <a:graphic>
          <a:graphicData uri="http://schemas.openxmlformats.org/drawingml/2006/table">
            <a:tbl>
              <a:tblPr>
                <a:noFill/>
                <a:tableStyleId>{364DD3F6-CB74-414A-9685-917AF8BA4121}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Hays CISD (23-24)</a:t>
                      </a:r>
                    </a:p>
                    <a:p>
                      <a:pPr marL="0" marR="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$53,000-$54,766</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$60,480-$64,995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San Marcos CISD (23-24)</a:t>
                      </a:r>
                      <a:endParaRPr sz="2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$53,500-$53,900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$55,838-$56,378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7" name="Google Shape;187;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$60,400 </a:t>
            </a:r>
            <a:r>
              <a:rPr lang="en-US" sz="2400" dirty="0">
                <a:solidFill>
                  <a:srgbClr val="7030A0"/>
                </a:solidFill>
                <a:latin typeface="Arial"/>
                <a:ea typeface="Arial"/>
                <a:cs typeface="Arial"/>
                <a:sym typeface="Arial"/>
              </a:rPr>
              <a:t>= </a:t>
            </a:r>
            <a:r>
              <a:rPr lang="en-US" sz="2400" dirty="0">
                <a:solidFill>
                  <a:srgbClr val="7030A0"/>
                </a:solidFill>
              </a:rPr>
              <a:t>$31</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4" name="Google Shape;194;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5" name="Google Shape;195;p28"/>
          <p:cNvGraphicFramePr/>
          <p:nvPr>
            <p:extLst>
              <p:ext uri="{D42A27DB-BD31-4B8C-83A1-F6EECF244321}">
                <p14:modId xmlns:p14="http://schemas.microsoft.com/office/powerpoint/2010/main" val="1078613454"/>
              </p:ext>
            </p:extLst>
          </p:nvPr>
        </p:nvGraphicFramePr>
        <p:xfrm>
          <a:off x="363415" y="2105213"/>
          <a:ext cx="8470400" cy="2390575"/>
        </p:xfrm>
        <a:graphic>
          <a:graphicData uri="http://schemas.openxmlformats.org/drawingml/2006/table">
            <a:tbl>
              <a:tblPr>
                <a:noFill/>
                <a:tableStyleId>{364DD3F6-CB74-414A-9685-917AF8BA4121}</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Hays CISD (23-24)</a:t>
                      </a:r>
                    </a:p>
                    <a:p>
                      <a:pPr marL="0" marR="0" lvl="0" indent="0" algn="l" rtl="0">
                        <a:lnSpc>
                          <a:spcPct val="90000"/>
                        </a:lnSpc>
                        <a:spcBef>
                          <a:spcPts val="0"/>
                        </a:spcBef>
                        <a:spcAft>
                          <a:spcPts val="0"/>
                        </a:spcAft>
                        <a:buClr>
                          <a:schemeClr val="dk2"/>
                        </a:buClr>
                        <a:buSzPts val="2400"/>
                        <a:buFont typeface="Calibri"/>
                        <a:buNone/>
                      </a:pPr>
                      <a:r>
                        <a:rPr lang="en-US" sz="1400" b="1" dirty="0">
                          <a:solidFill>
                            <a:schemeClr val="dk2"/>
                          </a:solidFill>
                          <a:latin typeface="Calibri"/>
                          <a:ea typeface="Calibri"/>
                          <a:cs typeface="Calibri"/>
                          <a:sym typeface="Calibri"/>
                        </a:rPr>
                        <a:t>(TIA participating District)</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$53,000-$54,766</a:t>
                      </a:r>
                      <a:endParaRPr sz="1800" u="none" strike="noStrike" cap="none"/>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$60,480-$64,995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$62,489-$66,995</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a:solidFill>
                            <a:srgbClr val="272D41"/>
                          </a:solidFill>
                          <a:latin typeface="Calibri"/>
                          <a:ea typeface="Calibri"/>
                          <a:cs typeface="Calibri"/>
                          <a:sym typeface="Calibri"/>
                        </a:rPr>
                        <a:t>$68,240-$84,163</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r h="914400">
                <a:tc>
                  <a:txBody>
                    <a:bodyPr/>
                    <a:lstStyle/>
                    <a:p>
                      <a:pPr marL="0" marR="0" lvl="0" indent="0" algn="l" rtl="0">
                        <a:lnSpc>
                          <a:spcPct val="90000"/>
                        </a:lnSpc>
                        <a:spcBef>
                          <a:spcPts val="0"/>
                        </a:spcBef>
                        <a:spcAft>
                          <a:spcPts val="0"/>
                        </a:spcAft>
                        <a:buNone/>
                      </a:pPr>
                      <a:r>
                        <a:rPr lang="en-US" sz="2400" b="1" dirty="0">
                          <a:solidFill>
                            <a:schemeClr val="dk2"/>
                          </a:solidFill>
                          <a:latin typeface="Calibri"/>
                          <a:ea typeface="Calibri"/>
                          <a:cs typeface="Calibri"/>
                          <a:sym typeface="Calibri"/>
                        </a:rPr>
                        <a:t>San Marcos CISD (23-24)</a:t>
                      </a:r>
                      <a:endParaRPr sz="2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$53,500-$53,900</a:t>
                      </a:r>
                      <a:endParaRPr sz="240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$55,838-$56,378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a:solidFill>
                            <a:srgbClr val="272D41"/>
                          </a:solidFill>
                          <a:latin typeface="Calibri"/>
                          <a:ea typeface="Calibri"/>
                          <a:cs typeface="Calibri"/>
                          <a:sym typeface="Calibri"/>
                        </a:rPr>
                        <a:t>$57,838-$58,378</a:t>
                      </a:r>
                      <a:endParaRPr sz="240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None/>
                      </a:pPr>
                      <a:r>
                        <a:rPr lang="en-US" sz="2400" dirty="0">
                          <a:solidFill>
                            <a:srgbClr val="272D41"/>
                          </a:solidFill>
                          <a:latin typeface="Calibri"/>
                          <a:ea typeface="Calibri"/>
                          <a:cs typeface="Calibri"/>
                          <a:sym typeface="Calibri"/>
                        </a:rPr>
                        <a:t>$62,898-$64,460</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96" name="Google Shape;196;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dirty="0">
                <a:solidFill>
                  <a:srgbClr val="7030A0"/>
                </a:solidFill>
              </a:rPr>
              <a:t>10 months </a:t>
            </a:r>
            <a:r>
              <a:rPr lang="en-US" sz="2400" dirty="0">
                <a:solidFill>
                  <a:srgbClr val="7030A0"/>
                </a:solidFill>
                <a:latin typeface="Arial"/>
                <a:ea typeface="Arial"/>
                <a:cs typeface="Arial"/>
                <a:sym typeface="Arial"/>
              </a:rPr>
              <a:t>contract → </a:t>
            </a:r>
            <a:r>
              <a:rPr lang="en-US" sz="2400" dirty="0">
                <a:solidFill>
                  <a:srgbClr val="7030A0"/>
                </a:solidFill>
              </a:rPr>
              <a:t>$73,500 </a:t>
            </a:r>
            <a:r>
              <a:rPr lang="en-US" sz="2400" dirty="0">
                <a:solidFill>
                  <a:srgbClr val="7030A0"/>
                </a:solidFill>
                <a:latin typeface="Arial"/>
                <a:ea typeface="Arial"/>
                <a:cs typeface="Arial"/>
                <a:sym typeface="Arial"/>
              </a:rPr>
              <a:t>= </a:t>
            </a:r>
            <a:r>
              <a:rPr lang="en-US" sz="2400" dirty="0">
                <a:solidFill>
                  <a:srgbClr val="7030A0"/>
                </a:solidFill>
              </a:rPr>
              <a:t>$38</a:t>
            </a:r>
            <a:r>
              <a:rPr lang="en-US" sz="2400" dirty="0">
                <a:solidFill>
                  <a:srgbClr val="7030A0"/>
                </a:solidFill>
                <a:latin typeface="Arial"/>
                <a:ea typeface="Arial"/>
                <a:cs typeface="Arial"/>
                <a:sym typeface="Arial"/>
              </a:rPr>
              <a:t>/hr.</a:t>
            </a:r>
            <a:endParaRPr dirty="0"/>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dirty="0">
                <a:solidFill>
                  <a:srgbClr val="7030A0"/>
                </a:solidFill>
                <a:latin typeface="Arial"/>
                <a:ea typeface="Arial"/>
                <a:cs typeface="Arial"/>
                <a:sym typeface="Arial"/>
              </a:rPr>
              <a:t>+ Extra Pay</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graphicFrame>
        <p:nvGraphicFramePr>
          <p:cNvPr id="202" name="Google Shape;202;p29"/>
          <p:cNvGraphicFramePr/>
          <p:nvPr>
            <p:extLst>
              <p:ext uri="{D42A27DB-BD31-4B8C-83A1-F6EECF244321}">
                <p14:modId xmlns:p14="http://schemas.microsoft.com/office/powerpoint/2010/main" val="566972199"/>
              </p:ext>
            </p:extLst>
          </p:nvPr>
        </p:nvGraphicFramePr>
        <p:xfrm>
          <a:off x="342900" y="1919467"/>
          <a:ext cx="8458225" cy="2994848"/>
        </p:xfrm>
        <a:graphic>
          <a:graphicData uri="http://schemas.openxmlformats.org/drawingml/2006/table">
            <a:tbl>
              <a:tblPr>
                <a:noFill/>
                <a:tableStyleId>{364DD3F6-CB74-414A-9685-917AF8BA4121}</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215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$79,941</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$115,044</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dirty="0">
                          <a:solidFill>
                            <a:srgbClr val="002060"/>
                          </a:solidFill>
                          <a:latin typeface="Calibri"/>
                          <a:ea typeface="Calibri"/>
                          <a:cs typeface="Calibri"/>
                          <a:sym typeface="Calibri"/>
                        </a:rPr>
                        <a:t>Deputy Human Resource Officer</a:t>
                      </a:r>
                      <a:endParaRPr sz="2400" u="none" strike="noStrike" cap="none" dirty="0">
                        <a:solidFill>
                          <a:srgbClr val="FF000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dirty="0">
                          <a:solidFill>
                            <a:schemeClr val="dk1"/>
                          </a:solidFill>
                        </a:rPr>
                        <a:t>226 days</a:t>
                      </a:r>
                      <a:endParaRPr dirty="0"/>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$136,601</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$184,814</a:t>
                      </a:r>
                      <a:endParaRPr sz="2000" u="none" strike="noStrike" cap="none" dirty="0">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$109,813</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$158,103</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Deputy Superintendent</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226 days</a:t>
                      </a:r>
                      <a:endParaRPr sz="200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$195,741</a:t>
                      </a:r>
                      <a:endParaRPr sz="200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$264,822</a:t>
                      </a:r>
                      <a:endParaRPr sz="2000" dirty="0">
                        <a:solidFill>
                          <a:schemeClr val="dk1"/>
                        </a:solidFil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3" name="Google Shape;203;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4" name="Google Shape;204;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5" name="Google Shape;205;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dirty="0">
                <a:solidFill>
                  <a:srgbClr val="272D41"/>
                </a:solidFill>
                <a:latin typeface="Arial"/>
                <a:ea typeface="Arial"/>
                <a:cs typeface="Arial"/>
                <a:sym typeface="Arial"/>
              </a:rPr>
              <a:t>* </a:t>
            </a:r>
            <a:r>
              <a:rPr lang="en-US" sz="2000" b="0" i="0" u="none" strike="noStrike" cap="none" dirty="0">
                <a:solidFill>
                  <a:srgbClr val="272D41"/>
                </a:solidFill>
                <a:latin typeface="Calibri"/>
                <a:ea typeface="Calibri"/>
                <a:cs typeface="Calibri"/>
                <a:sym typeface="Calibri"/>
              </a:rPr>
              <a:t>Classroom Teacher Calendar</a:t>
            </a:r>
            <a:r>
              <a:rPr lang="en-US" sz="2000" b="0" i="0" u="none" strike="noStrike" cap="none" dirty="0">
                <a:solidFill>
                  <a:srgbClr val="272D41"/>
                </a:solidFill>
                <a:latin typeface="Arial"/>
                <a:ea typeface="Arial"/>
                <a:cs typeface="Arial"/>
                <a:sym typeface="Arial"/>
              </a:rPr>
              <a:t>: 10</a:t>
            </a:r>
            <a:r>
              <a:rPr lang="en-US" sz="2000" dirty="0">
                <a:solidFill>
                  <a:srgbClr val="272D41"/>
                </a:solidFill>
              </a:rPr>
              <a:t> months</a:t>
            </a:r>
            <a:endParaRPr dirty="0"/>
          </a:p>
        </p:txBody>
      </p:sp>
      <p:sp>
        <p:nvSpPr>
          <p:cNvPr id="206" name="Google Shape;206;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7030A0"/>
                </a:solidFill>
              </a:rPr>
              <a:t>215 days contract → $97,500 = $57/hr.</a:t>
            </a:r>
            <a:endParaRPr sz="2000">
              <a:solidFill>
                <a:srgbClr val="7030A0"/>
              </a:solidFill>
            </a:endParaRPr>
          </a:p>
          <a:p>
            <a:pPr marL="0" marR="0" lvl="0" indent="0" algn="ctr" rtl="0">
              <a:spcBef>
                <a:spcPts val="0"/>
              </a:spcBef>
              <a:spcAft>
                <a:spcPts val="0"/>
              </a:spcAft>
              <a:buNone/>
            </a:pPr>
            <a:r>
              <a:rPr lang="en-US" sz="2000">
                <a:solidFill>
                  <a:srgbClr val="7030A0"/>
                </a:solidFill>
              </a:rPr>
              <a:t>226 days contract → $230,300 = $127/hr.</a:t>
            </a:r>
            <a:endParaRPr sz="200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3" name="Google Shape;213;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4" name="Google Shape;214;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5" name="Google Shape;215;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6" name="Google Shape;216;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17" name="Google Shape;217;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18" name="Google Shape;218;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19" name="Google Shape;219;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0" name="Google Shape;220;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4" name="Google Shape;224;p30"/>
          <p:cNvSpPr txBox="1"/>
          <p:nvPr/>
        </p:nvSpPr>
        <p:spPr>
          <a:xfrm>
            <a:off x="3925935" y="1995628"/>
            <a:ext cx="1170300" cy="70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 debate, or band</a:t>
            </a:r>
            <a:endParaRPr/>
          </a:p>
        </p:txBody>
      </p:sp>
      <p:sp>
        <p:nvSpPr>
          <p:cNvPr id="225" name="Google Shape;225;p30"/>
          <p:cNvSpPr txBox="1"/>
          <p:nvPr/>
        </p:nvSpPr>
        <p:spPr>
          <a:xfrm>
            <a:off x="2919579" y="3885444"/>
            <a:ext cx="185820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robotics club or yearbook</a:t>
            </a:r>
            <a:endParaRPr/>
          </a:p>
        </p:txBody>
      </p:sp>
      <p:sp>
        <p:nvSpPr>
          <p:cNvPr id="226" name="Google Shape;226;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$500-$8,000</a:t>
            </a:r>
            <a:endParaRPr/>
          </a:p>
        </p:txBody>
      </p:sp>
      <p:sp>
        <p:nvSpPr>
          <p:cNvPr id="227" name="Google Shape;227;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$600-$8,000</a:t>
            </a:r>
            <a:endParaRPr/>
          </a:p>
        </p:txBody>
      </p:sp>
      <p:pic>
        <p:nvPicPr>
          <p:cNvPr id="228" name="Google Shape;228;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29" name="Google Shape;229;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1212</Words>
  <Application>Microsoft Office PowerPoint</Application>
  <PresentationFormat>On-screen Show (4:3)</PresentationFormat>
  <Paragraphs>109</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Google Sans</vt:lpstr>
      <vt:lpstr>Calibri</vt:lpstr>
      <vt:lpstr>Arial</vt:lpstr>
      <vt:lpstr>Tahoma</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Alex Adams</cp:lastModifiedBy>
  <cp:revision>2</cp:revision>
  <dcterms:modified xsi:type="dcterms:W3CDTF">2023-07-07T18:04:34Z</dcterms:modified>
</cp:coreProperties>
</file>