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C28D86-CC9E-4E43-9427-A8DBD0B5E60C}">
  <a:tblStyle styleId="{99C28D86-CC9E-4E43-9427-A8DBD0B5E60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5" autoAdjust="0"/>
  </p:normalViewPr>
  <p:slideViewPr>
    <p:cSldViewPr snapToGrid="0" showGuides="1">
      <p:cViewPr varScale="1">
        <p:scale>
          <a:sx n="125" d="100"/>
          <a:sy n="125" d="100"/>
        </p:scale>
        <p:origin x="281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7.25.23 with 23-24 salaries and New Education System schools after Texas Education Association takeover.</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7.25.23 with 23-24 salaries and New Education System schools after Texas Education Association takeover.</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7.25.23 with 23-24 salaries and New Education System schools after Texas Education Association takeover.</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7.25.23 with 23-24 salaries and New Education System schools after Texas Education Association takeover.</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6.10.23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4269495145"/>
              </p:ext>
            </p:extLst>
          </p:nvPr>
        </p:nvGraphicFramePr>
        <p:xfrm>
          <a:off x="363415" y="2105213"/>
          <a:ext cx="4081250" cy="2518591"/>
        </p:xfrm>
        <a:graphic>
          <a:graphicData uri="http://schemas.openxmlformats.org/drawingml/2006/table">
            <a:tbl>
              <a:tblPr>
                <a:noFill/>
                <a:tableStyleId>{99C28D86-CC9E-4E43-9427-A8DBD0B5E60C}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Houston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(Includes NES schools)</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$61,500-$85,000</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Cypress-Fairbanks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$62,000-$62,326</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$73,300 </a:t>
            </a:r>
            <a:r>
              <a:rPr lang="en-US" sz="2400" dirty="0">
                <a:solidFill>
                  <a:srgbClr val="7030A0"/>
                </a:solidFill>
                <a:latin typeface="Arial"/>
                <a:ea typeface="Arial"/>
                <a:cs typeface="Arial"/>
                <a:sym typeface="Arial"/>
              </a:rPr>
              <a:t>= </a:t>
            </a:r>
            <a:r>
              <a:rPr lang="en-US" sz="2400" dirty="0">
                <a:solidFill>
                  <a:srgbClr val="7030A0"/>
                </a:solidFill>
              </a:rPr>
              <a:t>$49</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180807688"/>
              </p:ext>
            </p:extLst>
          </p:nvPr>
        </p:nvGraphicFramePr>
        <p:xfrm>
          <a:off x="363415" y="2105213"/>
          <a:ext cx="5544300" cy="2518591"/>
        </p:xfrm>
        <a:graphic>
          <a:graphicData uri="http://schemas.openxmlformats.org/drawingml/2006/table">
            <a:tbl>
              <a:tblPr>
                <a:noFill/>
                <a:tableStyleId>{99C28D86-CC9E-4E43-9427-A8DBD0B5E60C}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Houston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(Includes NES schools)</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$61,500-$85,000</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$64,500-$90,000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Cypress-Fairbanks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$62,000-$62,326</a:t>
                      </a: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$68,250-$68,576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$77,300 </a:t>
            </a:r>
            <a:r>
              <a:rPr lang="en-US" sz="2400" dirty="0">
                <a:solidFill>
                  <a:srgbClr val="7030A0"/>
                </a:solidFill>
                <a:latin typeface="Arial"/>
                <a:ea typeface="Arial"/>
                <a:cs typeface="Arial"/>
                <a:sym typeface="Arial"/>
              </a:rPr>
              <a:t>= </a:t>
            </a:r>
            <a:r>
              <a:rPr lang="en-US" sz="2400" dirty="0">
                <a:solidFill>
                  <a:srgbClr val="7030A0"/>
                </a:solidFill>
              </a:rPr>
              <a:t>$52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3528680329"/>
              </p:ext>
            </p:extLst>
          </p:nvPr>
        </p:nvGraphicFramePr>
        <p:xfrm>
          <a:off x="363415" y="2105213"/>
          <a:ext cx="8470400" cy="2518591"/>
        </p:xfrm>
        <a:graphic>
          <a:graphicData uri="http://schemas.openxmlformats.org/drawingml/2006/table">
            <a:tbl>
              <a:tblPr>
                <a:noFill/>
                <a:tableStyleId>{99C28D86-CC9E-4E43-9427-A8DBD0B5E60C}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Houston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(Includes NES schools)</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$61,500-$85,000</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$64,500-$90,000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$64,500-$90,000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$70,000-$110,000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Cypress-Fairbanks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$62,000-$62,326</a:t>
                      </a: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$68,250-$68,576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$70,250-$70,576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$82,750-$83,076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$90,000 </a:t>
            </a:r>
            <a:r>
              <a:rPr lang="en-US" sz="2400" dirty="0">
                <a:solidFill>
                  <a:srgbClr val="7030A0"/>
                </a:solidFill>
                <a:latin typeface="Arial"/>
                <a:ea typeface="Arial"/>
                <a:cs typeface="Arial"/>
                <a:sym typeface="Arial"/>
              </a:rPr>
              <a:t>= </a:t>
            </a:r>
            <a:r>
              <a:rPr lang="en-US" sz="2400" dirty="0">
                <a:solidFill>
                  <a:srgbClr val="7030A0"/>
                </a:solidFill>
              </a:rPr>
              <a:t>$60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326079841"/>
              </p:ext>
            </p:extLst>
          </p:nvPr>
        </p:nvGraphicFramePr>
        <p:xfrm>
          <a:off x="399171" y="2698567"/>
          <a:ext cx="8458225" cy="1779223"/>
        </p:xfrm>
        <a:graphic>
          <a:graphicData uri="http://schemas.openxmlformats.org/drawingml/2006/table">
            <a:tbl>
              <a:tblPr>
                <a:noFill/>
                <a:tableStyleId>{99C28D86-CC9E-4E43-9427-A8DBD0B5E60C}</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227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$85,000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$95,000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227 days </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$124,000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$160,000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6" name="Google Shape;206;p29"/>
          <p:cNvSpPr txBox="1"/>
          <p:nvPr/>
        </p:nvSpPr>
        <p:spPr>
          <a:xfrm>
            <a:off x="3252866" y="6067651"/>
            <a:ext cx="525752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227 days </a:t>
            </a:r>
            <a:r>
              <a:rPr lang="en-US" sz="2000" dirty="0">
                <a:solidFill>
                  <a:srgbClr val="7030A0"/>
                </a:solidFill>
                <a:latin typeface="Arial"/>
                <a:ea typeface="Arial"/>
                <a:cs typeface="Arial"/>
                <a:sym typeface="Arial"/>
              </a:rPr>
              <a:t>contract → </a:t>
            </a:r>
            <a:r>
              <a:rPr lang="en-US" sz="2000" dirty="0">
                <a:solidFill>
                  <a:srgbClr val="7030A0"/>
                </a:solidFill>
              </a:rPr>
              <a:t>$90,000 </a:t>
            </a:r>
            <a:r>
              <a:rPr lang="en-US" sz="2000" dirty="0">
                <a:solidFill>
                  <a:srgbClr val="7030A0"/>
                </a:solidFill>
                <a:latin typeface="Arial"/>
                <a:ea typeface="Arial"/>
                <a:cs typeface="Arial"/>
                <a:sym typeface="Arial"/>
              </a:rPr>
              <a:t>= $50/hr.</a:t>
            </a:r>
            <a:endParaRPr dirty="0"/>
          </a:p>
          <a:p>
            <a:pPr marL="0" marR="0" lvl="0" indent="0" algn="ctr" rtl="0">
              <a:spcBef>
                <a:spcPts val="0"/>
              </a:spcBef>
              <a:spcAft>
                <a:spcPts val="0"/>
              </a:spcAft>
              <a:buNone/>
            </a:pPr>
            <a:r>
              <a:rPr lang="en-US" sz="2000" dirty="0">
                <a:solidFill>
                  <a:srgbClr val="7030A0"/>
                </a:solidFill>
              </a:rPr>
              <a:t>227 days </a:t>
            </a:r>
            <a:r>
              <a:rPr lang="en-US" sz="2000" dirty="0">
                <a:solidFill>
                  <a:srgbClr val="7030A0"/>
                </a:solidFill>
                <a:latin typeface="Arial"/>
                <a:ea typeface="Arial"/>
                <a:cs typeface="Arial"/>
                <a:sym typeface="Arial"/>
              </a:rPr>
              <a:t>contract → </a:t>
            </a:r>
            <a:r>
              <a:rPr lang="en-US" sz="2000" dirty="0">
                <a:solidFill>
                  <a:srgbClr val="7030A0"/>
                </a:solidFill>
              </a:rPr>
              <a:t>$142,000</a:t>
            </a:r>
            <a:r>
              <a:rPr lang="en-US" sz="2000" dirty="0">
                <a:solidFill>
                  <a:srgbClr val="7030A0"/>
                </a:solidFill>
                <a:latin typeface="Arial"/>
                <a:ea typeface="Arial"/>
                <a:cs typeface="Arial"/>
                <a:sym typeface="Arial"/>
              </a:rPr>
              <a:t> = $78/hr.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$2,000-$10,000</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$500-$12,000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1108</Words>
  <Application>Microsoft Office PowerPoint</Application>
  <PresentationFormat>On-screen Show (4:3)</PresentationFormat>
  <Paragraphs>108</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Alex Adams</cp:lastModifiedBy>
  <cp:revision>4</cp:revision>
  <dcterms:modified xsi:type="dcterms:W3CDTF">2023-07-25T15:41:23Z</dcterms:modified>
</cp:coreProperties>
</file>