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C28D86-CC9E-4E43-9427-A8DBD0B5E60C}">
  <a:tblStyle styleId="{99C28D86-CC9E-4E43-9427-A8DBD0B5E60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05" autoAdjust="0"/>
  </p:normalViewPr>
  <p:slideViewPr>
    <p:cSldViewPr snapToGrid="0" showGuides="1">
      <p:cViewPr varScale="1">
        <p:scale>
          <a:sx n="64" d="100"/>
          <a:sy n="64" d="100"/>
        </p:scale>
        <p:origin x="72"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nvGraphicFramePr>
        <p:xfrm>
          <a:off x="363415" y="2105213"/>
          <a:ext cx="4081250" cy="2390575"/>
        </p:xfrm>
        <a:graphic>
          <a:graphicData uri="http://schemas.openxmlformats.org/drawingml/2006/table">
            <a:tbl>
              <a:tblPr>
                <a:noFill/>
                <a:tableStyleId>{99C28D86-CC9E-4E43-9427-A8DBD0B5E60C}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a:solidFill>
                            <a:schemeClr val="dk2"/>
                          </a:solidFill>
                          <a:latin typeface="Calibri"/>
                          <a:ea typeface="Calibri"/>
                          <a:cs typeface="Calibri"/>
                          <a:sym typeface="Calibri"/>
                        </a:rPr>
                        <a:t>Houston ISD </a:t>
                      </a:r>
                      <a:r>
                        <a:rPr lang="en-US" b="1">
                          <a:solidFill>
                            <a:schemeClr val="dk2"/>
                          </a:solidFill>
                          <a:latin typeface="Calibri"/>
                          <a:ea typeface="Calibri"/>
                          <a:cs typeface="Calibri"/>
                          <a:sym typeface="Calibri"/>
                        </a:rPr>
                        <a:t>({})</a:t>
                      </a:r>
                      <a:endParaRPr u="none" strike="noStrike" cap="none">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$61,500-$62,500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a:solidFill>
                            <a:schemeClr val="dk2"/>
                          </a:solidFill>
                          <a:latin typeface="Calibri"/>
                          <a:ea typeface="Calibri"/>
                          <a:cs typeface="Calibri"/>
                          <a:sym typeface="Calibri"/>
                        </a:rPr>
                        <a:t>Cypress-Fairbanks ISD  ({})</a:t>
                      </a:r>
                      <a:endParaRPr sz="2400" b="1">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$60,500-$60,870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$61,500 </a:t>
            </a:r>
            <a:r>
              <a:rPr lang="en-US" sz="2400">
                <a:solidFill>
                  <a:srgbClr val="7030A0"/>
                </a:solidFill>
                <a:latin typeface="Arial"/>
                <a:ea typeface="Arial"/>
                <a:cs typeface="Arial"/>
                <a:sym typeface="Arial"/>
              </a:rPr>
              <a:t>= </a:t>
            </a:r>
            <a:r>
              <a:rPr lang="en-US" sz="2400">
                <a:solidFill>
                  <a:srgbClr val="7030A0"/>
                </a:solidFill>
              </a:rPr>
              <a:t>$41.11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nvGraphicFramePr>
        <p:xfrm>
          <a:off x="363415" y="2105213"/>
          <a:ext cx="5544300" cy="2390575"/>
        </p:xfrm>
        <a:graphic>
          <a:graphicData uri="http://schemas.openxmlformats.org/drawingml/2006/table">
            <a:tbl>
              <a:tblPr>
                <a:noFill/>
                <a:tableStyleId>{99C28D86-CC9E-4E43-9427-A8DBD0B5E60C}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a:solidFill>
                            <a:schemeClr val="dk2"/>
                          </a:solidFill>
                          <a:latin typeface="Calibri"/>
                          <a:ea typeface="Calibri"/>
                          <a:cs typeface="Calibri"/>
                          <a:sym typeface="Calibri"/>
                        </a:rPr>
                        <a:t>Houston ISD</a:t>
                      </a:r>
                      <a:endParaRPr sz="1400" u="none" strike="noStrike" cap="none">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$61,500-$62,500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$64,500-$65,000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a:solidFill>
                            <a:schemeClr val="dk2"/>
                          </a:solidFill>
                          <a:latin typeface="Calibri"/>
                          <a:ea typeface="Calibri"/>
                          <a:cs typeface="Calibri"/>
                          <a:sym typeface="Calibri"/>
                        </a:rPr>
                        <a:t>Cypress-Fairbanks ISD </a:t>
                      </a:r>
                      <a:endParaRPr sz="2400" b="1">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$60,500-$60,870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$66,797-$67,205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$65,900 </a:t>
            </a:r>
            <a:r>
              <a:rPr lang="en-US" sz="2400">
                <a:solidFill>
                  <a:srgbClr val="7030A0"/>
                </a:solidFill>
                <a:latin typeface="Arial"/>
                <a:ea typeface="Arial"/>
                <a:cs typeface="Arial"/>
                <a:sym typeface="Arial"/>
              </a:rPr>
              <a:t>= </a:t>
            </a:r>
            <a:r>
              <a:rPr lang="en-US" sz="2400">
                <a:solidFill>
                  <a:srgbClr val="7030A0"/>
                </a:solidFill>
              </a:rPr>
              <a:t>$44.05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nvGraphicFramePr>
        <p:xfrm>
          <a:off x="363415" y="2105213"/>
          <a:ext cx="8470400" cy="2390575"/>
        </p:xfrm>
        <a:graphic>
          <a:graphicData uri="http://schemas.openxmlformats.org/drawingml/2006/table">
            <a:tbl>
              <a:tblPr>
                <a:noFill/>
                <a:tableStyleId>{99C28D86-CC9E-4E43-9427-A8DBD0B5E60C}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a:solidFill>
                            <a:schemeClr val="dk2"/>
                          </a:solidFill>
                          <a:latin typeface="Calibri"/>
                          <a:ea typeface="Calibri"/>
                          <a:cs typeface="Calibri"/>
                          <a:sym typeface="Calibri"/>
                        </a:rPr>
                        <a:t>Houston ISD</a:t>
                      </a:r>
                      <a:endParaRPr sz="1400" u="none" strike="noStrike" cap="none">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$61,500-$62,500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$64,500-$65,000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$64,500-$65,000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$70,000-$70,500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a:solidFill>
                            <a:schemeClr val="dk2"/>
                          </a:solidFill>
                          <a:latin typeface="Calibri"/>
                          <a:ea typeface="Calibri"/>
                          <a:cs typeface="Calibri"/>
                          <a:sym typeface="Calibri"/>
                        </a:rPr>
                        <a:t>Cypress-Fairbanks ISD </a:t>
                      </a:r>
                      <a:endParaRPr sz="2400" b="1">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$60,500-$60,870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$66,797-$67,205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$68,797-$69,205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$83,425-$83,923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187 days </a:t>
            </a:r>
            <a:r>
              <a:rPr lang="en-US" sz="2400" dirty="0">
                <a:solidFill>
                  <a:srgbClr val="7030A0"/>
                </a:solidFill>
                <a:latin typeface="Arial"/>
                <a:ea typeface="Arial"/>
                <a:cs typeface="Arial"/>
                <a:sym typeface="Arial"/>
              </a:rPr>
              <a:t>contract → </a:t>
            </a:r>
            <a:r>
              <a:rPr lang="en-US" sz="2400" dirty="0">
                <a:solidFill>
                  <a:srgbClr val="7030A0"/>
                </a:solidFill>
              </a:rPr>
              <a:t>$77,000 </a:t>
            </a:r>
            <a:r>
              <a:rPr lang="en-US" sz="2400" dirty="0">
                <a:solidFill>
                  <a:srgbClr val="7030A0"/>
                </a:solidFill>
                <a:latin typeface="Arial"/>
                <a:ea typeface="Arial"/>
                <a:cs typeface="Arial"/>
                <a:sym typeface="Arial"/>
              </a:rPr>
              <a:t>= </a:t>
            </a:r>
            <a:r>
              <a:rPr lang="en-US" sz="2400" dirty="0">
                <a:solidFill>
                  <a:srgbClr val="7030A0"/>
                </a:solidFill>
              </a:rPr>
              <a:t>$51.47</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1178283098"/>
              </p:ext>
            </p:extLst>
          </p:nvPr>
        </p:nvGraphicFramePr>
        <p:xfrm>
          <a:off x="399171" y="2698567"/>
          <a:ext cx="8458225" cy="1779223"/>
        </p:xfrm>
        <a:graphic>
          <a:graphicData uri="http://schemas.openxmlformats.org/drawingml/2006/table">
            <a:tbl>
              <a:tblPr>
                <a:noFill/>
                <a:tableStyleId>{99C28D86-CC9E-4E43-9427-A8DBD0B5E60C}</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227 days </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$85,000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$93,213</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227 days </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$124,000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$139,000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187 days</a:t>
            </a:r>
            <a:endParaRPr/>
          </a:p>
        </p:txBody>
      </p:sp>
      <p:sp>
        <p:nvSpPr>
          <p:cNvPr id="206" name="Google Shape;206;p29"/>
          <p:cNvSpPr txBox="1"/>
          <p:nvPr/>
        </p:nvSpPr>
        <p:spPr>
          <a:xfrm>
            <a:off x="3252866" y="6067651"/>
            <a:ext cx="525752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rPr>
              <a:t>227 days </a:t>
            </a:r>
            <a:r>
              <a:rPr lang="en-US" sz="2000" dirty="0">
                <a:solidFill>
                  <a:srgbClr val="7030A0"/>
                </a:solidFill>
                <a:latin typeface="Arial"/>
                <a:ea typeface="Arial"/>
                <a:cs typeface="Arial"/>
                <a:sym typeface="Arial"/>
              </a:rPr>
              <a:t>contract → </a:t>
            </a:r>
            <a:r>
              <a:rPr lang="en-US" sz="2000" dirty="0">
                <a:solidFill>
                  <a:srgbClr val="7030A0"/>
                </a:solidFill>
              </a:rPr>
              <a:t>$90,000 </a:t>
            </a:r>
            <a:r>
              <a:rPr lang="en-US" sz="2000" dirty="0">
                <a:solidFill>
                  <a:srgbClr val="7030A0"/>
                </a:solidFill>
                <a:latin typeface="Arial"/>
                <a:ea typeface="Arial"/>
                <a:cs typeface="Arial"/>
                <a:sym typeface="Arial"/>
              </a:rPr>
              <a:t>= $49.5</a:t>
            </a:r>
            <a:r>
              <a:rPr lang="en-US" sz="2000" dirty="0">
                <a:solidFill>
                  <a:srgbClr val="7030A0"/>
                </a:solidFill>
              </a:rPr>
              <a:t>6</a:t>
            </a:r>
            <a:r>
              <a:rPr lang="en-US" sz="2000" dirty="0">
                <a:solidFill>
                  <a:srgbClr val="7030A0"/>
                </a:solidFill>
                <a:latin typeface="Arial"/>
                <a:ea typeface="Arial"/>
                <a:cs typeface="Arial"/>
                <a:sym typeface="Arial"/>
              </a:rPr>
              <a:t>/hr.</a:t>
            </a:r>
            <a:endParaRPr dirty="0"/>
          </a:p>
          <a:p>
            <a:pPr marL="0" marR="0" lvl="0" indent="0" algn="ctr" rtl="0">
              <a:spcBef>
                <a:spcPts val="0"/>
              </a:spcBef>
              <a:spcAft>
                <a:spcPts val="0"/>
              </a:spcAft>
              <a:buNone/>
            </a:pPr>
            <a:r>
              <a:rPr lang="en-US" sz="2000" dirty="0">
                <a:solidFill>
                  <a:srgbClr val="7030A0"/>
                </a:solidFill>
              </a:rPr>
              <a:t>227 days </a:t>
            </a:r>
            <a:r>
              <a:rPr lang="en-US" sz="2000" dirty="0">
                <a:solidFill>
                  <a:srgbClr val="7030A0"/>
                </a:solidFill>
                <a:latin typeface="Arial"/>
                <a:ea typeface="Arial"/>
                <a:cs typeface="Arial"/>
                <a:sym typeface="Arial"/>
              </a:rPr>
              <a:t>contract → </a:t>
            </a:r>
            <a:r>
              <a:rPr lang="en-US" sz="2000" dirty="0">
                <a:solidFill>
                  <a:srgbClr val="7030A0"/>
                </a:solidFill>
              </a:rPr>
              <a:t>$125,000</a:t>
            </a:r>
            <a:r>
              <a:rPr lang="en-US" sz="2000" dirty="0">
                <a:solidFill>
                  <a:srgbClr val="7030A0"/>
                </a:solidFill>
                <a:latin typeface="Arial"/>
                <a:ea typeface="Arial"/>
                <a:cs typeface="Arial"/>
                <a:sym typeface="Arial"/>
              </a:rPr>
              <a:t> = $68.83/hr.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$2,000-$10,000</a:t>
            </a:r>
            <a:endParaRPr dirty="0"/>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$500-$12,000</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1003</Words>
  <Application>Microsoft Office PowerPoint</Application>
  <PresentationFormat>On-screen Show (4:3)</PresentationFormat>
  <Paragraphs>102</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3</cp:revision>
  <dcterms:modified xsi:type="dcterms:W3CDTF">2023-06-10T16:24:26Z</dcterms:modified>
</cp:coreProperties>
</file>