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77DDFC-0D93-4117-B8D5-6A8FF68B7D86}">
  <a:tblStyle styleId="{A577DDFC-0D93-4117-B8D5-6A8FF68B7D8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7/11/23 –Alex - </a:t>
            </a:r>
            <a:r>
              <a:rPr lang="en-US" b="0" i="0" dirty="0">
                <a:solidFill>
                  <a:srgbClr val="1F1F1F"/>
                </a:solidFill>
                <a:effectLst/>
                <a:latin typeface="Google Sans"/>
              </a:rPr>
              <a:t>Ector County ISD participates in Texas Teacher Incentive Allotment. Added Recognized allotment of $4,971 to BA5+ and MA5+. Added Master allotment of $18,569 to MA15+. Added $1,500 Master's Stipend to MA and $2,500 content area specific Master's Stipend to MA+. Added a $2,100 math and science stipend and assumed a 3% annual board approved raise.</a:t>
            </a: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“If you would like to help lots of teachers, and therefore hundreds of students per year, by supporting the building and all the teachers’ work in the building, consider becoming an administrator or direct a STEM innovation center.</a:t>
            </a:r>
            <a:endParaRPr b="1"/>
          </a:p>
          <a:p>
            <a:pPr marL="0" lvl="0" indent="0" algn="l" rtl="0">
              <a:spcBef>
                <a:spcPts val="0"/>
              </a:spcBef>
              <a:spcAft>
                <a:spcPts val="0"/>
              </a:spcAft>
              <a:buClr>
                <a:schemeClr val="dk1"/>
              </a:buClr>
              <a:buSzPts val="1200"/>
              <a:buFont typeface="Calibri"/>
              <a:buNone/>
            </a:pPr>
            <a:r>
              <a:rPr lang="en-US" b="0"/>
              <a:t>After several years of teaching experience, you can move into administration if you like. </a:t>
            </a:r>
            <a:endParaRPr/>
          </a:p>
          <a:p>
            <a:pPr marL="0" lvl="0" indent="0" algn="l" rtl="0">
              <a:spcBef>
                <a:spcPts val="0"/>
              </a:spcBef>
              <a:spcAft>
                <a:spcPts val="0"/>
              </a:spcAft>
              <a:buClr>
                <a:schemeClr val="dk1"/>
              </a:buClr>
              <a:buSzPts val="1200"/>
              <a:buFont typeface="Calibri"/>
              <a:buNone/>
            </a:pPr>
            <a:r>
              <a:rPr lang="en-US" b="0"/>
              <a:t>These contracts are a bit longer: 225 Days is 45 / 52 weeks per year. Plus, you still have leave (annual, sick, bereavement, etc..) during the 45 weeks.“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1"/>
              <a:t>Side point</a:t>
            </a:r>
            <a:r>
              <a:rPr lang="en-US" b="0"/>
              <a:t>: It’s good to have people with a range of backgrounds in administration and it’s less common to have STEM since there are fewer STEM teachers, they are in high demand, and those that are there often don’t have a formal STEM background.</a:t>
            </a:r>
            <a:endParaRPr/>
          </a:p>
          <a:p>
            <a:pPr marL="0" lvl="0" indent="0" algn="l" rtl="0">
              <a:spcBef>
                <a:spcPts val="0"/>
              </a:spcBef>
              <a:spcAft>
                <a:spcPts val="0"/>
              </a:spcAft>
              <a:buNone/>
            </a:pPr>
            <a:endParaRPr/>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3/13/23</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929019472"/>
              </p:ext>
            </p:extLst>
          </p:nvPr>
        </p:nvGraphicFramePr>
        <p:xfrm>
          <a:off x="363415" y="2105213"/>
          <a:ext cx="4081250" cy="1796215"/>
        </p:xfrm>
        <a:graphic>
          <a:graphicData uri="http://schemas.openxmlformats.org/drawingml/2006/table">
            <a:tbl>
              <a:tblPr>
                <a:noFill/>
                <a:tableStyleId>{A577DDFC-0D93-4117-B8D5-6A8FF68B7D86}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Ector County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 ($2.1k STEM stipend) (TIA participating district)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$62,700-$62,850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$62,800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638869630"/>
              </p:ext>
            </p:extLst>
          </p:nvPr>
        </p:nvGraphicFramePr>
        <p:xfrm>
          <a:off x="363415" y="2105213"/>
          <a:ext cx="5544300" cy="1796215"/>
        </p:xfrm>
        <a:graphic>
          <a:graphicData uri="http://schemas.openxmlformats.org/drawingml/2006/table">
            <a:tbl>
              <a:tblPr>
                <a:noFill/>
                <a:tableStyleId>{A577DDFC-0D93-4117-B8D5-6A8FF68B7D86}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Ector County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 ($2.1k STEM stipend) (TIA participating district)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$62,700-$62,850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$72,700-$77,821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$75,300 </a:t>
            </a:r>
            <a:r>
              <a:rPr lang="en-US" sz="2400">
                <a:solidFill>
                  <a:srgbClr val="7030A0"/>
                </a:solidFill>
                <a:latin typeface="Arial"/>
                <a:ea typeface="Arial"/>
                <a:cs typeface="Arial"/>
                <a:sym typeface="Arial"/>
              </a:rPr>
              <a:t>= </a:t>
            </a:r>
            <a:r>
              <a:rPr lang="en-US" sz="2400">
                <a:solidFill>
                  <a:srgbClr val="7030A0"/>
                </a:solidFill>
              </a:rPr>
              <a:t>$51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887946435"/>
              </p:ext>
            </p:extLst>
          </p:nvPr>
        </p:nvGraphicFramePr>
        <p:xfrm>
          <a:off x="363415" y="2105213"/>
          <a:ext cx="8470400" cy="1796215"/>
        </p:xfrm>
        <a:graphic>
          <a:graphicData uri="http://schemas.openxmlformats.org/drawingml/2006/table">
            <a:tbl>
              <a:tblPr>
                <a:noFill/>
                <a:tableStyleId>{A577DDFC-0D93-4117-B8D5-6A8FF68B7D86}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Ector County ISD (23-24)</a:t>
                      </a:r>
                    </a:p>
                    <a:p>
                      <a:pPr marL="0" marR="0" lvl="0" indent="0" algn="l" rtl="0">
                        <a:lnSpc>
                          <a:spcPct val="90000"/>
                        </a:lnSpc>
                        <a:spcBef>
                          <a:spcPts val="0"/>
                        </a:spcBef>
                        <a:spcAft>
                          <a:spcPts val="0"/>
                        </a:spcAft>
                        <a:buClr>
                          <a:schemeClr val="dk2"/>
                        </a:buClr>
                        <a:buSzPts val="2400"/>
                        <a:buFont typeface="Calibri"/>
                        <a:buNone/>
                      </a:pPr>
                      <a:r>
                        <a:rPr lang="en-US" sz="1400" b="1" u="none" strike="noStrike" cap="none" dirty="0">
                          <a:solidFill>
                            <a:schemeClr val="dk2"/>
                          </a:solidFill>
                          <a:latin typeface="Calibri"/>
                          <a:ea typeface="Calibri"/>
                          <a:cs typeface="Calibri"/>
                          <a:sym typeface="Calibri"/>
                        </a:rPr>
                        <a:t>(3% annual raise, per board approval) ($2.1k STEM stipend) (TIA participating district)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$62,700-$62,850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$72,700-$77,821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$74,200-$80,321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$94,200-$111,419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$102,800 </a:t>
            </a:r>
            <a:r>
              <a:rPr lang="en-US" sz="2400">
                <a:solidFill>
                  <a:srgbClr val="7030A0"/>
                </a:solidFill>
                <a:latin typeface="Arial"/>
                <a:ea typeface="Arial"/>
                <a:cs typeface="Arial"/>
                <a:sym typeface="Arial"/>
              </a:rPr>
              <a:t>= </a:t>
            </a:r>
            <a:r>
              <a:rPr lang="en-US" sz="2400">
                <a:solidFill>
                  <a:srgbClr val="7030A0"/>
                </a:solidFill>
              </a:rPr>
              <a:t>$69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896143650"/>
              </p:ext>
            </p:extLst>
          </p:nvPr>
        </p:nvGraphicFramePr>
        <p:xfrm>
          <a:off x="342900" y="1919467"/>
          <a:ext cx="8458225" cy="2303198"/>
        </p:xfrm>
        <a:graphic>
          <a:graphicData uri="http://schemas.openxmlformats.org/drawingml/2006/table">
            <a:tbl>
              <a:tblPr>
                <a:noFill/>
                <a:tableStyleId>{A577DDFC-0D93-4117-B8D5-6A8FF68B7D86}</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227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$83,520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$118,955</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227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$105,187</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$149,811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227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$147,682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$210,334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9" name="Google Shape;209;p29"/>
          <p:cNvSpPr txBox="1"/>
          <p:nvPr/>
        </p:nvSpPr>
        <p:spPr>
          <a:xfrm>
            <a:off x="2917800" y="612725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227 days contract → $101,200 = $56/hr.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$3,150-$7,000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$500-$4,200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1081</Words>
  <Application>Microsoft Office PowerPoint</Application>
  <PresentationFormat>On-screen Show (4:3)</PresentationFormat>
  <Paragraphs>90</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2023-07-11T15:40:54Z</dcterms:modified>
</cp:coreProperties>
</file>