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345AB3-EDAE-424F-BA01-DCCAC56073A8}">
  <a:tblStyle styleId="{DE345AB3-EDAE-424F-BA01-DCCAC56073A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02" autoAdjust="0"/>
  </p:normalViewPr>
  <p:slideViewPr>
    <p:cSldViewPr snapToGrid="0">
      <p:cViewPr varScale="1">
        <p:scale>
          <a:sx n="118" d="100"/>
          <a:sy n="118" d="100"/>
        </p:scale>
        <p:origin x="30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7/17/23 – Alex – For Irving, </a:t>
            </a:r>
            <a:r>
              <a:rPr lang="en-US" b="0" i="0" dirty="0">
                <a:solidFill>
                  <a:srgbClr val="1F1F1F"/>
                </a:solidFill>
                <a:effectLst/>
                <a:latin typeface="Google Sans"/>
              </a:rPr>
              <a:t>added a $2,000 math and science incentive to every number. Also used a 2% annual raise, per board approval. For Grand Prairie, their schedule used a 4% annual raise – this seems high, so MA </a:t>
            </a:r>
            <a:r>
              <a:rPr lang="en-US" b="0" i="0" dirty="0" err="1">
                <a:solidFill>
                  <a:srgbClr val="1F1F1F"/>
                </a:solidFill>
                <a:effectLst/>
                <a:latin typeface="Google Sans"/>
              </a:rPr>
              <a:t>yr</a:t>
            </a:r>
            <a:r>
              <a:rPr lang="en-US" b="0" i="0" dirty="0">
                <a:solidFill>
                  <a:srgbClr val="1F1F1F"/>
                </a:solidFill>
                <a:effectLst/>
                <a:latin typeface="Google Sans"/>
              </a:rPr>
              <a:t> 15 for Grand Prairie may be high compared to the other districts.</a:t>
            </a:r>
            <a:endParaRPr lang="en-US" dirty="0"/>
          </a:p>
          <a:p>
            <a:pPr marL="0" lvl="0" indent="0" algn="l" rtl="0">
              <a:spcBef>
                <a:spcPts val="0"/>
              </a:spcBef>
              <a:spcAft>
                <a:spcPts val="0"/>
              </a:spcAft>
              <a:buClr>
                <a:schemeClr val="dk1"/>
              </a:buClr>
              <a:buSzPts val="1200"/>
              <a:buFont typeface="Calibri"/>
              <a:buNone/>
            </a:pPr>
            <a:endParaRPr lang="en-US" b="0"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7/17/23 – Alex – For Irving, </a:t>
            </a:r>
            <a:r>
              <a:rPr lang="en-US" b="0" i="0" dirty="0">
                <a:solidFill>
                  <a:srgbClr val="1F1F1F"/>
                </a:solidFill>
                <a:effectLst/>
                <a:latin typeface="Google Sans"/>
              </a:rPr>
              <a:t>added a $2,000 math and science incentive to every number. Also used a 2% annual raise, per board approval. For Grand Prairie, their schedule used a 4% annual raise – this seems high, so MA </a:t>
            </a:r>
            <a:r>
              <a:rPr lang="en-US" b="0" i="0" dirty="0" err="1">
                <a:solidFill>
                  <a:srgbClr val="1F1F1F"/>
                </a:solidFill>
                <a:effectLst/>
                <a:latin typeface="Google Sans"/>
              </a:rPr>
              <a:t>yr</a:t>
            </a:r>
            <a:r>
              <a:rPr lang="en-US" b="0" i="0" dirty="0">
                <a:solidFill>
                  <a:srgbClr val="1F1F1F"/>
                </a:solidFill>
                <a:effectLst/>
                <a:latin typeface="Google Sans"/>
              </a:rPr>
              <a:t> 15 for Grand Prairie may be high compared to the other districts.</a:t>
            </a:r>
            <a:endParaRPr lang="en-US" dirty="0"/>
          </a:p>
          <a:p>
            <a:pPr marL="0" lvl="0" indent="0" algn="l" rtl="0">
              <a:spcBef>
                <a:spcPts val="0"/>
              </a:spcBef>
              <a:spcAft>
                <a:spcPts val="0"/>
              </a:spcAft>
              <a:buClr>
                <a:schemeClr val="dk1"/>
              </a:buClr>
              <a:buSzPts val="1200"/>
              <a:buFont typeface="Calibri"/>
              <a:buNone/>
            </a:pP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7/17/23 – Alex – For Irving, </a:t>
            </a:r>
            <a:r>
              <a:rPr lang="en-US" b="0" i="0" dirty="0">
                <a:solidFill>
                  <a:srgbClr val="1F1F1F"/>
                </a:solidFill>
                <a:effectLst/>
                <a:latin typeface="Google Sans"/>
              </a:rPr>
              <a:t>added a $2,000 math and science incentive to every number. Also used a 2% annual raise, per board approval. For Grand Prairie, their schedule used a 4% annual raise – this seems high, so MA </a:t>
            </a:r>
            <a:r>
              <a:rPr lang="en-US" b="0" i="0" dirty="0" err="1">
                <a:solidFill>
                  <a:srgbClr val="1F1F1F"/>
                </a:solidFill>
                <a:effectLst/>
                <a:latin typeface="Google Sans"/>
              </a:rPr>
              <a:t>yr</a:t>
            </a:r>
            <a:r>
              <a:rPr lang="en-US" b="0" i="0" dirty="0">
                <a:solidFill>
                  <a:srgbClr val="1F1F1F"/>
                </a:solidFill>
                <a:effectLst/>
                <a:latin typeface="Google Sans"/>
              </a:rPr>
              <a:t> 15 for Grand Prairie may be high compared to the other districts.</a:t>
            </a:r>
            <a:endParaRPr lang="en-US" dirty="0"/>
          </a:p>
          <a:p>
            <a:pPr marL="0" lvl="0" indent="0" algn="l" rtl="0">
              <a:spcBef>
                <a:spcPts val="0"/>
              </a:spcBef>
              <a:spcAft>
                <a:spcPts val="0"/>
              </a:spcAft>
              <a:buClr>
                <a:schemeClr val="dk1"/>
              </a:buClr>
              <a:buSzPts val="1200"/>
              <a:buFont typeface="Calibri"/>
              <a:buNone/>
            </a:pP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7/17/23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4061430783"/>
              </p:ext>
            </p:extLst>
          </p:nvPr>
        </p:nvGraphicFramePr>
        <p:xfrm>
          <a:off x="363415" y="2105213"/>
          <a:ext cx="4081250" cy="2619175"/>
        </p:xfrm>
        <a:graphic>
          <a:graphicData uri="http://schemas.openxmlformats.org/drawingml/2006/table">
            <a:tbl>
              <a:tblPr>
                <a:noFill/>
                <a:tableStyleId>{DE345AB3-EDAE-424F-BA01-DCCAC56073A8}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BA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1</a:t>
                      </a:r>
                      <a:endParaRPr sz="2400" u="none" strike="noStrike" cap="none"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None/>
                      </a:pPr>
                      <a:r>
                        <a:rPr lang="en-US" sz="2000" b="1" dirty="0">
                          <a:solidFill>
                            <a:schemeClr val="dk2"/>
                          </a:solidFill>
                          <a:latin typeface="Calibri"/>
                          <a:ea typeface="Calibri"/>
                          <a:cs typeface="Calibri"/>
                          <a:sym typeface="Calibri"/>
                        </a:rPr>
                        <a:t>Irving Independent School District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(+$2K for secondary Math and Science) (2%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$62,794-$62,967</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000" b="1" dirty="0">
                          <a:solidFill>
                            <a:schemeClr val="dk2"/>
                          </a:solidFill>
                          <a:latin typeface="Calibri"/>
                          <a:ea typeface="Calibri"/>
                          <a:cs typeface="Calibri"/>
                          <a:sym typeface="Calibri"/>
                        </a:rPr>
                        <a:t>Grand Prairie ISD (22-23)</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(4%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$61,000-$61,125</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39757217"/>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187 days </a:t>
            </a:r>
            <a:r>
              <a:rPr lang="en-US" sz="2400" dirty="0">
                <a:solidFill>
                  <a:srgbClr val="7030A0"/>
                </a:solidFill>
                <a:latin typeface="Arial"/>
                <a:ea typeface="Arial"/>
                <a:cs typeface="Arial"/>
                <a:sym typeface="Arial"/>
              </a:rPr>
              <a:t>contract → </a:t>
            </a:r>
            <a:r>
              <a:rPr lang="en-US" sz="2400" dirty="0">
                <a:solidFill>
                  <a:srgbClr val="7030A0"/>
                </a:solidFill>
              </a:rPr>
              <a:t>$62,000 </a:t>
            </a:r>
            <a:r>
              <a:rPr lang="en-US" sz="2400" dirty="0">
                <a:solidFill>
                  <a:srgbClr val="7030A0"/>
                </a:solidFill>
                <a:latin typeface="Arial"/>
                <a:ea typeface="Arial"/>
                <a:cs typeface="Arial"/>
                <a:sym typeface="Arial"/>
              </a:rPr>
              <a:t>= </a:t>
            </a:r>
            <a:r>
              <a:rPr lang="en-US" sz="2400" dirty="0">
                <a:solidFill>
                  <a:srgbClr val="7030A0"/>
                </a:solidFill>
              </a:rPr>
              <a:t>$41</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5" name="Google Shape;185;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3916778260"/>
              </p:ext>
            </p:extLst>
          </p:nvPr>
        </p:nvGraphicFramePr>
        <p:xfrm>
          <a:off x="363415" y="2105213"/>
          <a:ext cx="5544300" cy="2619175"/>
        </p:xfrm>
        <a:graphic>
          <a:graphicData uri="http://schemas.openxmlformats.org/drawingml/2006/table">
            <a:tbl>
              <a:tblPr>
                <a:noFill/>
                <a:tableStyleId>{DE345AB3-EDAE-424F-BA01-DCCAC56073A8}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None/>
                      </a:pPr>
                      <a:r>
                        <a:rPr lang="en-US" sz="2000" b="1" dirty="0">
                          <a:solidFill>
                            <a:schemeClr val="dk2"/>
                          </a:solidFill>
                          <a:latin typeface="Calibri"/>
                          <a:ea typeface="Calibri"/>
                          <a:cs typeface="Calibri"/>
                          <a:sym typeface="Calibri"/>
                        </a:rPr>
                        <a:t>Irving Independent School District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(+$2K for secondary Math and Science) (2%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$62,794-$62,967</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$69,121-$69,312</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000" b="1" dirty="0">
                          <a:solidFill>
                            <a:schemeClr val="dk2"/>
                          </a:solidFill>
                          <a:latin typeface="Calibri"/>
                          <a:ea typeface="Calibri"/>
                          <a:cs typeface="Calibri"/>
                          <a:sym typeface="Calibri"/>
                        </a:rPr>
                        <a:t>Grand Prairie ISD (22-23)</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(4%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sz="2400" dirty="0">
                          <a:solidFill>
                            <a:srgbClr val="272D41"/>
                          </a:solidFill>
                          <a:latin typeface="Calibri"/>
                          <a:ea typeface="Calibri"/>
                          <a:cs typeface="Calibri"/>
                          <a:sym typeface="Calibri"/>
                        </a:rPr>
                        <a:t>$61,000-$61,125</a:t>
                      </a: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sz="2400" dirty="0">
                          <a:solidFill>
                            <a:srgbClr val="272D41"/>
                          </a:solidFill>
                          <a:latin typeface="Calibri"/>
                          <a:ea typeface="Calibri"/>
                          <a:cs typeface="Calibri"/>
                          <a:sym typeface="Calibri"/>
                        </a:rPr>
                        <a:t>$73,200-$73,320</a:t>
                      </a: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628873302"/>
                  </a:ext>
                </a:extLst>
              </a:tr>
            </a:tbl>
          </a:graphicData>
        </a:graphic>
      </p:graphicFrame>
      <p:sp>
        <p:nvSpPr>
          <p:cNvPr id="187" name="Google Shape;187;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187 days </a:t>
            </a:r>
            <a:r>
              <a:rPr lang="en-US" sz="2400" dirty="0">
                <a:solidFill>
                  <a:srgbClr val="7030A0"/>
                </a:solidFill>
                <a:latin typeface="Arial"/>
                <a:ea typeface="Arial"/>
                <a:cs typeface="Arial"/>
                <a:sym typeface="Arial"/>
              </a:rPr>
              <a:t>contract → </a:t>
            </a:r>
            <a:r>
              <a:rPr lang="en-US" sz="2400" dirty="0">
                <a:solidFill>
                  <a:srgbClr val="7030A0"/>
                </a:solidFill>
              </a:rPr>
              <a:t>$71,200 </a:t>
            </a:r>
            <a:r>
              <a:rPr lang="en-US" sz="2400" dirty="0">
                <a:solidFill>
                  <a:srgbClr val="7030A0"/>
                </a:solidFill>
                <a:latin typeface="Arial"/>
                <a:ea typeface="Arial"/>
                <a:cs typeface="Arial"/>
                <a:sym typeface="Arial"/>
              </a:rPr>
              <a:t>= </a:t>
            </a:r>
            <a:r>
              <a:rPr lang="en-US" sz="2400" dirty="0">
                <a:solidFill>
                  <a:srgbClr val="7030A0"/>
                </a:solidFill>
              </a:rPr>
              <a:t>$48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4" name="Google Shape;194;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3269629720"/>
              </p:ext>
            </p:extLst>
          </p:nvPr>
        </p:nvGraphicFramePr>
        <p:xfrm>
          <a:off x="363415" y="2105213"/>
          <a:ext cx="8470400" cy="2619175"/>
        </p:xfrm>
        <a:graphic>
          <a:graphicData uri="http://schemas.openxmlformats.org/drawingml/2006/table">
            <a:tbl>
              <a:tblPr>
                <a:noFill/>
                <a:tableStyleId>{DE345AB3-EDAE-424F-BA01-DCCAC56073A8}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None/>
                      </a:pPr>
                      <a:r>
                        <a:rPr lang="en-US" sz="2000" b="1" dirty="0">
                          <a:solidFill>
                            <a:schemeClr val="dk2"/>
                          </a:solidFill>
                          <a:latin typeface="Calibri"/>
                          <a:ea typeface="Calibri"/>
                          <a:cs typeface="Calibri"/>
                          <a:sym typeface="Calibri"/>
                        </a:rPr>
                        <a:t>Irving Independent School District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(+$2K for secondary Math and Science) (2%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$62,794-$62,967</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$69,121-$69,312</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$70,794-$70,996</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$85,860-$86,109</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000" b="1" dirty="0">
                          <a:solidFill>
                            <a:schemeClr val="dk2"/>
                          </a:solidFill>
                          <a:latin typeface="Calibri"/>
                          <a:ea typeface="Calibri"/>
                          <a:cs typeface="Calibri"/>
                          <a:sym typeface="Calibri"/>
                        </a:rPr>
                        <a:t>Grand Prairie ISD (22-23)</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(4%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$61,000-$61,125</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$73,200-$73,320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$74,200-$74,320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$98,600-$98,720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345312119"/>
                  </a:ext>
                </a:extLst>
              </a:tr>
            </a:tbl>
          </a:graphicData>
        </a:graphic>
      </p:graphicFrame>
      <p:sp>
        <p:nvSpPr>
          <p:cNvPr id="196" name="Google Shape;196;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187 days </a:t>
            </a:r>
            <a:r>
              <a:rPr lang="en-US" sz="2400" dirty="0">
                <a:solidFill>
                  <a:srgbClr val="7030A0"/>
                </a:solidFill>
                <a:latin typeface="Arial"/>
                <a:ea typeface="Arial"/>
                <a:cs typeface="Arial"/>
                <a:sym typeface="Arial"/>
              </a:rPr>
              <a:t>contract → </a:t>
            </a:r>
            <a:r>
              <a:rPr lang="en-US" sz="2400" dirty="0">
                <a:solidFill>
                  <a:srgbClr val="7030A0"/>
                </a:solidFill>
              </a:rPr>
              <a:t>$92,300 </a:t>
            </a:r>
            <a:r>
              <a:rPr lang="en-US" sz="2400" dirty="0">
                <a:solidFill>
                  <a:srgbClr val="7030A0"/>
                </a:solidFill>
                <a:latin typeface="Arial"/>
                <a:ea typeface="Arial"/>
                <a:cs typeface="Arial"/>
                <a:sym typeface="Arial"/>
              </a:rPr>
              <a:t>= </a:t>
            </a:r>
            <a:r>
              <a:rPr lang="en-US" sz="2400" dirty="0">
                <a:solidFill>
                  <a:srgbClr val="7030A0"/>
                </a:solidFill>
              </a:rPr>
              <a:t>$62</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251680906"/>
              </p:ext>
            </p:extLst>
          </p:nvPr>
        </p:nvGraphicFramePr>
        <p:xfrm>
          <a:off x="342900" y="1919467"/>
          <a:ext cx="8458225" cy="2827173"/>
        </p:xfrm>
        <a:graphic>
          <a:graphicData uri="http://schemas.openxmlformats.org/drawingml/2006/table">
            <a:tbl>
              <a:tblPr>
                <a:noFill/>
                <a:tableStyleId>{DE345AB3-EDAE-424F-BA01-DCCAC56073A8}</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217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$78,000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$115,044</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226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$110,420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$158,103</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Chief of Tech &amp; Innovation</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230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$158,105</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$183,844</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239855645"/>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Deputy Superintendent</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230 days</a:t>
                      </a:r>
                      <a:endParaRPr sz="200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$166,803</a:t>
                      </a:r>
                      <a:endParaRPr sz="200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$264,822</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187 days</a:t>
            </a:r>
            <a:endParaRPr/>
          </a:p>
        </p:txBody>
      </p:sp>
      <p:sp>
        <p:nvSpPr>
          <p:cNvPr id="206" name="Google Shape;206;p29"/>
          <p:cNvSpPr txBox="1"/>
          <p:nvPr/>
        </p:nvSpPr>
        <p:spPr>
          <a:xfrm>
            <a:off x="2917825" y="59558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226 days contract → $134,300 = $74/hr.</a:t>
            </a:r>
            <a:endParaRPr sz="2000" dirty="0">
              <a:solidFill>
                <a:srgbClr val="7030A0"/>
              </a:solidFill>
            </a:endParaRPr>
          </a:p>
          <a:p>
            <a:pPr marL="0" marR="0" lvl="0" indent="0" algn="ctr" rtl="0">
              <a:spcBef>
                <a:spcPts val="0"/>
              </a:spcBef>
              <a:spcAft>
                <a:spcPts val="0"/>
              </a:spcAft>
              <a:buNone/>
            </a:pPr>
            <a:r>
              <a:rPr lang="en-US" sz="2000" dirty="0">
                <a:solidFill>
                  <a:srgbClr val="7030A0"/>
                </a:solidFill>
              </a:rPr>
              <a:t>230 days contract → $215,800 = $117/hr.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FOR </a:t>
            </a:r>
            <a:r>
              <a:rPr lang="en-US" sz="1000" b="1" dirty="0">
                <a:solidFill>
                  <a:schemeClr val="dk1"/>
                </a:solidFill>
              </a:rPr>
              <a:t>COACHING</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like head coach, or assistant</a:t>
            </a:r>
            <a:endParaRPr dirty="0"/>
          </a:p>
        </p:txBody>
      </p:sp>
      <p:sp>
        <p:nvSpPr>
          <p:cNvPr id="225" name="Google Shape;225;p30"/>
          <p:cNvSpPr txBox="1"/>
          <p:nvPr/>
        </p:nvSpPr>
        <p:spPr>
          <a:xfrm>
            <a:off x="2919579" y="3885444"/>
            <a:ext cx="1858200"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Arial"/>
                <a:ea typeface="Arial"/>
                <a:cs typeface="Arial"/>
                <a:sym typeface="Arial"/>
              </a:rPr>
              <a:t>FOR </a:t>
            </a:r>
            <a:r>
              <a:rPr lang="en-US" sz="1000" b="1" dirty="0">
                <a:solidFill>
                  <a:schemeClr val="dk1"/>
                </a:solidFill>
              </a:rPr>
              <a:t>CLUB</a:t>
            </a:r>
            <a:r>
              <a:rPr lang="en-US" sz="1000" b="1" dirty="0">
                <a:solidFill>
                  <a:schemeClr val="dk1"/>
                </a:solidFill>
                <a:latin typeface="Arial"/>
                <a:ea typeface="Arial"/>
                <a:cs typeface="Arial"/>
                <a:sym typeface="Arial"/>
              </a:rPr>
              <a:t>S</a:t>
            </a:r>
            <a:endParaRPr dirty="0"/>
          </a:p>
          <a:p>
            <a:pPr marL="0" marR="0" lvl="0" indent="0" algn="l" rtl="0">
              <a:spcBef>
                <a:spcPts val="0"/>
              </a:spcBef>
              <a:spcAft>
                <a:spcPts val="0"/>
              </a:spcAft>
              <a:buNone/>
            </a:pPr>
            <a:r>
              <a:rPr lang="en-US" sz="1000" dirty="0">
                <a:solidFill>
                  <a:schemeClr val="dk1"/>
                </a:solidFill>
                <a:latin typeface="Arial"/>
                <a:ea typeface="Arial"/>
                <a:cs typeface="Arial"/>
                <a:sym typeface="Arial"/>
              </a:rPr>
              <a:t>like band, robotics, or yearbook</a:t>
            </a:r>
            <a:endParaRPr lang="en-US" sz="1000" dirty="0"/>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$2,500-$11,500</a:t>
            </a:r>
            <a:endParaRPr dirty="0"/>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$550-$3,000</a:t>
            </a:r>
            <a:endParaRPr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1297</Words>
  <Application>Microsoft Office PowerPoint</Application>
  <PresentationFormat>On-screen Show (4:3)</PresentationFormat>
  <Paragraphs>112</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Calibri</vt:lpstr>
      <vt:lpstr>Arial</vt:lpstr>
      <vt:lpstr>Tahoma</vt:lpstr>
      <vt:lpstr>Google Sans</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Alex</dc:creator>
  <cp:lastModifiedBy>Alex Adams</cp:lastModifiedBy>
  <cp:revision>11</cp:revision>
  <dcterms:modified xsi:type="dcterms:W3CDTF">2023-07-17T20:51:26Z</dcterms:modified>
</cp:coreProperties>
</file>