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Open Sans" panose="020B0606030504020204" pitchFamily="34" charset="0"/>
      <p:regular r:id="rId4"/>
      <p:bold r:id="rId5"/>
    </p:embeddedFont>
    <p:embeddedFont>
      <p:font typeface="Open Sans ExtraBold" panose="020B0906030804020204" pitchFamily="34" charset="0"/>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8"/>
    <p:restoredTop sz="95863"/>
  </p:normalViewPr>
  <p:slideViewPr>
    <p:cSldViewPr snapToGrid="0">
      <p:cViewPr>
        <p:scale>
          <a:sx n="110" d="100"/>
          <a:sy n="110" d="100"/>
        </p:scale>
        <p:origin x="2160" y="-13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$38,460 -$55,250</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037691" y="3483033"/>
            <a:ext cx="1347077"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$60,439 - $96,021</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The </a:t>
            </a:r>
            <a:r>
              <a:rPr lang="en-US" sz="1400" b="1" i="0" u="none" strike="noStrike" cap="none" dirty="0">
                <a:solidFill>
                  <a:schemeClr val="dk1"/>
                </a:solidFill>
                <a:latin typeface="Calibri"/>
                <a:ea typeface="Calibri"/>
                <a:cs typeface="Calibri"/>
                <a:sym typeface="Calibri"/>
              </a:rPr>
              <a:t>average</a:t>
            </a:r>
            <a:r>
              <a:rPr lang="en-US" sz="1400" b="0" i="0" u="none" strike="noStrike" cap="none" dirty="0">
                <a:solidFill>
                  <a:schemeClr val="dk1"/>
                </a:solidFill>
                <a:latin typeface="Calibri"/>
                <a:ea typeface="Calibri"/>
                <a:cs typeface="Calibri"/>
                <a:sym typeface="Calibri"/>
              </a:rPr>
              <a:t> wage of all </a:t>
            </a:r>
            <a:r>
              <a:rPr lang="en-US" sz="1400" b="1" i="0" u="none" strike="noStrike" cap="none" dirty="0">
                <a:solidFill>
                  <a:schemeClr val="dk1"/>
                </a:solidFill>
                <a:latin typeface="Calibri"/>
                <a:ea typeface="Calibri"/>
                <a:cs typeface="Calibri"/>
                <a:sym typeface="Calibri"/>
              </a:rPr>
              <a:t>full-time workers </a:t>
            </a:r>
            <a:r>
              <a:rPr lang="en-US" sz="1400" b="0" i="0" u="none" strike="noStrike" cap="none" dirty="0">
                <a:solidFill>
                  <a:schemeClr val="dk1"/>
                </a:solidFill>
                <a:latin typeface="Calibri"/>
                <a:ea typeface="Calibri"/>
                <a:cs typeface="Calibri"/>
                <a:sym typeface="Calibri"/>
              </a:rPr>
              <a:t>in the county: </a:t>
            </a:r>
            <a:r>
              <a:rPr lang="en-US" b="1" dirty="0">
                <a:solidFill>
                  <a:schemeClr val="dk1"/>
                </a:solidFill>
                <a:latin typeface="Calibri"/>
                <a:ea typeface="Calibri"/>
                <a:cs typeface="Calibri"/>
                <a:sym typeface="Calibri"/>
              </a:rPr>
              <a:t>$52,988</a:t>
            </a:r>
            <a:r>
              <a:rPr lang="en-US" sz="1400" b="0" i="0" u="none" strike="noStrike" cap="none" dirty="0">
                <a:solidFill>
                  <a:srgbClr val="272D41"/>
                </a:solidFill>
                <a:latin typeface="Calibri"/>
                <a:ea typeface="Calibri"/>
                <a:cs typeface="Calibri"/>
                <a:sym typeface="Calibri"/>
              </a:rPr>
              <a:t>*</a:t>
            </a:r>
            <a:endParaRPr sz="1400" b="0" i="0" u="none" strike="noStrike" cap="none" baseline="30000" dirty="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Median  </a:t>
            </a:r>
            <a:r>
              <a:rPr lang="en-US" sz="1400" b="1" i="0" u="none" strike="noStrike" cap="none" dirty="0">
                <a:solidFill>
                  <a:schemeClr val="dk1"/>
                </a:solidFill>
                <a:latin typeface="Calibri"/>
                <a:ea typeface="Calibri"/>
                <a:cs typeface="Calibri"/>
                <a:sym typeface="Calibri"/>
              </a:rPr>
              <a:t>home </a:t>
            </a:r>
            <a:r>
              <a:rPr lang="en-US" sz="1400" b="0" i="0" u="none" strike="noStrike" cap="none" dirty="0">
                <a:solidFill>
                  <a:schemeClr val="dk1"/>
                </a:solidFill>
                <a:latin typeface="Calibri"/>
                <a:ea typeface="Calibri"/>
                <a:cs typeface="Calibri"/>
                <a:sym typeface="Calibri"/>
              </a:rPr>
              <a:t>value: </a:t>
            </a:r>
            <a:r>
              <a:rPr lang="en-US" b="1" dirty="0">
                <a:solidFill>
                  <a:schemeClr val="dk1"/>
                </a:solidFill>
                <a:latin typeface="Calibri"/>
                <a:ea typeface="Calibri"/>
                <a:cs typeface="Calibri"/>
                <a:sym typeface="Calibri"/>
              </a:rPr>
              <a:t>$230,226</a:t>
            </a:r>
            <a:r>
              <a:rPr lang="en-US" sz="1400" b="1"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Fair Market rent for a     </a:t>
            </a:r>
            <a:r>
              <a:rPr lang="en-US" sz="1400" b="1" i="0" u="none" strike="noStrike" cap="none" dirty="0">
                <a:solidFill>
                  <a:schemeClr val="dk1"/>
                </a:solidFill>
                <a:latin typeface="Calibri"/>
                <a:ea typeface="Calibri"/>
                <a:cs typeface="Calibri"/>
                <a:sym typeface="Calibri"/>
              </a:rPr>
              <a:t>2-bedroom apartment:</a:t>
            </a:r>
            <a:r>
              <a:rPr lang="en-US" sz="1400" b="0" i="0" u="none" strike="noStrike" cap="none"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$934</a:t>
            </a:r>
            <a:r>
              <a:rPr lang="en-US" sz="1400" b="0" i="0" u="none" strike="noStrike" cap="none" dirty="0">
                <a:solidFill>
                  <a:srgbClr val="272D41"/>
                </a:solidFill>
                <a:latin typeface="Calibri"/>
                <a:ea typeface="Calibri"/>
                <a:cs typeface="Calibri"/>
                <a:sym typeface="Calibri"/>
              </a:rPr>
              <a:t>*</a:t>
            </a:r>
            <a:endParaRPr sz="1400" b="1" i="0" u="none" strike="noStrike" cap="none" dirty="0">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CD</a:t>
            </a:r>
            <a:r>
              <a:rPr lang="en-US" sz="660" b="0" i="0" u="none" strike="noStrike" cap="none" dirty="0">
                <a:solidFill>
                  <a:schemeClr val="dk1"/>
                </a:solidFill>
                <a:latin typeface="Calibri"/>
                <a:ea typeface="Calibri"/>
                <a:cs typeface="Calibri"/>
                <a:sym typeface="Calibri"/>
              </a:rPr>
              <a:t> 6.2.26</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2025-2026</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Cherokee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41" name="Google Shape;141;p13"/>
          <p:cNvSpPr txBox="1"/>
          <p:nvPr/>
        </p:nvSpPr>
        <p:spPr>
          <a:xfrm>
            <a:off x="5625730" y="2944640"/>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$1,000 - $10,000</a:t>
            </a:r>
            <a:endParaRPr lang="en-US"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$750 - $8,000</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Map of Texas highlighting Cherokee County">
            <a:extLst>
              <a:ext uri="{FF2B5EF4-FFF2-40B4-BE49-F238E27FC236}">
                <a16:creationId xmlns:a16="http://schemas.microsoft.com/office/drawing/2014/main" id="{5DF3C7B2-66BA-26E2-27DF-9354DAA9A43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3521" y="425021"/>
            <a:ext cx="1054376" cy="10022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st image of 113 W Tena St">
            <a:extLst>
              <a:ext uri="{FF2B5EF4-FFF2-40B4-BE49-F238E27FC236}">
                <a16:creationId xmlns:a16="http://schemas.microsoft.com/office/drawing/2014/main" id="{03046F28-E0FD-1468-7C72-2DEC14EB06F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47949" y="5521178"/>
            <a:ext cx="2520299" cy="1890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$46,800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$179,900</a:t>
            </a:r>
            <a:endParaRPr dirty="0"/>
          </a:p>
        </p:txBody>
      </p:sp>
      <p:pic>
        <p:nvPicPr>
          <p:cNvPr id="4" name="Picture 6" descr="carousel photo #6 (MLS)">
            <a:extLst>
              <a:ext uri="{FF2B5EF4-FFF2-40B4-BE49-F238E27FC236}">
                <a16:creationId xmlns:a16="http://schemas.microsoft.com/office/drawing/2014/main" id="{D68DAB47-1CD2-9659-5FD5-586F0E7ED25D}"/>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9226" t="19197" r="14269" b="21019"/>
          <a:stretch>
            <a:fillRect/>
          </a:stretch>
        </p:blipFill>
        <p:spPr bwMode="auto">
          <a:xfrm>
            <a:off x="4617287" y="5499406"/>
            <a:ext cx="2866717" cy="19119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$375,000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$78,230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6" name="Google Shape;110;p13">
            <a:extLst>
              <a:ext uri="{FF2B5EF4-FFF2-40B4-BE49-F238E27FC236}">
                <a16:creationId xmlns:a16="http://schemas.microsoft.com/office/drawing/2014/main" id="{A2ED89F6-B073-41EC-FBFC-37567639E2DD}"/>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320</Words>
  <Application>Microsoft Macintosh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Open Sans</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Deyo, Christopher M</cp:lastModifiedBy>
  <cp:revision>6</cp:revision>
  <dcterms:modified xsi:type="dcterms:W3CDTF">2026-06-02T20:49:44Z</dcterms:modified>
</cp:coreProperties>
</file>