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FB16D7-00AB-4517-AD21-A25E169BF7A7}">
  <a:tblStyle styleId="{78FB16D7-00AB-4517-AD21-A25E169BF7A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7/6/23 - </a:t>
            </a:r>
            <a:r>
              <a:rPr lang="en-US" sz="1800" i="0" dirty="0">
                <a:effectLst/>
                <a:latin typeface="Arial" panose="020B0604020202020204" pitchFamily="34" charset="0"/>
              </a:rPr>
              <a:t>Bullard ISD participates in Texas Teacher Incentive Allotment. I added Recognized allotment of $5,236 to BA5+ and MA5+. Added Master allotment of $19,454 to MA15+. Rusk ISD does not participate, but they do have a </a:t>
            </a:r>
            <a:r>
              <a:rPr lang="en-US" b="0" i="0" dirty="0">
                <a:solidFill>
                  <a:srgbClr val="1F1F1F"/>
                </a:solidFill>
                <a:effectLst/>
                <a:latin typeface="Google Sans"/>
              </a:rPr>
              <a:t>$1,000 spring supplement, $300 annual incentive, and $1750 Rise Up stipend that I added to each salary, in addition to $500 longevity bonuses for 5 years of service and a $1,000 bonus for 15 years of service. There was no admin salary data available for either school district.</a:t>
            </a:r>
            <a:endParaRPr lang="en-US"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7/6/23 - </a:t>
            </a:r>
            <a:r>
              <a:rPr lang="en-US" sz="1800" i="0" dirty="0">
                <a:effectLst/>
                <a:latin typeface="Arial" panose="020B0604020202020204" pitchFamily="34" charset="0"/>
              </a:rPr>
              <a:t>Bullard ISD participates in Texas Teacher Incentive Allotment. I added Recognized allotment of $5,236 to BA5+ and MA5+. Added Master allotment of $19,454 to MA15+. Rusk ISD does not participate, but they do have a </a:t>
            </a:r>
            <a:r>
              <a:rPr lang="en-US" b="0" i="0" dirty="0">
                <a:solidFill>
                  <a:srgbClr val="1F1F1F"/>
                </a:solidFill>
                <a:effectLst/>
                <a:latin typeface="Google Sans"/>
              </a:rPr>
              <a:t>$1,000 spring supplement, $300 annual incentive, and $1750 Rise Up stipend that I added to each salary, in addition to $500 longevity bonuses for 5 years of service and a $1,000 bonus for 15 years of service. There was no admin salary data available for either school district.</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Alex – 7/6/23 - </a:t>
            </a:r>
            <a:r>
              <a:rPr lang="en-US" sz="1800" i="0" dirty="0">
                <a:effectLst/>
                <a:latin typeface="Arial" panose="020B0604020202020204" pitchFamily="34" charset="0"/>
              </a:rPr>
              <a:t>Bullard ISD participates in Texas Teacher Incentive Allotment. I added Recognized allotment of $5,236 to BA5+ and MA5+. Added Master allotment of $19,454 to MA15+. Rusk ISD does not participate, but they do have a </a:t>
            </a:r>
            <a:r>
              <a:rPr lang="en-US" b="0" i="0" dirty="0">
                <a:solidFill>
                  <a:srgbClr val="1F1F1F"/>
                </a:solidFill>
                <a:effectLst/>
                <a:latin typeface="Google Sans"/>
              </a:rPr>
              <a:t>$1,000 spring supplement, $300 annual incentive, and $1750 Rise Up stipend that I added to each salary, in addition to $500 longevity bonuses for 5 years of service and a $1,000 bonus for 15 years of service. There was no admin salary data available for either school district.</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7/6/23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30211834"/>
              </p:ext>
            </p:extLst>
          </p:nvPr>
        </p:nvGraphicFramePr>
        <p:xfrm>
          <a:off x="363415" y="2105213"/>
          <a:ext cx="4081250" cy="2390575"/>
        </p:xfrm>
        <a:graphic>
          <a:graphicData uri="http://schemas.openxmlformats.org/drawingml/2006/table">
            <a:tbl>
              <a:tblPr>
                <a:noFill/>
                <a:tableStyleId>{78FB16D7-00AB-4517-AD21-A25E169BF7A7}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Bullard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$40,500-$41,000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Rusk ISD (22-23)</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(+$1k Spring Allotment +$300 annual incentive +$1.5k Rise Up Stipend, and longevity bonuses)</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$37,210-$37,940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$39,100 </a:t>
            </a:r>
            <a:r>
              <a:rPr lang="en-US" sz="2400" dirty="0">
                <a:solidFill>
                  <a:srgbClr val="7030A0"/>
                </a:solidFill>
                <a:latin typeface="Arial"/>
                <a:ea typeface="Arial"/>
                <a:cs typeface="Arial"/>
                <a:sym typeface="Arial"/>
              </a:rPr>
              <a:t>= </a:t>
            </a:r>
            <a:r>
              <a:rPr lang="en-US" sz="2400" dirty="0">
                <a:solidFill>
                  <a:srgbClr val="7030A0"/>
                </a:solidFill>
              </a:rPr>
              <a:t>$24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195858051"/>
              </p:ext>
            </p:extLst>
          </p:nvPr>
        </p:nvGraphicFramePr>
        <p:xfrm>
          <a:off x="363415" y="2105213"/>
          <a:ext cx="5544300" cy="2390575"/>
        </p:xfrm>
        <a:graphic>
          <a:graphicData uri="http://schemas.openxmlformats.org/drawingml/2006/table">
            <a:tbl>
              <a:tblPr>
                <a:noFill/>
                <a:tableStyleId>{78FB16D7-00AB-4517-AD21-A25E169BF7A7}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Bullard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$40,500-$41,000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$43,000-$49,236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Rusk ISD (22-23)</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(+$1k Spring Allotment +$300 annual incentive +$1.5k Rise Up Stipend, and longevity bonuses)</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$37,210-$37,940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$42,930-$44,460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$46,100 </a:t>
            </a:r>
            <a:r>
              <a:rPr lang="en-US" sz="2400" dirty="0">
                <a:solidFill>
                  <a:srgbClr val="7030A0"/>
                </a:solidFill>
                <a:latin typeface="Arial"/>
                <a:ea typeface="Arial"/>
                <a:cs typeface="Arial"/>
                <a:sym typeface="Arial"/>
              </a:rPr>
              <a:t>= </a:t>
            </a:r>
            <a:r>
              <a:rPr lang="en-US" sz="2400" dirty="0">
                <a:solidFill>
                  <a:srgbClr val="7030A0"/>
                </a:solidFill>
              </a:rPr>
              <a:t>$28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54844982"/>
              </p:ext>
            </p:extLst>
          </p:nvPr>
        </p:nvGraphicFramePr>
        <p:xfrm>
          <a:off x="363415" y="2105213"/>
          <a:ext cx="8470400" cy="2390575"/>
        </p:xfrm>
        <a:graphic>
          <a:graphicData uri="http://schemas.openxmlformats.org/drawingml/2006/table">
            <a:tbl>
              <a:tblPr>
                <a:noFill/>
                <a:tableStyleId>{78FB16D7-00AB-4517-AD21-A25E169BF7A7}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Bullard ISD (22-23)</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$40,500-$41,000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$43,000-$49,236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$43,000-$49,236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$52,500-$72,754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Rusk ISD (22-23)</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(+$1k Spring Allotment +$300 annual incentive +$1.5k Rise Up Stipend, and longevity bonuses)</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$37,210-$37,940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$42,930-$44,460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$42,930-$44,460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$55,260-$56,120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$62,600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$2,012- $7,057</a:t>
            </a:r>
            <a:endParaRPr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$1,012- $5,665</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1168</Words>
  <Application>Microsoft Office PowerPoint</Application>
  <PresentationFormat>On-screen Show (4:3)</PresentationFormat>
  <Paragraphs>83</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2</cp:revision>
  <dcterms:modified xsi:type="dcterms:W3CDTF">2023-07-07T18:24:05Z</dcterms:modified>
</cp:coreProperties>
</file>