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45AB3-EDAE-424F-BA01-DCCAC56073A8}">
  <a:tblStyle styleId="{DE345AB3-EDAE-424F-BA01-DCCAC56073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02" autoAdjust="0"/>
  </p:normalViewPr>
  <p:slideViewPr>
    <p:cSldViewPr snapToGrid="0">
      <p:cViewPr varScale="1">
        <p:scale>
          <a:sx n="118" d="100"/>
          <a:sy n="118" d="100"/>
        </p:scale>
        <p:origin x="30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7/17/23 – Alex – For Dallas, </a:t>
            </a:r>
            <a:r>
              <a:rPr lang="en-US" b="0" i="0" dirty="0">
                <a:solidFill>
                  <a:srgbClr val="1F1F1F"/>
                </a:solidFill>
                <a:effectLst/>
                <a:latin typeface="Google Sans"/>
              </a:rPr>
              <a:t>added a $3,000 math and science incentive to every number. All teachers start at the base (with small bumps for years of experience for new hires). Teachers can move up the max of one performance level per year, so for BA5+, I assumed movement every year. </a:t>
            </a:r>
          </a:p>
          <a:p>
            <a:pPr marL="0" lvl="0" indent="0" algn="l" rtl="0">
              <a:spcBef>
                <a:spcPts val="0"/>
              </a:spcBef>
              <a:spcAft>
                <a:spcPts val="0"/>
              </a:spcAft>
              <a:buClr>
                <a:schemeClr val="dk1"/>
              </a:buClr>
              <a:buSzPts val="1200"/>
              <a:buFont typeface="Calibri"/>
              <a:buNone/>
            </a:pPr>
            <a:endParaRPr lang="en-US" b="0"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7/17/23 – Alex – For Dallas, </a:t>
            </a:r>
            <a:r>
              <a:rPr lang="en-US" b="0" i="0" dirty="0">
                <a:solidFill>
                  <a:srgbClr val="1F1F1F"/>
                </a:solidFill>
                <a:effectLst/>
                <a:latin typeface="Google Sans"/>
              </a:rPr>
              <a:t>added a $3,000 math and science incentive to every number. All teachers start at the base (with small bumps for years of experience for new hires). Teachers can move up the max of one performance level per year, so for BA5+, I assumed movement every year. </a:t>
            </a:r>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7/17/23 – Alex – For Dallas, </a:t>
            </a:r>
            <a:r>
              <a:rPr lang="en-US" b="0" i="0" dirty="0">
                <a:solidFill>
                  <a:srgbClr val="1F1F1F"/>
                </a:solidFill>
                <a:effectLst/>
                <a:latin typeface="Google Sans"/>
              </a:rPr>
              <a:t>added a $3,000 math and science incentive to every number. All teachers start at the base (with small bumps for years of experience for new hires). Teachers can move up the max of one performance level per year, so for BA5+, I assumed movement every year. </a:t>
            </a:r>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7/17/23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904386848"/>
              </p:ext>
            </p:extLst>
          </p:nvPr>
        </p:nvGraphicFramePr>
        <p:xfrm>
          <a:off x="363415" y="2105213"/>
          <a:ext cx="4081250" cy="1686487"/>
        </p:xfrm>
        <a:graphic>
          <a:graphicData uri="http://schemas.openxmlformats.org/drawingml/2006/table">
            <a:tbl>
              <a:tblPr>
                <a:noFill/>
                <a:tableStyleId>{DE345AB3-EDAE-424F-BA01-DCCAC56073A8}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dirty="0">
                          <a:solidFill>
                            <a:srgbClr val="272D41"/>
                          </a:solidFill>
                          <a:latin typeface="Calibri"/>
                          <a:ea typeface="Calibri"/>
                          <a:cs typeface="Calibri"/>
                          <a:sym typeface="Calibri"/>
                        </a:rPr>
                        <a:t>BA </a:t>
                      </a:r>
                      <a:r>
                        <a:rPr lang="en-US" sz="2000" b="1" u="none" strike="noStrike" cap="none" dirty="0" err="1">
                          <a:solidFill>
                            <a:srgbClr val="272D41"/>
                          </a:solidFill>
                          <a:latin typeface="Calibri"/>
                          <a:ea typeface="Calibri"/>
                          <a:cs typeface="Calibri"/>
                          <a:sym typeface="Calibri"/>
                        </a:rPr>
                        <a:t>yr</a:t>
                      </a:r>
                      <a:r>
                        <a:rPr lang="en-US" sz="2000" b="1" u="none" strike="noStrike" cap="none" dirty="0">
                          <a:solidFill>
                            <a:srgbClr val="272D41"/>
                          </a:solidFill>
                          <a:latin typeface="Calibri"/>
                          <a:ea typeface="Calibri"/>
                          <a:cs typeface="Calibri"/>
                          <a:sym typeface="Calibri"/>
                        </a:rPr>
                        <a:t> 1</a:t>
                      </a:r>
                      <a:endParaRPr sz="20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Dallas Independent School District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(+$3K for secondary Math and Science) (TIA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$63,000-$63,500</a:t>
                      </a:r>
                      <a:endParaRPr sz="20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$63,300 </a:t>
            </a:r>
            <a:r>
              <a:rPr lang="en-US" sz="2400" dirty="0">
                <a:solidFill>
                  <a:srgbClr val="7030A0"/>
                </a:solidFill>
                <a:latin typeface="Arial"/>
                <a:ea typeface="Arial"/>
                <a:cs typeface="Arial"/>
                <a:sym typeface="Arial"/>
              </a:rPr>
              <a:t>= </a:t>
            </a:r>
            <a:r>
              <a:rPr lang="en-US" sz="2400" dirty="0">
                <a:solidFill>
                  <a:srgbClr val="7030A0"/>
                </a:solidFill>
              </a:rPr>
              <a:t>$42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281858159"/>
              </p:ext>
            </p:extLst>
          </p:nvPr>
        </p:nvGraphicFramePr>
        <p:xfrm>
          <a:off x="363415" y="2105213"/>
          <a:ext cx="5544300" cy="1686487"/>
        </p:xfrm>
        <a:graphic>
          <a:graphicData uri="http://schemas.openxmlformats.org/drawingml/2006/table">
            <a:tbl>
              <a:tblPr>
                <a:noFill/>
                <a:tableStyleId>{DE345AB3-EDAE-424F-BA01-DCCAC56073A8}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Dallas Independent School District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(+$3K for secondary Math and Science) (TIA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$63,000-$63,500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$66,250-$82,500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$74,400 </a:t>
            </a:r>
            <a:r>
              <a:rPr lang="en-US" sz="2400">
                <a:solidFill>
                  <a:srgbClr val="7030A0"/>
                </a:solidFill>
                <a:latin typeface="Arial"/>
                <a:ea typeface="Arial"/>
                <a:cs typeface="Arial"/>
                <a:sym typeface="Arial"/>
              </a:rPr>
              <a:t>= </a:t>
            </a:r>
            <a:r>
              <a:rPr lang="en-US" sz="2400">
                <a:solidFill>
                  <a:srgbClr val="7030A0"/>
                </a:solidFill>
              </a:rPr>
              <a:t>$50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606659453"/>
              </p:ext>
            </p:extLst>
          </p:nvPr>
        </p:nvGraphicFramePr>
        <p:xfrm>
          <a:off x="363415" y="2105213"/>
          <a:ext cx="8470400" cy="1686487"/>
        </p:xfrm>
        <a:graphic>
          <a:graphicData uri="http://schemas.openxmlformats.org/drawingml/2006/table">
            <a:tbl>
              <a:tblPr>
                <a:noFill/>
                <a:tableStyleId>{DE345AB3-EDAE-424F-BA01-DCCAC56073A8}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Dallas Independent School District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(+$3K for secondary Math and Science) (TIA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$63,000-$63,500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$66,250-$82,500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$66,250-$82,500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$68,450-$103,000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$85,700 </a:t>
            </a:r>
            <a:r>
              <a:rPr lang="en-US" sz="2400">
                <a:solidFill>
                  <a:srgbClr val="7030A0"/>
                </a:solidFill>
                <a:latin typeface="Arial"/>
                <a:ea typeface="Arial"/>
                <a:cs typeface="Arial"/>
                <a:sym typeface="Arial"/>
              </a:rPr>
              <a:t>= </a:t>
            </a:r>
            <a:r>
              <a:rPr lang="en-US" sz="2400">
                <a:solidFill>
                  <a:srgbClr val="7030A0"/>
                </a:solidFill>
              </a:rPr>
              <a:t>$57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1564149605"/>
              </p:ext>
            </p:extLst>
          </p:nvPr>
        </p:nvGraphicFramePr>
        <p:xfrm>
          <a:off x="342900" y="1919467"/>
          <a:ext cx="8458225" cy="1779223"/>
        </p:xfrm>
        <a:graphic>
          <a:graphicData uri="http://schemas.openxmlformats.org/drawingml/2006/table">
            <a:tbl>
              <a:tblPr>
                <a:noFill/>
                <a:tableStyleId>{DE345AB3-EDAE-424F-BA01-DCCAC56073A8}</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214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$78,000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$104,000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$110,420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$152,000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6" name="Google Shape;206;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214 days contract → $91,000 = $53/hr.</a:t>
            </a: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226 days contract → $131,200 = $73/hr.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859902" y="1995628"/>
            <a:ext cx="1236334"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FOR </a:t>
            </a:r>
            <a:r>
              <a:rPr lang="en-US" sz="1000" b="1" dirty="0">
                <a:solidFill>
                  <a:schemeClr val="dk1"/>
                </a:solidFill>
              </a:rPr>
              <a:t>COACHING</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like head coach</a:t>
            </a:r>
            <a:r>
              <a:rPr lang="en-US" sz="1000" dirty="0">
                <a:solidFill>
                  <a:schemeClr val="dk1"/>
                </a:solidFill>
              </a:rPr>
              <a:t> or assistant coach</a:t>
            </a:r>
            <a:endParaRPr dirty="0"/>
          </a:p>
        </p:txBody>
      </p:sp>
      <p:sp>
        <p:nvSpPr>
          <p:cNvPr id="225" name="Google Shape;225;p30"/>
          <p:cNvSpPr txBox="1"/>
          <p:nvPr/>
        </p:nvSpPr>
        <p:spPr>
          <a:xfrm>
            <a:off x="2919579" y="3885444"/>
            <a:ext cx="185820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FOR </a:t>
            </a:r>
            <a:r>
              <a:rPr lang="en-US" sz="1000" b="1" dirty="0">
                <a:solidFill>
                  <a:schemeClr val="dk1"/>
                </a:solidFill>
              </a:rPr>
              <a:t>CLUB</a:t>
            </a:r>
            <a:r>
              <a:rPr lang="en-US" sz="1000" b="1" dirty="0">
                <a:solidFill>
                  <a:schemeClr val="dk1"/>
                </a:solidFill>
                <a:latin typeface="Arial"/>
                <a:ea typeface="Arial"/>
                <a:cs typeface="Arial"/>
                <a:sym typeface="Arial"/>
              </a:rPr>
              <a:t>S</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like band, robotics, or yearbook</a:t>
            </a:r>
            <a:endParaRPr lang="en-US" sz="1000" dirty="0"/>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$2,000-$8,500</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$1000-$13,000</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1175</Words>
  <Application>Microsoft Office PowerPoint</Application>
  <PresentationFormat>On-screen Show (4:3)</PresentationFormat>
  <Paragraphs>91</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Arial</vt:lpstr>
      <vt:lpstr>Tahoma</vt:lpstr>
      <vt:lpstr>Google Sans</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Alex</dc:creator>
  <cp:lastModifiedBy>Alex Adams</cp:lastModifiedBy>
  <cp:revision>9</cp:revision>
  <dcterms:modified xsi:type="dcterms:W3CDTF">2023-07-17T20:51:55Z</dcterms:modified>
</cp:coreProperties>
</file>