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CC5D60-7B3D-4871-8D66-FAAD92BB0A08}">
  <a:tblStyle styleId="{9ECC5D60-7B3D-4871-8D66-FAAD92BB0A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1" d="100"/>
          <a:sy n="151" d="100"/>
        </p:scale>
        <p:origin x="209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Alex – 6/28/23 - </a:t>
            </a:r>
            <a:r>
              <a:rPr lang="en-US" b="0" i="0" dirty="0">
                <a:solidFill>
                  <a:srgbClr val="1F1F1F"/>
                </a:solidFill>
                <a:effectLst/>
                <a:latin typeface="Google Sans"/>
              </a:rPr>
              <a:t>District only posts new hire schedule. Raises are approved annually by board. I assumed a 2% of base ($1,030) annual raise. I added the average Recognized allotment onto BA5+ and MA5+. I added the average Master allotment onto MA15+. No admin data available.</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lvl="0" indent="0" algn="l" rtl="0">
              <a:spcBef>
                <a:spcPts val="0"/>
              </a:spcBef>
              <a:spcAft>
                <a:spcPts val="0"/>
              </a:spcAft>
              <a:buClr>
                <a:schemeClr val="dk1"/>
              </a:buClr>
              <a:buSzPts val="1200"/>
              <a:buFont typeface="Calibri"/>
              <a:buNone/>
            </a:pP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Alex – 6/28/23 - </a:t>
            </a:r>
            <a:r>
              <a:rPr lang="en-US" b="0" i="0" dirty="0">
                <a:solidFill>
                  <a:srgbClr val="1F1F1F"/>
                </a:solidFill>
                <a:effectLst/>
                <a:latin typeface="Google Sans"/>
              </a:rPr>
              <a:t>District only posts new hire schedule. Raises are approved annually by board. I assumed a 2% of base ($1,030) annual raise. I added the average Recognized allotment onto BA5+ and MA5+. I added the average Master allotment onto MA15+. No admin data available.</a:t>
            </a:r>
            <a:endParaRPr lang="en-US" dirty="0"/>
          </a:p>
          <a:p>
            <a:pPr marL="0" lvl="0" indent="0" algn="l" rtl="0">
              <a:spcBef>
                <a:spcPts val="0"/>
              </a:spcBef>
              <a:spcAft>
                <a:spcPts val="0"/>
              </a:spcAft>
              <a:buClr>
                <a:schemeClr val="dk1"/>
              </a:buClr>
              <a:buSzPts val="1200"/>
              <a:buFont typeface="Calibri"/>
              <a:buNone/>
            </a:pP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Alex – 6/28/23 - </a:t>
            </a:r>
            <a:r>
              <a:rPr lang="en-US" b="0" i="0" dirty="0">
                <a:solidFill>
                  <a:srgbClr val="1F1F1F"/>
                </a:solidFill>
                <a:effectLst/>
                <a:latin typeface="Google Sans"/>
              </a:rPr>
              <a:t>District only posts new hire schedule. Raises are approved annually by board. I assumed a 2% of base ($1,030) annual raise. I added the average Recognized allotment onto BA5+ and MA5+. I added the average Master allotment onto MA15+. No admin data available.</a:t>
            </a:r>
            <a:endParaRPr lang="en-US" dirty="0"/>
          </a:p>
          <a:p>
            <a:pPr marL="0" lvl="0" indent="0" algn="l" rtl="0">
              <a:spcBef>
                <a:spcPts val="0"/>
              </a:spcBef>
              <a:spcAft>
                <a:spcPts val="0"/>
              </a:spcAft>
              <a:buClr>
                <a:schemeClr val="dk1"/>
              </a:buClr>
              <a:buSzPts val="1200"/>
              <a:buFont typeface="Calibri"/>
              <a:buNone/>
            </a:pP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6/28/23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6/28/23 – Alex – I used average extra duty stipends.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197402563"/>
              </p:ext>
            </p:extLst>
          </p:nvPr>
        </p:nvGraphicFramePr>
        <p:xfrm>
          <a:off x="363415" y="2105213"/>
          <a:ext cx="4081250" cy="1796215"/>
        </p:xfrm>
        <a:graphic>
          <a:graphicData uri="http://schemas.openxmlformats.org/drawingml/2006/table">
            <a:tbl>
              <a:tblPr>
                <a:noFill/>
                <a:tableStyleId>{9ECC5D60-7B3D-4871-8D66-FAAD92BB0A08}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Lockhart ISD (22-23)</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(2% annual raise, per board approval) (TIA participating District)</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$51,500-$51,750</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$51,600 </a:t>
            </a:r>
            <a:r>
              <a:rPr lang="en-US" sz="2400" dirty="0">
                <a:solidFill>
                  <a:srgbClr val="7030A0"/>
                </a:solidFill>
                <a:latin typeface="Arial"/>
                <a:ea typeface="Arial"/>
                <a:cs typeface="Arial"/>
                <a:sym typeface="Arial"/>
              </a:rPr>
              <a:t>= </a:t>
            </a:r>
            <a:r>
              <a:rPr lang="en-US" sz="2400" dirty="0">
                <a:solidFill>
                  <a:srgbClr val="7030A0"/>
                </a:solidFill>
              </a:rPr>
              <a:t>$31</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5" name="Google Shape;185;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462757497"/>
              </p:ext>
            </p:extLst>
          </p:nvPr>
        </p:nvGraphicFramePr>
        <p:xfrm>
          <a:off x="363415" y="2105213"/>
          <a:ext cx="5544300" cy="1796215"/>
        </p:xfrm>
        <a:graphic>
          <a:graphicData uri="http://schemas.openxmlformats.org/drawingml/2006/table">
            <a:tbl>
              <a:tblPr>
                <a:noFill/>
                <a:tableStyleId>{9ECC5D60-7B3D-4871-8D66-FAAD92BB0A08}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Lockhart ISD (22-23)</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(2% annual raise, per board approval) (TIA participating District)</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$51,500-$51,750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$56,650-$61,279</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7" name="Google Shape;187;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$59,000 </a:t>
            </a:r>
            <a:r>
              <a:rPr lang="en-US" sz="2400" dirty="0">
                <a:solidFill>
                  <a:srgbClr val="7030A0"/>
                </a:solidFill>
                <a:latin typeface="Arial"/>
                <a:ea typeface="Arial"/>
                <a:cs typeface="Arial"/>
                <a:sym typeface="Arial"/>
              </a:rPr>
              <a:t>= </a:t>
            </a:r>
            <a:r>
              <a:rPr lang="en-US" sz="2400" dirty="0">
                <a:solidFill>
                  <a:srgbClr val="7030A0"/>
                </a:solidFill>
              </a:rPr>
              <a:t>$36</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4" name="Google Shape;194;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787256473"/>
              </p:ext>
            </p:extLst>
          </p:nvPr>
        </p:nvGraphicFramePr>
        <p:xfrm>
          <a:off x="363415" y="2105213"/>
          <a:ext cx="8470400" cy="1796215"/>
        </p:xfrm>
        <a:graphic>
          <a:graphicData uri="http://schemas.openxmlformats.org/drawingml/2006/table">
            <a:tbl>
              <a:tblPr>
                <a:noFill/>
                <a:tableStyleId>{9ECC5D60-7B3D-4871-8D66-FAAD92BB0A08}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Lockhart ISD (22-23)</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(2% annual raise, per board approval) (TIA participating District)</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$51,500-$51,750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$56,650-$61,279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$57,850-$62,479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$68,150-$86,197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6" name="Google Shape;196;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$77,200 </a:t>
            </a:r>
            <a:r>
              <a:rPr lang="en-US" sz="2400" dirty="0">
                <a:solidFill>
                  <a:srgbClr val="7030A0"/>
                </a:solidFill>
                <a:latin typeface="Arial"/>
                <a:ea typeface="Arial"/>
                <a:cs typeface="Arial"/>
                <a:sym typeface="Arial"/>
              </a:rPr>
              <a:t>= </a:t>
            </a:r>
            <a:r>
              <a:rPr lang="en-US" sz="2400" dirty="0">
                <a:solidFill>
                  <a:srgbClr val="7030A0"/>
                </a:solidFill>
              </a:rPr>
              <a:t>$47</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$2,012- $7,057</a:t>
            </a:r>
            <a:endParaRPr dirty="0"/>
          </a:p>
        </p:txBody>
      </p:sp>
      <p:sp>
        <p:nvSpPr>
          <p:cNvPr id="227" name="Google Shape;227;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$1,012- $5,665</a:t>
            </a:r>
            <a:endParaRPr dirty="0"/>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971</Words>
  <Application>Microsoft Office PowerPoint</Application>
  <PresentationFormat>On-screen Show (4:3)</PresentationFormat>
  <Paragraphs>72</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Google Sans</vt:lpstr>
      <vt:lpstr>Calibri</vt:lpstr>
      <vt:lpstr>Arial</vt:lpstr>
      <vt:lpstr>Tahoma</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Alex Adams</cp:lastModifiedBy>
  <cp:revision>4</cp:revision>
  <dcterms:modified xsi:type="dcterms:W3CDTF">2023-07-07T18:27:10Z</dcterms:modified>
</cp:coreProperties>
</file>