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7CF"/>
    <a:srgbClr val="272D41"/>
    <a:srgbClr val="4C53AE"/>
    <a:srgbClr val="002060"/>
    <a:srgbClr val="4A65AC"/>
    <a:srgbClr val="C2622C"/>
    <a:srgbClr val="E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618"/>
  </p:normalViewPr>
  <p:slideViewPr>
    <p:cSldViewPr snapToGrid="0" snapToObjects="1">
      <p:cViewPr varScale="1">
        <p:scale>
          <a:sx n="70" d="100"/>
          <a:sy n="70" d="100"/>
        </p:scale>
        <p:origin x="690" y="78"/>
      </p:cViewPr>
      <p:guideLst>
        <p:guide orient="horz" pos="2880"/>
        <p:guide pos="2160"/>
      </p:guideLst>
    </p:cSldViewPr>
  </p:slideViewPr>
  <p:notesTextViewPr>
    <p:cViewPr>
      <p:scale>
        <a:sx n="135" d="100"/>
        <a:sy n="135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283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4054A8-DED9-8547-A95C-801103E247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77A76A-A0D1-CD4C-B34A-74C015AD50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FF6F5-58DE-E44B-B008-C8B077BE3DD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30E1B-E360-2B49-BC4B-7F1183A2A0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CEFEB-5F58-FD4D-AFB3-AB32A05E80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48E49-E68D-5E4E-AA63-657F9B093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8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81A2B-8F59-444E-A99B-500B3C5921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53FA3-FFB1-4D33-B905-02F8CC502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2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853FA3-FFB1-4D33-B905-02F8CC502C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8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3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5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7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0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7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9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0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7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9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9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A31A-3291-D549-A034-1AE95DECEA2E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F3E8-6727-FF4B-9D24-B55CDDBA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7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id="{9644776F-BEB5-4C93-9322-B4078841D8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6" t="11671" r="19133" b="27230"/>
          <a:stretch/>
        </p:blipFill>
        <p:spPr bwMode="auto">
          <a:xfrm>
            <a:off x="3514735" y="5699649"/>
            <a:ext cx="2846362" cy="2045913"/>
          </a:xfrm>
          <a:prstGeom prst="rect">
            <a:avLst/>
          </a:prstGeom>
          <a:noFill/>
          <a:ln>
            <a:solidFill>
              <a:srgbClr val="272D4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6DE7A9F-3CDC-417A-A235-0DC399AF45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t="14103" r="9776" b="6624"/>
          <a:stretch/>
        </p:blipFill>
        <p:spPr bwMode="auto">
          <a:xfrm>
            <a:off x="449303" y="5699650"/>
            <a:ext cx="2846361" cy="2062866"/>
          </a:xfrm>
          <a:prstGeom prst="rect">
            <a:avLst/>
          </a:prstGeom>
          <a:noFill/>
          <a:ln>
            <a:solidFill>
              <a:srgbClr val="272D4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3C8FAD-D172-3645-A9E4-E97C3170F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606" y="409238"/>
            <a:ext cx="5143500" cy="552450"/>
          </a:xfrm>
        </p:spPr>
        <p:txBody>
          <a:bodyPr>
            <a:normAutofit fontScale="90000"/>
          </a:bodyPr>
          <a:lstStyle/>
          <a:p>
            <a:pPr algn="l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Teacher’s Life by the Numbers!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5E6747-9FB6-7E46-B8A2-FB0A90CBA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919" y="912332"/>
            <a:ext cx="5140187" cy="404283"/>
          </a:xfrm>
        </p:spPr>
        <p:txBody>
          <a:bodyPr/>
          <a:lstStyle/>
          <a:p>
            <a:r>
              <a:rPr lang="en-US" b="1" dirty="0">
                <a:solidFill>
                  <a:srgbClr val="C2622C"/>
                </a:solidFill>
              </a:rPr>
              <a:t>Tarrant County, TX</a:t>
            </a:r>
            <a:endParaRPr lang="en-US" dirty="0">
              <a:solidFill>
                <a:srgbClr val="C2622C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E2DEB0-6882-0746-A30D-0AD75BC333E9}"/>
              </a:ext>
            </a:extLst>
          </p:cNvPr>
          <p:cNvSpPr/>
          <p:nvPr/>
        </p:nvSpPr>
        <p:spPr>
          <a:xfrm>
            <a:off x="228600" y="228600"/>
            <a:ext cx="6400800" cy="8686800"/>
          </a:xfrm>
          <a:prstGeom prst="rect">
            <a:avLst/>
          </a:prstGeom>
          <a:noFill/>
          <a:ln w="444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E30B24B-87FE-A64C-84E6-DC6880CF854C}"/>
              </a:ext>
            </a:extLst>
          </p:cNvPr>
          <p:cNvGrpSpPr/>
          <p:nvPr/>
        </p:nvGrpSpPr>
        <p:grpSpPr>
          <a:xfrm>
            <a:off x="425919" y="1464782"/>
            <a:ext cx="6072150" cy="1957777"/>
            <a:chOff x="69506" y="55588"/>
            <a:chExt cx="7049040" cy="2193168"/>
          </a:xfrm>
        </p:grpSpPr>
        <p:sp>
          <p:nvSpPr>
            <p:cNvPr id="9" name="Rectangle: Rounded Corners 1">
              <a:extLst>
                <a:ext uri="{FF2B5EF4-FFF2-40B4-BE49-F238E27FC236}">
                  <a16:creationId xmlns:a16="http://schemas.microsoft.com/office/drawing/2014/main" id="{919D3EDB-4386-AF43-8C9C-6CAE0A1F37E6}"/>
                </a:ext>
              </a:extLst>
            </p:cNvPr>
            <p:cNvSpPr/>
            <p:nvPr/>
          </p:nvSpPr>
          <p:spPr>
            <a:xfrm>
              <a:off x="1510417" y="62292"/>
              <a:ext cx="2250399" cy="1024342"/>
            </a:xfrm>
            <a:prstGeom prst="roundRect">
              <a:avLst/>
            </a:prstGeom>
            <a:solidFill>
              <a:srgbClr val="4A65AC"/>
            </a:solidFill>
            <a:ln>
              <a:solidFill>
                <a:srgbClr val="9297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en-US" baseline="30000" dirty="0">
                  <a:ea typeface="Calibri" panose="020F0502020204030204" pitchFamily="34" charset="0"/>
                  <a:cs typeface="Times New Roman" panose="02020603050405020304" pitchFamily="18" charset="0"/>
                </a:rPr>
                <a:t>st</a:t>
              </a: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 Year Teacher with a B.A.</a:t>
              </a:r>
              <a:endParaRPr lang="en-US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: Rounded Corners 2">
              <a:extLst>
                <a:ext uri="{FF2B5EF4-FFF2-40B4-BE49-F238E27FC236}">
                  <a16:creationId xmlns:a16="http://schemas.microsoft.com/office/drawing/2014/main" id="{22D66585-4254-0548-B52D-978424A2B0FA}"/>
                </a:ext>
              </a:extLst>
            </p:cNvPr>
            <p:cNvSpPr/>
            <p:nvPr/>
          </p:nvSpPr>
          <p:spPr>
            <a:xfrm>
              <a:off x="4300655" y="58783"/>
              <a:ext cx="2250399" cy="1024342"/>
            </a:xfrm>
            <a:prstGeom prst="roundRect">
              <a:avLst/>
            </a:prstGeom>
            <a:solidFill>
              <a:srgbClr val="4A65AC"/>
            </a:solidFill>
            <a:ln>
              <a:solidFill>
                <a:srgbClr val="9297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  <a:r>
                <a:rPr lang="en-US" baseline="30000" dirty="0"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 Year Teacher with a M.A.+ </a:t>
              </a:r>
              <a:endParaRPr lang="en-US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B5C2850-E545-7844-9950-8B83D4EF2CD7}"/>
                </a:ext>
              </a:extLst>
            </p:cNvPr>
            <p:cNvSpPr/>
            <p:nvPr/>
          </p:nvSpPr>
          <p:spPr>
            <a:xfrm>
              <a:off x="2196550" y="935472"/>
              <a:ext cx="1924704" cy="982886"/>
            </a:xfrm>
            <a:prstGeom prst="ellipse">
              <a:avLst/>
            </a:prstGeom>
            <a:solidFill>
              <a:srgbClr val="9297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$58,000 -$60,912</a:t>
              </a: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2408E7E-A196-4D42-B949-327F990A5C7C}"/>
                </a:ext>
              </a:extLst>
            </p:cNvPr>
            <p:cNvSpPr/>
            <p:nvPr/>
          </p:nvSpPr>
          <p:spPr>
            <a:xfrm>
              <a:off x="4992519" y="932410"/>
              <a:ext cx="1921331" cy="982886"/>
            </a:xfrm>
            <a:prstGeom prst="ellipse">
              <a:avLst/>
            </a:prstGeom>
            <a:solidFill>
              <a:srgbClr val="9297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n-US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$66,672 - $69,900</a:t>
              </a:r>
              <a:r>
                <a:rPr lang="en-US" dirty="0">
                  <a:ea typeface="Calibri" panose="020F0502020204030204" pitchFamily="34" charset="0"/>
                  <a:cs typeface="Times New Roman" panose="02020603050405020304" pitchFamily="18" charset="0"/>
                </a:rPr>
                <a:t>*</a:t>
              </a:r>
            </a:p>
          </p:txBody>
        </p:sp>
        <p:pic>
          <p:nvPicPr>
            <p:cNvPr id="13" name="Graphic 6" descr="Female Profile">
              <a:extLst>
                <a:ext uri="{FF2B5EF4-FFF2-40B4-BE49-F238E27FC236}">
                  <a16:creationId xmlns:a16="http://schemas.microsoft.com/office/drawing/2014/main" id="{51134AF1-5E7D-3D4D-882D-DEAF3C0EA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204146" y="1334355"/>
              <a:ext cx="914400" cy="914401"/>
            </a:xfrm>
            <a:prstGeom prst="rect">
              <a:avLst/>
            </a:prstGeom>
          </p:spPr>
        </p:pic>
        <p:pic>
          <p:nvPicPr>
            <p:cNvPr id="14" name="Graphic 5" descr="Male profile">
              <a:extLst>
                <a:ext uri="{FF2B5EF4-FFF2-40B4-BE49-F238E27FC236}">
                  <a16:creationId xmlns:a16="http://schemas.microsoft.com/office/drawing/2014/main" id="{299443CC-1770-0449-AC23-506B28C1931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407345" y="1320655"/>
              <a:ext cx="914400" cy="914401"/>
            </a:xfrm>
            <a:prstGeom prst="rect">
              <a:avLst/>
            </a:prstGeom>
          </p:spPr>
        </p:pic>
        <p:sp>
          <p:nvSpPr>
            <p:cNvPr id="15" name="Left Brace 14">
              <a:extLst>
                <a:ext uri="{FF2B5EF4-FFF2-40B4-BE49-F238E27FC236}">
                  <a16:creationId xmlns:a16="http://schemas.microsoft.com/office/drawing/2014/main" id="{63EC5460-DB24-5B46-B4FE-8E87E2E969C4}"/>
                </a:ext>
              </a:extLst>
            </p:cNvPr>
            <p:cNvSpPr/>
            <p:nvPr/>
          </p:nvSpPr>
          <p:spPr>
            <a:xfrm>
              <a:off x="1050859" y="55588"/>
              <a:ext cx="457200" cy="2186465"/>
            </a:xfrm>
            <a:prstGeom prst="leftBrace">
              <a:avLst>
                <a:gd name="adj1" fmla="val 8333"/>
                <a:gd name="adj2" fmla="val 5158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8212020-174E-2745-9AFB-7AC606B3EACB}"/>
                </a:ext>
              </a:extLst>
            </p:cNvPr>
            <p:cNvSpPr/>
            <p:nvPr/>
          </p:nvSpPr>
          <p:spPr>
            <a:xfrm>
              <a:off x="69506" y="783006"/>
              <a:ext cx="1083160" cy="7632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Teacher Salaries</a:t>
              </a:r>
              <a:endParaRPr lang="en-US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 Box 2">
            <a:extLst>
              <a:ext uri="{FF2B5EF4-FFF2-40B4-BE49-F238E27FC236}">
                <a16:creationId xmlns:a16="http://schemas.microsoft.com/office/drawing/2014/main" id="{C46D74AC-3DD1-884E-BC44-34F2F958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465" y="3548311"/>
            <a:ext cx="6858000" cy="57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7150" algn="l"/>
                <a:tab pos="2105025" algn="l"/>
              </a:tabLst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that mean for </a:t>
            </a:r>
            <a:r>
              <a:rPr lang="en-US" sz="2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professional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area?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8F2158AA-D8C2-2C41-9B13-5A6D7F3F6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549" y="4090207"/>
            <a:ext cx="1835811" cy="985215"/>
          </a:xfrm>
          <a:prstGeom prst="rect">
            <a:avLst/>
          </a:prstGeom>
          <a:solidFill>
            <a:srgbClr val="4A65AC"/>
          </a:solidFill>
          <a:ln w="9525">
            <a:solidFill>
              <a:srgbClr val="9297C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annual wage </a:t>
            </a:r>
            <a:r>
              <a:rPr lang="en-US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$61,724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Graphic 14" descr="Money">
            <a:extLst>
              <a:ext uri="{FF2B5EF4-FFF2-40B4-BE49-F238E27FC236}">
                <a16:creationId xmlns:a16="http://schemas.microsoft.com/office/drawing/2014/main" id="{6355B9D7-63BC-064C-83EF-9B6AF9E819EB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78161" y="4581416"/>
            <a:ext cx="709295" cy="709295"/>
          </a:xfrm>
          <a:prstGeom prst="rect">
            <a:avLst/>
          </a:prstGeom>
        </p:spPr>
      </p:pic>
      <p:sp>
        <p:nvSpPr>
          <p:cNvPr id="22" name="Text Box 2">
            <a:extLst>
              <a:ext uri="{FF2B5EF4-FFF2-40B4-BE49-F238E27FC236}">
                <a16:creationId xmlns:a16="http://schemas.microsoft.com/office/drawing/2014/main" id="{BECB9B33-FA83-4C47-8386-B3AE01CA5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775" y="4100476"/>
            <a:ext cx="1486535" cy="1000931"/>
          </a:xfrm>
          <a:prstGeom prst="rect">
            <a:avLst/>
          </a:prstGeom>
          <a:solidFill>
            <a:srgbClr val="4A65AC"/>
          </a:solidFill>
          <a:ln w="9525">
            <a:solidFill>
              <a:srgbClr val="9297C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Median  home value is 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$351,650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2">
            <a:extLst>
              <a:ext uri="{FF2B5EF4-FFF2-40B4-BE49-F238E27FC236}">
                <a16:creationId xmlns:a16="http://schemas.microsoft.com/office/drawing/2014/main" id="{66139B41-70D0-0844-8949-F06E37D81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725" y="4109810"/>
            <a:ext cx="2168769" cy="984219"/>
          </a:xfrm>
          <a:prstGeom prst="rect">
            <a:avLst/>
          </a:prstGeom>
          <a:solidFill>
            <a:srgbClr val="4A65AC"/>
          </a:solidFill>
          <a:ln w="9525">
            <a:solidFill>
              <a:srgbClr val="9297C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 Market rent for a 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two-bedroom 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apartment is </a:t>
            </a: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$1,242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Graphic 16" descr="City">
            <a:extLst>
              <a:ext uri="{FF2B5EF4-FFF2-40B4-BE49-F238E27FC236}">
                <a16:creationId xmlns:a16="http://schemas.microsoft.com/office/drawing/2014/main" id="{0648978D-E469-6B4A-80D2-56FE8D385E1E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109656" y="4294166"/>
            <a:ext cx="528662" cy="60035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EC0AD6F-0D41-9241-84F2-D43F9B67DD3D}"/>
              </a:ext>
            </a:extLst>
          </p:cNvPr>
          <p:cNvSpPr/>
          <p:nvPr/>
        </p:nvSpPr>
        <p:spPr>
          <a:xfrm>
            <a:off x="797248" y="5316498"/>
            <a:ext cx="2148840" cy="594360"/>
          </a:xfrm>
          <a:prstGeom prst="rect">
            <a:avLst/>
          </a:prstGeom>
          <a:solidFill>
            <a:srgbClr val="4A65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A salary of $59,000 can buy a home like this*:</a:t>
            </a: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C97E80E-6F57-4340-AD18-6D08E376F772}"/>
              </a:ext>
            </a:extLst>
          </p:cNvPr>
          <p:cNvSpPr/>
          <p:nvPr/>
        </p:nvSpPr>
        <p:spPr>
          <a:xfrm>
            <a:off x="3911912" y="5316445"/>
            <a:ext cx="2148840" cy="594360"/>
          </a:xfrm>
          <a:prstGeom prst="rect">
            <a:avLst/>
          </a:prstGeom>
          <a:solidFill>
            <a:srgbClr val="4A65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A salary of $68,000 can buy a home like this*:</a:t>
            </a: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81F031-841F-2647-871A-E43E49F41628}"/>
              </a:ext>
            </a:extLst>
          </p:cNvPr>
          <p:cNvSpPr/>
          <p:nvPr/>
        </p:nvSpPr>
        <p:spPr>
          <a:xfrm>
            <a:off x="1358905" y="7567236"/>
            <a:ext cx="1025525" cy="333375"/>
          </a:xfrm>
          <a:prstGeom prst="rect">
            <a:avLst/>
          </a:prstGeom>
          <a:solidFill>
            <a:srgbClr val="4A65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$220,000</a:t>
            </a: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81262B6-34C2-9D45-8752-1D1FB03BD9D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49" y="8211194"/>
            <a:ext cx="1356859" cy="522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BEAC631-57E8-C64E-946C-7F677CAF4CE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05" y="8211194"/>
            <a:ext cx="569487" cy="56948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ext Box 2">
            <a:extLst>
              <a:ext uri="{FF2B5EF4-FFF2-40B4-BE49-F238E27FC236}">
                <a16:creationId xmlns:a16="http://schemas.microsoft.com/office/drawing/2014/main" id="{DBD6AAEA-B144-FD4B-A79D-1FF655C62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897" y="8267013"/>
            <a:ext cx="1283339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our Website! GettheFactsOut.org</a:t>
            </a:r>
          </a:p>
        </p:txBody>
      </p:sp>
      <p:sp>
        <p:nvSpPr>
          <p:cNvPr id="35" name="Arrow: Right 25">
            <a:extLst>
              <a:ext uri="{FF2B5EF4-FFF2-40B4-BE49-F238E27FC236}">
                <a16:creationId xmlns:a16="http://schemas.microsoft.com/office/drawing/2014/main" id="{B31C9D68-0FB8-364A-B97A-26B4A2A0AA64}"/>
              </a:ext>
            </a:extLst>
          </p:cNvPr>
          <p:cNvSpPr/>
          <p:nvPr/>
        </p:nvSpPr>
        <p:spPr>
          <a:xfrm rot="10800000">
            <a:off x="2491434" y="8397190"/>
            <a:ext cx="21463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28DC373C-7B69-2042-9324-047152A8C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870" y="8206818"/>
            <a:ext cx="2196882" cy="575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material is based upon work supported by the National Science Foundation under Grant Nos. 1821710 &amp; 1821462. Any opinions, findings, and conclusions or recommendations expressed in this material are those of the author(s) and do not necessarily reflect the views of NSF.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7A7B6E58-08E8-9E40-8FC6-705876185029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792" y="8247248"/>
            <a:ext cx="497751" cy="462063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Text Box 2">
            <a:extLst>
              <a:ext uri="{FF2B5EF4-FFF2-40B4-BE49-F238E27FC236}">
                <a16:creationId xmlns:a16="http://schemas.microsoft.com/office/drawing/2014/main" id="{0402EF2C-7C09-DF4C-9722-FD496F65E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7897824"/>
            <a:ext cx="6858000" cy="26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 5% down payment for 1</a:t>
            </a:r>
            <a:r>
              <a:rPr lang="en-US" sz="8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 teachers and 20% down for mid-career and while spending 36% of their income on housing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Graphic 15" descr="House">
            <a:extLst>
              <a:ext uri="{FF2B5EF4-FFF2-40B4-BE49-F238E27FC236}">
                <a16:creationId xmlns:a16="http://schemas.microsoft.com/office/drawing/2014/main" id="{00AB1553-CC05-424E-9185-DCD1077DB707}"/>
              </a:ext>
            </a:extLst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431622" y="3884337"/>
            <a:ext cx="675744" cy="6019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07C0F0-655E-4B88-ABDD-E01F834178DC}"/>
              </a:ext>
            </a:extLst>
          </p:cNvPr>
          <p:cNvSpPr txBox="1"/>
          <p:nvPr/>
        </p:nvSpPr>
        <p:spPr>
          <a:xfrm>
            <a:off x="5311230" y="8668398"/>
            <a:ext cx="1233030" cy="216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 by AMB 8/2.22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7C1F75-91AC-7C46-A8E2-A744723F09B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25530" y="4342648"/>
            <a:ext cx="42801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561A0D86-7152-8142-9E71-94B3BB7D8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0D0D9E9A-20A6-6148-A2D7-01ABDFA2179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033787" y="4094679"/>
            <a:ext cx="4958571" cy="5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9493354-4D7B-E640-ACD4-675307550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462" y="484563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Rectangle 6">
            <a:extLst>
              <a:ext uri="{FF2B5EF4-FFF2-40B4-BE49-F238E27FC236}">
                <a16:creationId xmlns:a16="http://schemas.microsoft.com/office/drawing/2014/main" id="{B29CD01E-F005-2342-94BC-9879D6AB0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55453D08-5CE1-844B-9E0B-B2A49332A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A12609B-A9B6-E940-B31F-4F0F71BB8C39}"/>
              </a:ext>
            </a:extLst>
          </p:cNvPr>
          <p:cNvSpPr/>
          <p:nvPr/>
        </p:nvSpPr>
        <p:spPr>
          <a:xfrm>
            <a:off x="4473569" y="7570435"/>
            <a:ext cx="1025525" cy="333375"/>
          </a:xfrm>
          <a:prstGeom prst="rect">
            <a:avLst/>
          </a:prstGeom>
          <a:solidFill>
            <a:srgbClr val="4A65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$310,000</a:t>
            </a:r>
            <a:endParaRPr lang="en-US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8">
            <a:extLst>
              <a:ext uri="{FF2B5EF4-FFF2-40B4-BE49-F238E27FC236}">
                <a16:creationId xmlns:a16="http://schemas.microsoft.com/office/drawing/2014/main" id="{59662109-BC6E-3649-A4D1-DE15DF6F7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1862CEC3-4D0E-3A4E-AF6F-3BA004044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341" y="3149628"/>
            <a:ext cx="36004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*Data from 2022-2023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F0921E-3116-7D4C-AAA1-7E5DE60898E3}"/>
              </a:ext>
            </a:extLst>
          </p:cNvPr>
          <p:cNvSpPr/>
          <p:nvPr/>
        </p:nvSpPr>
        <p:spPr>
          <a:xfrm>
            <a:off x="2884856" y="3151253"/>
            <a:ext cx="3589687" cy="242578"/>
          </a:xfrm>
          <a:prstGeom prst="rect">
            <a:avLst/>
          </a:prstGeom>
          <a:solidFill>
            <a:srgbClr val="4A66A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extra duty pay for coaching and club sponsorship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Tarrant County, Texas - Wikipedia">
            <a:extLst>
              <a:ext uri="{FF2B5EF4-FFF2-40B4-BE49-F238E27FC236}">
                <a16:creationId xmlns:a16="http://schemas.microsoft.com/office/drawing/2014/main" id="{71B81436-862D-429E-B4A0-EDB1691A5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109" y="324950"/>
            <a:ext cx="1100648" cy="104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70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Teacher’s Life by the Numbers.potx" id="{AC6A275C-9BD2-4696-9D8B-47E2F789E8A9}" vid="{BE9D9720-FAFD-4687-8B78-EAE33718B2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D41EDA7C074E4EA5B656B65DD35A7A" ma:contentTypeVersion="2" ma:contentTypeDescription="Create a new document." ma:contentTypeScope="" ma:versionID="efebddc1db8e8c588a3caa865ff98396">
  <xsd:schema xmlns:xsd="http://www.w3.org/2001/XMLSchema" xmlns:xs="http://www.w3.org/2001/XMLSchema" xmlns:p="http://schemas.microsoft.com/office/2006/metadata/properties" xmlns:ns3="930cc2c4-486b-463f-bc76-9577a814ea80" targetNamespace="http://schemas.microsoft.com/office/2006/metadata/properties" ma:root="true" ma:fieldsID="7c5a42b3a0cb00a8eac5d9a8ae182ac0" ns3:_="">
    <xsd:import namespace="930cc2c4-486b-463f-bc76-9577a814ea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0cc2c4-486b-463f-bc76-9577a814e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9D81AE-B40B-4846-8931-99641A14A2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7A7CA6-05D2-4FD4-913D-492F6E4E8C8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30cc2c4-486b-463f-bc76-9577a814ea80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3A228B-C4A7-49E7-8FA6-74E763524F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0cc2c4-486b-463f-bc76-9577a814e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STATE-(Name(s))-County-2021-2022-Infographic-Template</Template>
  <TotalTime>2876</TotalTime>
  <Words>210</Words>
  <Application>Microsoft Office PowerPoint</Application>
  <PresentationFormat>Letter Paper (8.5x11 in)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A Teacher’s Life by the Numbers!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Teacher’s Life by the Numbers!</dc:title>
  <dc:creator>Allie Bolter</dc:creator>
  <cp:lastModifiedBy>Allie Bolter</cp:lastModifiedBy>
  <cp:revision>6</cp:revision>
  <cp:lastPrinted>2022-01-11T16:09:34Z</cp:lastPrinted>
  <dcterms:created xsi:type="dcterms:W3CDTF">2022-08-02T20:09:03Z</dcterms:created>
  <dcterms:modified xsi:type="dcterms:W3CDTF">2022-08-04T20:32:24Z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0x01010005D41EDA7C074E4EA5B656B65DD35A7A</vt:lpwstr>
  </property>
</Properties>
</file>