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2" r:id="rId2"/>
  </p:sldMasterIdLst>
  <p:notesMasterIdLst>
    <p:notesMasterId r:id="rId9"/>
  </p:notesMasterIdLst>
  <p:sldIdLst>
    <p:sldId id="256" r:id="rId3"/>
    <p:sldId id="545" r:id="rId4"/>
    <p:sldId id="546" r:id="rId5"/>
    <p:sldId id="541" r:id="rId6"/>
    <p:sldId id="547" r:id="rId7"/>
    <p:sldId id="275" r:id="rId8"/>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F643E"/>
    <a:srgbClr val="00407D"/>
    <a:srgbClr val="272D4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9060" autoAdjust="0"/>
    <p:restoredTop sz="80192" autoAdjust="0"/>
  </p:normalViewPr>
  <p:slideViewPr>
    <p:cSldViewPr snapToGrid="0">
      <p:cViewPr varScale="1">
        <p:scale>
          <a:sx n="85" d="100"/>
          <a:sy n="85" d="100"/>
        </p:scale>
        <p:origin x="2080" y="17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tableStyles" Target="tableStyle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theme" Target="theme/theme1.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viewProps" Target="viewProps.xml"/><Relationship Id="rId5" Type="http://schemas.openxmlformats.org/officeDocument/2006/relationships/slide" Target="slides/slide3.xml"/><Relationship Id="rId10"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653390D-AAFA-47F3-9473-0B6567F1EF02}" type="datetimeFigureOut">
              <a:rPr lang="en-US" smtClean="0"/>
              <a:t>4/6/26</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47E0338-313F-4126-A8A4-C23C84E22391}" type="slidenum">
              <a:rPr lang="en-US" smtClean="0"/>
              <a:t>‹#›</a:t>
            </a:fld>
            <a:endParaRPr lang="en-US"/>
          </a:p>
        </p:txBody>
      </p:sp>
    </p:spTree>
    <p:extLst>
      <p:ext uri="{BB962C8B-B14F-4D97-AF65-F5344CB8AC3E}">
        <p14:creationId xmlns:p14="http://schemas.microsoft.com/office/powerpoint/2010/main" val="69888727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0"/>
        <p:cNvGrpSpPr/>
        <p:nvPr/>
      </p:nvGrpSpPr>
      <p:grpSpPr>
        <a:xfrm>
          <a:off x="0" y="0"/>
          <a:ext cx="0" cy="0"/>
          <a:chOff x="0" y="0"/>
          <a:chExt cx="0" cy="0"/>
        </a:xfrm>
      </p:grpSpPr>
      <p:sp>
        <p:nvSpPr>
          <p:cNvPr id="271" name="Google Shape;271;p13:notes"/>
          <p:cNvSpPr>
            <a:spLocks noGrp="1" noRot="1" noChangeAspect="1"/>
          </p:cNvSpPr>
          <p:nvPr>
            <p:ph type="sldImg" idx="2"/>
          </p:nvPr>
        </p:nvSpPr>
        <p:spPr>
          <a:xfrm>
            <a:off x="1204913" y="704850"/>
            <a:ext cx="4692650" cy="3519488"/>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72" name="Google Shape;272;p13:notes"/>
          <p:cNvSpPr txBox="1">
            <a:spLocks noGrp="1"/>
          </p:cNvSpPr>
          <p:nvPr>
            <p:ph type="body" idx="1"/>
          </p:nvPr>
        </p:nvSpPr>
        <p:spPr>
          <a:xfrm>
            <a:off x="710248" y="4459526"/>
            <a:ext cx="5681980" cy="4224814"/>
          </a:xfrm>
          <a:prstGeom prst="rect">
            <a:avLst/>
          </a:prstGeom>
          <a:noFill/>
          <a:ln>
            <a:noFill/>
          </a:ln>
        </p:spPr>
        <p:txBody>
          <a:bodyPr spcFirstLastPara="1" wrap="square" lIns="94225" tIns="47100" rIns="94225" bIns="47100" anchor="t" anchorCtr="0">
            <a:normAutofit/>
          </a:bodyPr>
          <a:lstStyle/>
          <a:p>
            <a:pPr marL="0" lvl="0" indent="0" algn="l" rtl="0">
              <a:spcBef>
                <a:spcPts val="0"/>
              </a:spcBef>
              <a:spcAft>
                <a:spcPts val="0"/>
              </a:spcAft>
              <a:buClr>
                <a:schemeClr val="dk1"/>
              </a:buClr>
              <a:buSzPts val="1200"/>
              <a:buFont typeface="Calibri"/>
              <a:buNone/>
            </a:pPr>
            <a:r>
              <a:rPr lang="en-US" dirty="0"/>
              <a:t>Updated 4.6.26 with 2025-2026 salary schedules</a:t>
            </a:r>
          </a:p>
          <a:p>
            <a:pPr marL="0" lvl="0" indent="0" algn="l" rtl="0">
              <a:spcBef>
                <a:spcPts val="0"/>
              </a:spcBef>
              <a:spcAft>
                <a:spcPts val="0"/>
              </a:spcAft>
              <a:buClr>
                <a:schemeClr val="dk1"/>
              </a:buClr>
              <a:buSzPts val="1200"/>
              <a:buFont typeface="Calibri"/>
              <a:buNone/>
            </a:pPr>
            <a:endParaRPr lang="en-US" dirty="0"/>
          </a:p>
          <a:p>
            <a:pPr marL="0" marR="0" lvl="0" indent="0" algn="l" defTabSz="914400" rtl="0" eaLnBrk="1" fontAlgn="auto" latinLnBrk="0" hangingPunct="1">
              <a:lnSpc>
                <a:spcPct val="100000"/>
              </a:lnSpc>
              <a:spcBef>
                <a:spcPts val="0"/>
              </a:spcBef>
              <a:spcAft>
                <a:spcPts val="0"/>
              </a:spcAft>
              <a:buClr>
                <a:schemeClr val="dk1"/>
              </a:buClr>
              <a:buSzPts val="1200"/>
              <a:buFont typeface="Calibri"/>
              <a:buNone/>
              <a:tabLst/>
              <a:defRPr/>
            </a:pPr>
            <a:r>
              <a:rPr lang="en-US" dirty="0"/>
              <a:t>“Here are starting salaries for some districts in our area.  You can see that starting salaries range from $45K - $60K.  Teachers have a school year contract that is typically 186 days.  That means a starting teachers hourly wage is about $33 per hour.  Teachers also get paid for any extra work they do outside of teaching classes. I’ll show you more on that in a minute.”</a:t>
            </a:r>
          </a:p>
          <a:p>
            <a:pPr marL="0" lvl="0" indent="0" algn="l" rtl="0">
              <a:spcBef>
                <a:spcPts val="0"/>
              </a:spcBef>
              <a:spcAft>
                <a:spcPts val="0"/>
              </a:spcAft>
              <a:buClr>
                <a:schemeClr val="dk1"/>
              </a:buClr>
              <a:buSzPts val="1200"/>
              <a:buFont typeface="Calibri"/>
              <a:buNone/>
            </a:pPr>
            <a:endParaRPr lang="en-US" dirty="0"/>
          </a:p>
          <a:p>
            <a:pPr marL="0" marR="0" lvl="0" indent="0" algn="l" defTabSz="914400" rtl="0" eaLnBrk="1" fontAlgn="auto" latinLnBrk="0" hangingPunct="1">
              <a:lnSpc>
                <a:spcPct val="100000"/>
              </a:lnSpc>
              <a:spcBef>
                <a:spcPts val="0"/>
              </a:spcBef>
              <a:spcAft>
                <a:spcPts val="0"/>
              </a:spcAft>
              <a:buClr>
                <a:schemeClr val="dk1"/>
              </a:buClr>
              <a:buSzPts val="1200"/>
              <a:buFont typeface="Calibri"/>
              <a:buNone/>
              <a:tabLst/>
              <a:defRPr/>
            </a:pPr>
            <a:r>
              <a:rPr lang="en-US" b="1" dirty="0"/>
              <a:t>RECOMMEDATION: </a:t>
            </a:r>
            <a:r>
              <a:rPr lang="en-US" dirty="0"/>
              <a:t>Please use local teacher salary data.  We have found that when you don’t, it’s met with much skepticism and does not help the audience see why teachers rate their lives highly all across the country. You can look on the Teacher Salary Data section of the GFO website for your area: </a:t>
            </a:r>
            <a:r>
              <a:rPr lang="en-US" b="1" dirty="0"/>
              <a:t>https://getthefactsout.org/teacher-salary-data/ </a:t>
            </a:r>
            <a:r>
              <a:rPr lang="en-US" dirty="0"/>
              <a:t>If you do not see your area, please fill out a </a:t>
            </a:r>
            <a:r>
              <a:rPr lang="en-US" dirty="0" err="1"/>
              <a:t>requestso</a:t>
            </a:r>
            <a:r>
              <a:rPr lang="en-US" dirty="0"/>
              <a:t> that GFO can find data for your area: </a:t>
            </a:r>
            <a:r>
              <a:rPr lang="en-US" sz="1200" b="1" dirty="0">
                <a:solidFill>
                  <a:srgbClr val="EF643E"/>
                </a:solidFill>
                <a:latin typeface="Calibri" panose="020F0502020204030204" pitchFamily="34" charset="0"/>
                <a:cs typeface="Calibri" panose="020F0502020204030204" pitchFamily="34" charset="0"/>
              </a:rPr>
              <a:t>https://tinyurl.com/data-request</a:t>
            </a:r>
          </a:p>
          <a:p>
            <a:pPr marL="0" lvl="0" indent="0" algn="l" rtl="0">
              <a:spcBef>
                <a:spcPts val="0"/>
              </a:spcBef>
              <a:spcAft>
                <a:spcPts val="0"/>
              </a:spcAft>
              <a:buClr>
                <a:schemeClr val="dk1"/>
              </a:buClr>
              <a:buSzPts val="1200"/>
              <a:buFont typeface="Calibri"/>
              <a:buNone/>
            </a:pPr>
            <a:endParaRPr lang="en-US" dirty="0"/>
          </a:p>
          <a:p>
            <a:pPr marL="0" lvl="0" indent="0" algn="l" rtl="0">
              <a:spcBef>
                <a:spcPts val="0"/>
              </a:spcBef>
              <a:spcAft>
                <a:spcPts val="0"/>
              </a:spcAft>
              <a:buClr>
                <a:schemeClr val="dk1"/>
              </a:buClr>
              <a:buSzPts val="1200"/>
              <a:buFont typeface="Calibri"/>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Clr>
                <a:schemeClr val="dk1"/>
              </a:buClr>
              <a:buSzPts val="1200"/>
              <a:buFont typeface="Calibri"/>
              <a:buNone/>
            </a:pPr>
            <a:endParaRPr lang="en-US" dirty="0"/>
          </a:p>
          <a:p>
            <a:pPr marL="0" lvl="0" indent="0" algn="l" rtl="0">
              <a:spcBef>
                <a:spcPts val="0"/>
              </a:spcBef>
              <a:spcAft>
                <a:spcPts val="0"/>
              </a:spcAft>
              <a:buClr>
                <a:schemeClr val="dk1"/>
              </a:buClr>
              <a:buSzPts val="1200"/>
              <a:buFont typeface="Calibri"/>
              <a:buNone/>
            </a:pPr>
            <a:endParaRPr lang="en-US" b="0"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p:txBody>
      </p:sp>
      <p:sp>
        <p:nvSpPr>
          <p:cNvPr id="273" name="Google Shape;273;p13:notes"/>
          <p:cNvSpPr txBox="1">
            <a:spLocks noGrp="1"/>
          </p:cNvSpPr>
          <p:nvPr>
            <p:ph type="sldNum" idx="12"/>
          </p:nvPr>
        </p:nvSpPr>
        <p:spPr>
          <a:xfrm>
            <a:off x="4023093" y="8917422"/>
            <a:ext cx="3077739" cy="469424"/>
          </a:xfrm>
          <a:prstGeom prst="rect">
            <a:avLst/>
          </a:prstGeom>
          <a:noFill/>
          <a:ln>
            <a:noFill/>
          </a:ln>
        </p:spPr>
        <p:txBody>
          <a:bodyPr spcFirstLastPara="1" wrap="square" lIns="94225" tIns="47100" rIns="94225" bIns="47100" anchor="b" anchorCtr="0">
            <a:noAutofit/>
          </a:bodyPr>
          <a:lstStyle/>
          <a:p>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fld id="{00000000-1234-1234-1234-123412341234}" type="slidenum">
              <a:rPr kumimoji="0" lang="en-US" sz="1400" b="0" i="0" u="none" strike="noStrike" kern="0" cap="none" spc="0" normalizeH="0" baseline="0" noProof="0">
                <a:ln>
                  <a:noFill/>
                </a:ln>
                <a:solidFill>
                  <a:srgbClr val="000000"/>
                </a:solidFill>
                <a:effectLst/>
                <a:uLnTx/>
                <a:uFillTx/>
                <a:latin typeface="Arial"/>
                <a:ea typeface="+mn-ea"/>
                <a:cs typeface="Arial"/>
                <a:sym typeface="Arial"/>
              </a:rPr>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t>2</a:t>
            </a:fld>
            <a:endParaRPr kumimoji="0" sz="1400" b="0" i="0" u="none" strike="noStrike" kern="0" cap="none" spc="0" normalizeH="0" baseline="0" noProof="0">
              <a:ln>
                <a:noFill/>
              </a:ln>
              <a:solidFill>
                <a:srgbClr val="000000"/>
              </a:solidFill>
              <a:effectLst/>
              <a:uLnTx/>
              <a:uFillTx/>
              <a:latin typeface="Arial"/>
              <a:ea typeface="+mn-ea"/>
              <a:cs typeface="Arial"/>
              <a:sym typeface="Arial"/>
            </a:endParaRPr>
          </a:p>
        </p:txBody>
      </p:sp>
    </p:spTree>
    <p:extLst>
      <p:ext uri="{BB962C8B-B14F-4D97-AF65-F5344CB8AC3E}">
        <p14:creationId xmlns:p14="http://schemas.microsoft.com/office/powerpoint/2010/main" val="243308968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0"/>
        <p:cNvGrpSpPr/>
        <p:nvPr/>
      </p:nvGrpSpPr>
      <p:grpSpPr>
        <a:xfrm>
          <a:off x="0" y="0"/>
          <a:ext cx="0" cy="0"/>
          <a:chOff x="0" y="0"/>
          <a:chExt cx="0" cy="0"/>
        </a:xfrm>
      </p:grpSpPr>
      <p:sp>
        <p:nvSpPr>
          <p:cNvPr id="271" name="Google Shape;271;p13:notes"/>
          <p:cNvSpPr>
            <a:spLocks noGrp="1" noRot="1" noChangeAspect="1"/>
          </p:cNvSpPr>
          <p:nvPr>
            <p:ph type="sldImg" idx="2"/>
          </p:nvPr>
        </p:nvSpPr>
        <p:spPr>
          <a:xfrm>
            <a:off x="1204913" y="704850"/>
            <a:ext cx="4692650" cy="3519488"/>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72" name="Google Shape;272;p13:notes"/>
          <p:cNvSpPr txBox="1">
            <a:spLocks noGrp="1"/>
          </p:cNvSpPr>
          <p:nvPr>
            <p:ph type="body" idx="1"/>
          </p:nvPr>
        </p:nvSpPr>
        <p:spPr>
          <a:xfrm>
            <a:off x="710248" y="4459526"/>
            <a:ext cx="5681980" cy="4224814"/>
          </a:xfrm>
          <a:prstGeom prst="rect">
            <a:avLst/>
          </a:prstGeom>
          <a:noFill/>
          <a:ln>
            <a:noFill/>
          </a:ln>
        </p:spPr>
        <p:txBody>
          <a:bodyPr spcFirstLastPara="1" wrap="square" lIns="94225" tIns="47100" rIns="94225" bIns="47100" anchor="t" anchorCtr="0">
            <a:normAutofit/>
          </a:bodyPr>
          <a:lstStyle/>
          <a:p>
            <a:pPr marL="0" lvl="0" indent="0" algn="l" rtl="0">
              <a:spcBef>
                <a:spcPts val="0"/>
              </a:spcBef>
              <a:spcAft>
                <a:spcPts val="0"/>
              </a:spcAft>
              <a:buClr>
                <a:schemeClr val="dk1"/>
              </a:buClr>
              <a:buSzPts val="1200"/>
              <a:buFont typeface="Calibri"/>
              <a:buNone/>
            </a:pPr>
            <a:r>
              <a:rPr lang="en-US" dirty="0"/>
              <a:t>Updated 4.6.26 with 2025-2026 salary schedules</a:t>
            </a:r>
          </a:p>
          <a:p>
            <a:pPr marL="0" lvl="0" indent="0" algn="l" rtl="0">
              <a:spcBef>
                <a:spcPts val="0"/>
              </a:spcBef>
              <a:spcAft>
                <a:spcPts val="0"/>
              </a:spcAft>
              <a:buClr>
                <a:schemeClr val="dk1"/>
              </a:buClr>
              <a:buSzPts val="1200"/>
              <a:buFont typeface="Calibri"/>
              <a:buNone/>
            </a:pPr>
            <a:endParaRPr lang="en-US" dirty="0"/>
          </a:p>
          <a:p>
            <a:pPr marL="0" lvl="0" indent="0" algn="l" rtl="0">
              <a:spcBef>
                <a:spcPts val="0"/>
              </a:spcBef>
              <a:spcAft>
                <a:spcPts val="0"/>
              </a:spcAft>
              <a:buClr>
                <a:schemeClr val="dk1"/>
              </a:buClr>
              <a:buSzPts val="1200"/>
              <a:buFont typeface="Calibri"/>
              <a:buNone/>
            </a:pPr>
            <a:r>
              <a:rPr lang="en-US" b="0" dirty="0"/>
              <a:t>“After 5 years of teaching in the district you can see there are pre-determined steps or increases in salary that a teacher receives.  There are also often cost of living raises to these schedules that get negotiated later.  We also show teachers with an MA or MS in this table because over half of teachers earn a masters’ degree before they are 30.  Most people don’t know that there are programs all over the country designed for practicing teachers to earn their MA while teaching full time.  Our districts provide an increase for additional education which you can see on this table.</a:t>
            </a:r>
          </a:p>
          <a:p>
            <a:pPr marL="0" lvl="0" indent="0" algn="l" rtl="0">
              <a:spcBef>
                <a:spcPts val="0"/>
              </a:spcBef>
              <a:spcAft>
                <a:spcPts val="0"/>
              </a:spcAft>
              <a:buNone/>
            </a:pPr>
            <a:endParaRPr lang="en-US" dirty="0"/>
          </a:p>
        </p:txBody>
      </p:sp>
      <p:sp>
        <p:nvSpPr>
          <p:cNvPr id="273" name="Google Shape;273;p13:notes"/>
          <p:cNvSpPr txBox="1">
            <a:spLocks noGrp="1"/>
          </p:cNvSpPr>
          <p:nvPr>
            <p:ph type="sldNum" idx="12"/>
          </p:nvPr>
        </p:nvSpPr>
        <p:spPr>
          <a:xfrm>
            <a:off x="4023093" y="8917422"/>
            <a:ext cx="3077739" cy="469424"/>
          </a:xfrm>
          <a:prstGeom prst="rect">
            <a:avLst/>
          </a:prstGeom>
          <a:noFill/>
          <a:ln>
            <a:noFill/>
          </a:ln>
        </p:spPr>
        <p:txBody>
          <a:bodyPr spcFirstLastPara="1" wrap="square" lIns="94225" tIns="47100" rIns="94225" bIns="47100" anchor="b" anchorCtr="0">
            <a:noAutofit/>
          </a:bodyPr>
          <a:lstStyle/>
          <a:p>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fld id="{00000000-1234-1234-1234-123412341234}" type="slidenum">
              <a:rPr kumimoji="0" lang="en-US" sz="1400" b="0" i="0" u="none" strike="noStrike" kern="0" cap="none" spc="0" normalizeH="0" baseline="0" noProof="0">
                <a:ln>
                  <a:noFill/>
                </a:ln>
                <a:solidFill>
                  <a:srgbClr val="000000"/>
                </a:solidFill>
                <a:effectLst/>
                <a:uLnTx/>
                <a:uFillTx/>
                <a:latin typeface="Arial"/>
                <a:ea typeface="+mn-ea"/>
                <a:cs typeface="Arial"/>
                <a:sym typeface="Arial"/>
              </a:rPr>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t>3</a:t>
            </a:fld>
            <a:endParaRPr kumimoji="0" sz="1400" b="0" i="0" u="none" strike="noStrike" kern="0" cap="none" spc="0" normalizeH="0" baseline="0" noProof="0">
              <a:ln>
                <a:noFill/>
              </a:ln>
              <a:solidFill>
                <a:srgbClr val="000000"/>
              </a:solidFill>
              <a:effectLst/>
              <a:uLnTx/>
              <a:uFillTx/>
              <a:latin typeface="Arial"/>
              <a:ea typeface="+mn-ea"/>
              <a:cs typeface="Arial"/>
              <a:sym typeface="Arial"/>
            </a:endParaRPr>
          </a:p>
        </p:txBody>
      </p:sp>
    </p:spTree>
    <p:extLst>
      <p:ext uri="{BB962C8B-B14F-4D97-AF65-F5344CB8AC3E}">
        <p14:creationId xmlns:p14="http://schemas.microsoft.com/office/powerpoint/2010/main" val="370132150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0"/>
        <p:cNvGrpSpPr/>
        <p:nvPr/>
      </p:nvGrpSpPr>
      <p:grpSpPr>
        <a:xfrm>
          <a:off x="0" y="0"/>
          <a:ext cx="0" cy="0"/>
          <a:chOff x="0" y="0"/>
          <a:chExt cx="0" cy="0"/>
        </a:xfrm>
      </p:grpSpPr>
      <p:sp>
        <p:nvSpPr>
          <p:cNvPr id="271" name="Google Shape;271;p13:notes"/>
          <p:cNvSpPr>
            <a:spLocks noGrp="1" noRot="1" noChangeAspect="1"/>
          </p:cNvSpPr>
          <p:nvPr>
            <p:ph type="sldImg" idx="2"/>
          </p:nvPr>
        </p:nvSpPr>
        <p:spPr>
          <a:xfrm>
            <a:off x="1204913" y="704850"/>
            <a:ext cx="4692650" cy="3519488"/>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72" name="Google Shape;272;p13:notes"/>
          <p:cNvSpPr txBox="1">
            <a:spLocks noGrp="1"/>
          </p:cNvSpPr>
          <p:nvPr>
            <p:ph type="body" idx="1"/>
          </p:nvPr>
        </p:nvSpPr>
        <p:spPr>
          <a:xfrm>
            <a:off x="710248" y="4459526"/>
            <a:ext cx="5681980" cy="4224814"/>
          </a:xfrm>
          <a:prstGeom prst="rect">
            <a:avLst/>
          </a:prstGeom>
          <a:noFill/>
          <a:ln>
            <a:noFill/>
          </a:ln>
        </p:spPr>
        <p:txBody>
          <a:bodyPr spcFirstLastPara="1" wrap="square" lIns="94225" tIns="47100" rIns="94225" bIns="47100" anchor="t" anchorCtr="0">
            <a:normAutofit/>
          </a:bodyPr>
          <a:lstStyle/>
          <a:p>
            <a:pPr marL="0" lvl="0" indent="0" algn="l" rtl="0">
              <a:spcBef>
                <a:spcPts val="0"/>
              </a:spcBef>
              <a:spcAft>
                <a:spcPts val="0"/>
              </a:spcAft>
              <a:buClr>
                <a:schemeClr val="dk1"/>
              </a:buClr>
              <a:buSzPts val="1200"/>
              <a:buFont typeface="Calibri"/>
              <a:buNone/>
            </a:pPr>
            <a:r>
              <a:rPr lang="en-US" dirty="0"/>
              <a:t>Updated 4.6.26 with 2025-2026 salary schedules</a:t>
            </a:r>
          </a:p>
          <a:p>
            <a:pPr marL="0" lvl="0" indent="0" algn="l" rtl="0">
              <a:spcBef>
                <a:spcPts val="0"/>
              </a:spcBef>
              <a:spcAft>
                <a:spcPts val="0"/>
              </a:spcAft>
              <a:buClr>
                <a:schemeClr val="dk1"/>
              </a:buClr>
              <a:buSzPts val="1200"/>
              <a:buFont typeface="Calibri"/>
              <a:buNone/>
            </a:pPr>
            <a:endParaRPr lang="en-US" b="1" dirty="0"/>
          </a:p>
          <a:p>
            <a:pPr marL="0" lvl="0" indent="0" algn="l" rtl="0">
              <a:spcBef>
                <a:spcPts val="0"/>
              </a:spcBef>
              <a:spcAft>
                <a:spcPts val="0"/>
              </a:spcAft>
              <a:buClr>
                <a:schemeClr val="dk1"/>
              </a:buClr>
              <a:buSzPts val="1200"/>
              <a:buFont typeface="Calibri"/>
              <a:buNone/>
            </a:pPr>
            <a:r>
              <a:rPr lang="en-US" b="0" dirty="0"/>
              <a:t>“Here are salaries at Mid-Career for our area.  You can see some very sizeable increases have built over the years.  This is a combination longevity and loyalty reward. Part is due to experience but also to reward those who stay with the district. “ </a:t>
            </a:r>
          </a:p>
          <a:p>
            <a:pPr marL="0" lvl="0" indent="0" algn="l" rtl="0">
              <a:spcBef>
                <a:spcPts val="0"/>
              </a:spcBef>
              <a:spcAft>
                <a:spcPts val="0"/>
              </a:spcAft>
              <a:buClr>
                <a:schemeClr val="dk1"/>
              </a:buClr>
              <a:buSzPts val="1200"/>
              <a:buFont typeface="Calibri"/>
              <a:buNone/>
            </a:pPr>
            <a:endParaRPr lang="en-US" b="0" dirty="0"/>
          </a:p>
          <a:p>
            <a:pPr marL="0" lvl="0" indent="0" algn="l" rtl="0">
              <a:spcBef>
                <a:spcPts val="0"/>
              </a:spcBef>
              <a:spcAft>
                <a:spcPts val="0"/>
              </a:spcAft>
              <a:buClr>
                <a:schemeClr val="dk1"/>
              </a:buClr>
              <a:buSzPts val="1200"/>
              <a:buFont typeface="Calibri"/>
              <a:buNone/>
            </a:pPr>
            <a:r>
              <a:rPr lang="en-US" b="0" dirty="0"/>
              <a:t>“The range shown here is for someone who just earned their MA right at Year 15, that’s the lower number, and the higher number is someone who earned their MA a few years ago and have since taken more courses.  The higher number is for someone who has taken quite a few more courses 15 -20 over the years since they earned their masters.”</a:t>
            </a:r>
            <a:endParaRPr lang="en-US" dirty="0"/>
          </a:p>
        </p:txBody>
      </p:sp>
      <p:sp>
        <p:nvSpPr>
          <p:cNvPr id="273" name="Google Shape;273;p13:notes"/>
          <p:cNvSpPr txBox="1">
            <a:spLocks noGrp="1"/>
          </p:cNvSpPr>
          <p:nvPr>
            <p:ph type="sldNum" idx="12"/>
          </p:nvPr>
        </p:nvSpPr>
        <p:spPr>
          <a:xfrm>
            <a:off x="4023093" y="8917422"/>
            <a:ext cx="3077739" cy="469424"/>
          </a:xfrm>
          <a:prstGeom prst="rect">
            <a:avLst/>
          </a:prstGeom>
          <a:noFill/>
          <a:ln>
            <a:noFill/>
          </a:ln>
        </p:spPr>
        <p:txBody>
          <a:bodyPr spcFirstLastPara="1" wrap="square" lIns="94225" tIns="47100" rIns="94225" bIns="47100" anchor="b" anchorCtr="0">
            <a:noAutofit/>
          </a:bodyPr>
          <a:lstStyle/>
          <a:p>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fld id="{00000000-1234-1234-1234-123412341234}" type="slidenum">
              <a:rPr kumimoji="0" lang="en-US" sz="1400" b="0" i="0" u="none" strike="noStrike" kern="0" cap="none" spc="0" normalizeH="0" baseline="0" noProof="0">
                <a:ln>
                  <a:noFill/>
                </a:ln>
                <a:solidFill>
                  <a:srgbClr val="000000"/>
                </a:solidFill>
                <a:effectLst/>
                <a:uLnTx/>
                <a:uFillTx/>
                <a:latin typeface="Arial"/>
                <a:ea typeface="+mn-ea"/>
                <a:cs typeface="Arial"/>
                <a:sym typeface="Arial"/>
              </a:rPr>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t>4</a:t>
            </a:fld>
            <a:endParaRPr kumimoji="0" sz="1400" b="0" i="0" u="none" strike="noStrike" kern="0" cap="none" spc="0" normalizeH="0" baseline="0" noProof="0">
              <a:ln>
                <a:noFill/>
              </a:ln>
              <a:solidFill>
                <a:srgbClr val="000000"/>
              </a:solidFill>
              <a:effectLst/>
              <a:uLnTx/>
              <a:uFillTx/>
              <a:latin typeface="Arial"/>
              <a:ea typeface="+mn-ea"/>
              <a:cs typeface="Arial"/>
              <a:sym typeface="Arial"/>
            </a:endParaRPr>
          </a:p>
        </p:txBody>
      </p:sp>
    </p:spTree>
    <p:extLst>
      <p:ext uri="{BB962C8B-B14F-4D97-AF65-F5344CB8AC3E}">
        <p14:creationId xmlns:p14="http://schemas.microsoft.com/office/powerpoint/2010/main" val="31110193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lvl="0" indent="0" algn="l" rtl="0">
              <a:spcBef>
                <a:spcPts val="0"/>
              </a:spcBef>
              <a:spcAft>
                <a:spcPts val="0"/>
              </a:spcAft>
              <a:buClr>
                <a:schemeClr val="dk1"/>
              </a:buClr>
              <a:buSzPts val="1200"/>
              <a:buFont typeface="Calibri"/>
              <a:buNone/>
            </a:pPr>
            <a:r>
              <a:rPr lang="en-US" dirty="0"/>
              <a:t>Updated 4/13/23 with 2022-24 salary schedules</a:t>
            </a:r>
          </a:p>
          <a:p>
            <a:pPr marL="0" lvl="0" indent="0" algn="l" rtl="0">
              <a:spcBef>
                <a:spcPts val="0"/>
              </a:spcBef>
              <a:spcAft>
                <a:spcPts val="0"/>
              </a:spcAft>
              <a:buClr>
                <a:schemeClr val="dk1"/>
              </a:buClr>
              <a:buSzPts val="1200"/>
              <a:buFont typeface="Calibri"/>
              <a:buNone/>
            </a:pPr>
            <a:endParaRPr lang="en-US" dirty="0"/>
          </a:p>
          <a:p>
            <a:pPr marL="0" lvl="0" indent="0" algn="l" rtl="0">
              <a:spcBef>
                <a:spcPts val="0"/>
              </a:spcBef>
              <a:spcAft>
                <a:spcPts val="0"/>
              </a:spcAft>
              <a:buClr>
                <a:schemeClr val="dk1"/>
              </a:buClr>
              <a:buSzPts val="1200"/>
              <a:buFont typeface="Calibri"/>
              <a:buNone/>
            </a:pPr>
            <a:r>
              <a:rPr lang="en-US" b="0" dirty="0"/>
              <a:t>“If you would like to help lots of teachers, and therefore hundreds of students per year, by supporting the building and all the teachers’ work in the building, consider becoming an administrator or direct a STEM innovation center.</a:t>
            </a:r>
            <a:endParaRPr lang="en-US" b="1" dirty="0"/>
          </a:p>
          <a:p>
            <a:pPr marL="0" lvl="0" indent="0" algn="l" rtl="0">
              <a:spcBef>
                <a:spcPts val="0"/>
              </a:spcBef>
              <a:spcAft>
                <a:spcPts val="0"/>
              </a:spcAft>
              <a:buClr>
                <a:schemeClr val="dk1"/>
              </a:buClr>
              <a:buSzPts val="1200"/>
              <a:buFont typeface="Calibri"/>
              <a:buNone/>
            </a:pPr>
            <a:r>
              <a:rPr lang="en-US" b="0" dirty="0"/>
              <a:t>After several years of teaching experience, you can move into administration if you like. </a:t>
            </a:r>
          </a:p>
          <a:p>
            <a:pPr marL="0" lvl="0" indent="0" algn="l" rtl="0">
              <a:spcBef>
                <a:spcPts val="0"/>
              </a:spcBef>
              <a:spcAft>
                <a:spcPts val="0"/>
              </a:spcAft>
              <a:buClr>
                <a:schemeClr val="dk1"/>
              </a:buClr>
              <a:buSzPts val="1200"/>
              <a:buFont typeface="Calibri"/>
              <a:buNone/>
            </a:pPr>
            <a:r>
              <a:rPr lang="en-US" b="0" dirty="0"/>
              <a:t>These contracts are a bit longer: 225 Days is 45 / 52 weeks per year. Plus, you still have leave (annual, sick, bereavement, etc..) during the 45 weeks.“</a:t>
            </a:r>
          </a:p>
          <a:p>
            <a:pPr marL="0" lvl="0" indent="0" algn="l" rtl="0">
              <a:spcBef>
                <a:spcPts val="0"/>
              </a:spcBef>
              <a:spcAft>
                <a:spcPts val="0"/>
              </a:spcAft>
              <a:buClr>
                <a:schemeClr val="dk1"/>
              </a:buClr>
              <a:buSzPts val="1200"/>
              <a:buFont typeface="Calibri"/>
              <a:buNone/>
            </a:pPr>
            <a:endParaRPr lang="en-US" b="0" dirty="0"/>
          </a:p>
          <a:p>
            <a:pPr marL="0" lvl="0" indent="0" algn="l" rtl="0">
              <a:spcBef>
                <a:spcPts val="0"/>
              </a:spcBef>
              <a:spcAft>
                <a:spcPts val="0"/>
              </a:spcAft>
              <a:buClr>
                <a:schemeClr val="dk1"/>
              </a:buClr>
              <a:buSzPts val="1200"/>
              <a:buFont typeface="Calibri"/>
              <a:buNone/>
            </a:pPr>
            <a:r>
              <a:rPr lang="en-US" b="1" dirty="0"/>
              <a:t>Side point</a:t>
            </a:r>
            <a:r>
              <a:rPr lang="en-US" b="0" dirty="0"/>
              <a:t>: It’s good to have people with a range of backgrounds in administration and it’s less common to have STEM since there are fewer STEM teachers, they are in high demand, and those that are there often don’t have a formal STEM background.</a:t>
            </a:r>
          </a:p>
          <a:p>
            <a:endParaRPr lang="en-US" dirty="0"/>
          </a:p>
        </p:txBody>
      </p:sp>
      <p:sp>
        <p:nvSpPr>
          <p:cNvPr id="4" name="Slide Number Placeholder 3"/>
          <p:cNvSpPr>
            <a:spLocks noGrp="1"/>
          </p:cNvSpPr>
          <p:nvPr>
            <p:ph type="sldNum" sz="quarter" idx="5"/>
          </p:nvPr>
        </p:nvSpPr>
        <p:spPr/>
        <p:txBody>
          <a:bodyPr/>
          <a:lstStyle/>
          <a:p>
            <a:fld id="{B47E0338-313F-4126-A8A4-C23C84E22391}" type="slidenum">
              <a:rPr lang="en-US" smtClean="0"/>
              <a:t>5</a:t>
            </a:fld>
            <a:endParaRPr lang="en-US"/>
          </a:p>
        </p:txBody>
      </p:sp>
    </p:spTree>
    <p:extLst>
      <p:ext uri="{BB962C8B-B14F-4D97-AF65-F5344CB8AC3E}">
        <p14:creationId xmlns:p14="http://schemas.microsoft.com/office/powerpoint/2010/main" val="175866933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49"/>
        <p:cNvGrpSpPr/>
        <p:nvPr/>
      </p:nvGrpSpPr>
      <p:grpSpPr>
        <a:xfrm>
          <a:off x="0" y="0"/>
          <a:ext cx="0" cy="0"/>
          <a:chOff x="0" y="0"/>
          <a:chExt cx="0" cy="0"/>
        </a:xfrm>
      </p:grpSpPr>
      <p:sp>
        <p:nvSpPr>
          <p:cNvPr id="350" name="Google Shape;350;p75:notes"/>
          <p:cNvSpPr>
            <a:spLocks noGrp="1" noRot="1" noChangeAspect="1"/>
          </p:cNvSpPr>
          <p:nvPr>
            <p:ph type="sldImg" idx="2"/>
          </p:nvPr>
        </p:nvSpPr>
        <p:spPr>
          <a:xfrm>
            <a:off x="1204913" y="704850"/>
            <a:ext cx="4692650" cy="3519488"/>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351" name="Google Shape;351;p75:notes"/>
          <p:cNvSpPr txBox="1">
            <a:spLocks noGrp="1"/>
          </p:cNvSpPr>
          <p:nvPr>
            <p:ph type="body" idx="1"/>
          </p:nvPr>
        </p:nvSpPr>
        <p:spPr>
          <a:xfrm>
            <a:off x="710248" y="4459526"/>
            <a:ext cx="5681980" cy="4224814"/>
          </a:xfrm>
          <a:prstGeom prst="rect">
            <a:avLst/>
          </a:prstGeom>
          <a:noFill/>
          <a:ln>
            <a:noFill/>
          </a:ln>
        </p:spPr>
        <p:txBody>
          <a:bodyPr spcFirstLastPara="1" wrap="square" lIns="94225" tIns="47100" rIns="94225" bIns="47100" anchor="t" anchorCtr="0">
            <a:normAutofit/>
          </a:bodyPr>
          <a:lstStyle/>
          <a:p>
            <a:pPr marL="0" marR="0" lvl="0" indent="0" algn="l" defTabSz="914400" rtl="0" eaLnBrk="1" fontAlgn="auto" latinLnBrk="0" hangingPunct="1">
              <a:lnSpc>
                <a:spcPct val="100000"/>
              </a:lnSpc>
              <a:spcBef>
                <a:spcPts val="0"/>
              </a:spcBef>
              <a:spcAft>
                <a:spcPts val="0"/>
              </a:spcAft>
              <a:buClr>
                <a:schemeClr val="dk1"/>
              </a:buClr>
              <a:buSzPts val="1200"/>
              <a:buFont typeface="Calibri"/>
              <a:buNone/>
              <a:tabLst/>
              <a:defRPr/>
            </a:pPr>
            <a:r>
              <a:rPr lang="en-US" dirty="0"/>
              <a:t>National average of coaching salaries</a:t>
            </a:r>
          </a:p>
          <a:p>
            <a:pPr marL="0" lvl="0" indent="0" algn="l" rtl="0">
              <a:lnSpc>
                <a:spcPct val="100000"/>
              </a:lnSpc>
              <a:spcBef>
                <a:spcPts val="0"/>
              </a:spcBef>
              <a:spcAft>
                <a:spcPts val="0"/>
              </a:spcAft>
              <a:buClr>
                <a:schemeClr val="dk1"/>
              </a:buClr>
              <a:buSzPts val="1200"/>
              <a:buFont typeface="Calibri"/>
              <a:buNone/>
            </a:pPr>
            <a:endParaRPr dirty="0"/>
          </a:p>
          <a:p>
            <a:pPr marL="0" lvl="0" indent="0" algn="l" rtl="0">
              <a:lnSpc>
                <a:spcPct val="100000"/>
              </a:lnSpc>
              <a:spcBef>
                <a:spcPts val="0"/>
              </a:spcBef>
              <a:spcAft>
                <a:spcPts val="0"/>
              </a:spcAft>
              <a:buClr>
                <a:schemeClr val="dk1"/>
              </a:buClr>
              <a:buSzPts val="1200"/>
              <a:buFont typeface="Calibri"/>
              <a:buNone/>
            </a:pPr>
            <a:r>
              <a:rPr lang="en-US" dirty="0"/>
              <a:t>“All of the salaries that we just discussed are “base salaries” Just the minimum teachers receive. But most teachers do more than that.  When teachers coach, sponsor clubs, sub for another teacher, tutor, all of that comes with negotiated stipends/bonuses. The middle 50% range for these activities is $1 - $8K per year.  Some teachers like to do multiple activities and tell us that it’s not unreasonable to add $12 - $18K to their salary doing these types of activities.”</a:t>
            </a:r>
            <a:endParaRPr dirty="0"/>
          </a:p>
        </p:txBody>
      </p:sp>
      <p:sp>
        <p:nvSpPr>
          <p:cNvPr id="352" name="Google Shape;352;p75:notes"/>
          <p:cNvSpPr txBox="1">
            <a:spLocks noGrp="1"/>
          </p:cNvSpPr>
          <p:nvPr>
            <p:ph type="sldNum" idx="12"/>
          </p:nvPr>
        </p:nvSpPr>
        <p:spPr>
          <a:xfrm>
            <a:off x="4023093" y="8917422"/>
            <a:ext cx="3077739" cy="469424"/>
          </a:xfrm>
          <a:prstGeom prst="rect">
            <a:avLst/>
          </a:prstGeom>
          <a:noFill/>
          <a:ln>
            <a:noFill/>
          </a:ln>
        </p:spPr>
        <p:txBody>
          <a:bodyPr spcFirstLastPara="1" wrap="square" lIns="94225" tIns="47100" rIns="94225" bIns="47100" anchor="b" anchorCtr="0">
            <a:noAutofit/>
          </a:bodyPr>
          <a:lstStyle/>
          <a:p>
            <a:pPr marL="0" marR="0" lvl="0" indent="0" algn="r" defTabSz="914400" rtl="0" eaLnBrk="1" fontAlgn="auto" latinLnBrk="0" hangingPunct="1">
              <a:lnSpc>
                <a:spcPct val="100000"/>
              </a:lnSpc>
              <a:spcBef>
                <a:spcPts val="0"/>
              </a:spcBef>
              <a:spcAft>
                <a:spcPts val="0"/>
              </a:spcAft>
              <a:buClr>
                <a:srgbClr val="000000"/>
              </a:buClr>
              <a:buSzPts val="1400"/>
              <a:buFont typeface="Arial"/>
              <a:buNone/>
              <a:tabLst/>
              <a:defRPr/>
            </a:pPr>
            <a:fld id="{00000000-1234-1234-1234-123412341234}" type="slidenum">
              <a:rPr kumimoji="0" lang="en-US" sz="1400" b="0" i="0" u="none" strike="noStrike" kern="0" cap="none" spc="0" normalizeH="0" baseline="0" noProof="0">
                <a:ln>
                  <a:noFill/>
                </a:ln>
                <a:solidFill>
                  <a:srgbClr val="000000"/>
                </a:solidFill>
                <a:effectLst/>
                <a:uLnTx/>
                <a:uFillTx/>
                <a:latin typeface="Arial"/>
                <a:ea typeface="Arial"/>
                <a:cs typeface="Arial"/>
                <a:sym typeface="Arial"/>
              </a:rPr>
              <a:pPr marL="0" marR="0" lvl="0" indent="0" algn="r" defTabSz="914400" rtl="0" eaLnBrk="1" fontAlgn="auto" latinLnBrk="0" hangingPunct="1">
                <a:lnSpc>
                  <a:spcPct val="100000"/>
                </a:lnSpc>
                <a:spcBef>
                  <a:spcPts val="0"/>
                </a:spcBef>
                <a:spcAft>
                  <a:spcPts val="0"/>
                </a:spcAft>
                <a:buClr>
                  <a:srgbClr val="000000"/>
                </a:buClr>
                <a:buSzPts val="1400"/>
                <a:buFont typeface="Arial"/>
                <a:buNone/>
                <a:tabLst/>
                <a:defRPr/>
              </a:pPr>
              <a:t>6</a:t>
            </a:fld>
            <a:endParaRPr kumimoji="0" sz="1400" b="0" i="0" u="none" strike="noStrike" kern="0" cap="none" spc="0" normalizeH="0" baseline="0" noProof="0">
              <a:ln>
                <a:noFill/>
              </a:ln>
              <a:solidFill>
                <a:srgbClr val="000000"/>
              </a:solidFill>
              <a:effectLst/>
              <a:uLnTx/>
              <a:uFillTx/>
              <a:latin typeface="Arial"/>
              <a:ea typeface="Arial"/>
              <a:cs typeface="Arial"/>
              <a:sym typeface="Arial"/>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AE6296C-74C4-4ED9-A503-1C16909B201C}" type="datetimeFigureOut">
              <a:rPr lang="en-US" smtClean="0"/>
              <a:t>4/6/26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8797802-A2AC-4AB5-A5BD-02B48C84A275}" type="slidenum">
              <a:rPr lang="en-US" smtClean="0"/>
              <a:t>‹#›</a:t>
            </a:fld>
            <a:endParaRPr lang="en-US"/>
          </a:p>
        </p:txBody>
      </p:sp>
    </p:spTree>
    <p:extLst>
      <p:ext uri="{BB962C8B-B14F-4D97-AF65-F5344CB8AC3E}">
        <p14:creationId xmlns:p14="http://schemas.microsoft.com/office/powerpoint/2010/main" val="44890089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AE6296C-74C4-4ED9-A503-1C16909B201C}" type="datetimeFigureOut">
              <a:rPr lang="en-US" smtClean="0"/>
              <a:t>4/6/26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8797802-A2AC-4AB5-A5BD-02B48C84A275}" type="slidenum">
              <a:rPr lang="en-US" smtClean="0"/>
              <a:t>‹#›</a:t>
            </a:fld>
            <a:endParaRPr lang="en-US"/>
          </a:p>
        </p:txBody>
      </p:sp>
    </p:spTree>
    <p:extLst>
      <p:ext uri="{BB962C8B-B14F-4D97-AF65-F5344CB8AC3E}">
        <p14:creationId xmlns:p14="http://schemas.microsoft.com/office/powerpoint/2010/main" val="6602573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AE6296C-74C4-4ED9-A503-1C16909B201C}" type="datetimeFigureOut">
              <a:rPr lang="en-US" smtClean="0"/>
              <a:t>4/6/26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8797802-A2AC-4AB5-A5BD-02B48C84A275}" type="slidenum">
              <a:rPr lang="en-US" smtClean="0"/>
              <a:t>‹#›</a:t>
            </a:fld>
            <a:endParaRPr lang="en-US"/>
          </a:p>
        </p:txBody>
      </p:sp>
    </p:spTree>
    <p:extLst>
      <p:ext uri="{BB962C8B-B14F-4D97-AF65-F5344CB8AC3E}">
        <p14:creationId xmlns:p14="http://schemas.microsoft.com/office/powerpoint/2010/main" val="40261929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63150C59-D01F-4303-9971-EB52C9538060}" type="datetimeFigureOut">
              <a:rPr lang="en-US" smtClean="0"/>
              <a:pPr/>
              <a:t>4/6/26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4FA161D-47DC-4206-908F-39ED51F30055}" type="slidenum">
              <a:rPr lang="en-US" smtClean="0"/>
              <a:pPr/>
              <a:t>‹#›</a:t>
            </a:fld>
            <a:endParaRPr lang="en-US"/>
          </a:p>
        </p:txBody>
      </p:sp>
    </p:spTree>
    <p:extLst>
      <p:ext uri="{BB962C8B-B14F-4D97-AF65-F5344CB8AC3E}">
        <p14:creationId xmlns:p14="http://schemas.microsoft.com/office/powerpoint/2010/main" val="266477896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b="1">
                <a:solidFill>
                  <a:srgbClr val="002060"/>
                </a:solidFill>
                <a:latin typeface="Tahoma" panose="020B0604030504040204" pitchFamily="34" charset="0"/>
                <a:ea typeface="Tahoma" panose="020B0604030504040204" pitchFamily="34" charset="0"/>
                <a:cs typeface="Tahoma" panose="020B0604030504040204" pitchFamily="34" charset="0"/>
              </a:defRPr>
            </a:lvl1pPr>
          </a:lstStyle>
          <a:p>
            <a:r>
              <a:rPr lang="en-US"/>
              <a:t>Click to edit Master title style</a:t>
            </a:r>
          </a:p>
        </p:txBody>
      </p:sp>
      <p:sp>
        <p:nvSpPr>
          <p:cNvPr id="3" name="Content Placeholder 2"/>
          <p:cNvSpPr>
            <a:spLocks noGrp="1"/>
          </p:cNvSpPr>
          <p:nvPr>
            <p:ph idx="1"/>
          </p:nvPr>
        </p:nvSpPr>
        <p:spPr/>
        <p:txBody>
          <a:bodyPr>
            <a:normAutofit/>
          </a:bodyPr>
          <a:lstStyle>
            <a:lvl1pPr>
              <a:defRPr sz="3200">
                <a:solidFill>
                  <a:srgbClr val="002060"/>
                </a:solidFill>
              </a:defRPr>
            </a:lvl1pPr>
            <a:lvl2pPr>
              <a:defRPr sz="3200">
                <a:solidFill>
                  <a:srgbClr val="002060"/>
                </a:solidFill>
              </a:defRPr>
            </a:lvl2pPr>
            <a:lvl3pPr>
              <a:defRPr sz="3200">
                <a:solidFill>
                  <a:srgbClr val="002060"/>
                </a:solidFill>
              </a:defRPr>
            </a:lvl3pPr>
            <a:lvl4pPr>
              <a:defRPr sz="3200">
                <a:solidFill>
                  <a:srgbClr val="002060"/>
                </a:solidFill>
              </a:defRPr>
            </a:lvl4pPr>
            <a:lvl5pPr>
              <a:defRPr sz="3200">
                <a:solidFill>
                  <a:srgbClr val="002060"/>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3150C59-D01F-4303-9971-EB52C9538060}" type="datetimeFigureOut">
              <a:rPr lang="en-US" smtClean="0"/>
              <a:pPr/>
              <a:t>4/6/26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4FA161D-47DC-4206-908F-39ED51F30055}" type="slidenum">
              <a:rPr lang="en-US" smtClean="0"/>
              <a:pPr/>
              <a:t>‹#›</a:t>
            </a:fld>
            <a:endParaRPr lang="en-US"/>
          </a:p>
        </p:txBody>
      </p:sp>
    </p:spTree>
    <p:extLst>
      <p:ext uri="{BB962C8B-B14F-4D97-AF65-F5344CB8AC3E}">
        <p14:creationId xmlns:p14="http://schemas.microsoft.com/office/powerpoint/2010/main" val="60592515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3150C59-D01F-4303-9971-EB52C9538060}" type="datetimeFigureOut">
              <a:rPr lang="en-US" smtClean="0"/>
              <a:pPr/>
              <a:t>4/6/26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4FA161D-47DC-4206-908F-39ED51F30055}" type="slidenum">
              <a:rPr lang="en-US" smtClean="0"/>
              <a:pPr/>
              <a:t>‹#›</a:t>
            </a:fld>
            <a:endParaRPr lang="en-US"/>
          </a:p>
        </p:txBody>
      </p:sp>
    </p:spTree>
    <p:extLst>
      <p:ext uri="{BB962C8B-B14F-4D97-AF65-F5344CB8AC3E}">
        <p14:creationId xmlns:p14="http://schemas.microsoft.com/office/powerpoint/2010/main" val="363172075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63150C59-D01F-4303-9971-EB52C9538060}" type="datetimeFigureOut">
              <a:rPr lang="en-US" smtClean="0"/>
              <a:pPr/>
              <a:t>4/6/26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4FA161D-47DC-4206-908F-39ED51F30055}" type="slidenum">
              <a:rPr lang="en-US" smtClean="0"/>
              <a:pPr/>
              <a:t>‹#›</a:t>
            </a:fld>
            <a:endParaRPr lang="en-US"/>
          </a:p>
        </p:txBody>
      </p:sp>
    </p:spTree>
    <p:extLst>
      <p:ext uri="{BB962C8B-B14F-4D97-AF65-F5344CB8AC3E}">
        <p14:creationId xmlns:p14="http://schemas.microsoft.com/office/powerpoint/2010/main" val="403457018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63150C59-D01F-4303-9971-EB52C9538060}" type="datetimeFigureOut">
              <a:rPr lang="en-US" smtClean="0"/>
              <a:pPr/>
              <a:t>4/6/26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4FA161D-47DC-4206-908F-39ED51F30055}" type="slidenum">
              <a:rPr lang="en-US" smtClean="0"/>
              <a:pPr/>
              <a:t>‹#›</a:t>
            </a:fld>
            <a:endParaRPr lang="en-US"/>
          </a:p>
        </p:txBody>
      </p:sp>
    </p:spTree>
    <p:extLst>
      <p:ext uri="{BB962C8B-B14F-4D97-AF65-F5344CB8AC3E}">
        <p14:creationId xmlns:p14="http://schemas.microsoft.com/office/powerpoint/2010/main" val="384251833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63150C59-D01F-4303-9971-EB52C9538060}" type="datetimeFigureOut">
              <a:rPr lang="en-US" smtClean="0"/>
              <a:pPr/>
              <a:t>4/6/26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4FA161D-47DC-4206-908F-39ED51F30055}" type="slidenum">
              <a:rPr lang="en-US" smtClean="0"/>
              <a:pPr/>
              <a:t>‹#›</a:t>
            </a:fld>
            <a:endParaRPr lang="en-US"/>
          </a:p>
        </p:txBody>
      </p:sp>
    </p:spTree>
    <p:extLst>
      <p:ext uri="{BB962C8B-B14F-4D97-AF65-F5344CB8AC3E}">
        <p14:creationId xmlns:p14="http://schemas.microsoft.com/office/powerpoint/2010/main" val="11979005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3150C59-D01F-4303-9971-EB52C9538060}" type="datetimeFigureOut">
              <a:rPr lang="en-US" smtClean="0"/>
              <a:pPr/>
              <a:t>4/6/26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4FA161D-47DC-4206-908F-39ED51F30055}" type="slidenum">
              <a:rPr lang="en-US" smtClean="0"/>
              <a:pPr/>
              <a:t>‹#›</a:t>
            </a:fld>
            <a:endParaRPr lang="en-US"/>
          </a:p>
        </p:txBody>
      </p:sp>
    </p:spTree>
    <p:extLst>
      <p:ext uri="{BB962C8B-B14F-4D97-AF65-F5344CB8AC3E}">
        <p14:creationId xmlns:p14="http://schemas.microsoft.com/office/powerpoint/2010/main" val="142112862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63150C59-D01F-4303-9971-EB52C9538060}" type="datetimeFigureOut">
              <a:rPr lang="en-US" smtClean="0"/>
              <a:pPr/>
              <a:t>4/6/26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4FA161D-47DC-4206-908F-39ED51F30055}" type="slidenum">
              <a:rPr lang="en-US" smtClean="0"/>
              <a:pPr/>
              <a:t>‹#›</a:t>
            </a:fld>
            <a:endParaRPr lang="en-US"/>
          </a:p>
        </p:txBody>
      </p:sp>
    </p:spTree>
    <p:extLst>
      <p:ext uri="{BB962C8B-B14F-4D97-AF65-F5344CB8AC3E}">
        <p14:creationId xmlns:p14="http://schemas.microsoft.com/office/powerpoint/2010/main" val="11163676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AE6296C-74C4-4ED9-A503-1C16909B201C}" type="datetimeFigureOut">
              <a:rPr lang="en-US" smtClean="0"/>
              <a:t>4/6/26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8797802-A2AC-4AB5-A5BD-02B48C84A275}" type="slidenum">
              <a:rPr lang="en-US" smtClean="0"/>
              <a:t>‹#›</a:t>
            </a:fld>
            <a:endParaRPr lang="en-US"/>
          </a:p>
        </p:txBody>
      </p:sp>
    </p:spTree>
    <p:extLst>
      <p:ext uri="{BB962C8B-B14F-4D97-AF65-F5344CB8AC3E}">
        <p14:creationId xmlns:p14="http://schemas.microsoft.com/office/powerpoint/2010/main" val="187371637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63150C59-D01F-4303-9971-EB52C9538060}" type="datetimeFigureOut">
              <a:rPr lang="en-US" smtClean="0"/>
              <a:pPr/>
              <a:t>4/6/26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4FA161D-47DC-4206-908F-39ED51F30055}" type="slidenum">
              <a:rPr lang="en-US" smtClean="0"/>
              <a:pPr/>
              <a:t>‹#›</a:t>
            </a:fld>
            <a:endParaRPr lang="en-US"/>
          </a:p>
        </p:txBody>
      </p:sp>
    </p:spTree>
    <p:extLst>
      <p:ext uri="{BB962C8B-B14F-4D97-AF65-F5344CB8AC3E}">
        <p14:creationId xmlns:p14="http://schemas.microsoft.com/office/powerpoint/2010/main" val="64370168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3150C59-D01F-4303-9971-EB52C9538060}" type="datetimeFigureOut">
              <a:rPr lang="en-US" smtClean="0"/>
              <a:pPr/>
              <a:t>4/6/26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4FA161D-47DC-4206-908F-39ED51F30055}" type="slidenum">
              <a:rPr lang="en-US" smtClean="0"/>
              <a:pPr/>
              <a:t>‹#›</a:t>
            </a:fld>
            <a:endParaRPr lang="en-US"/>
          </a:p>
        </p:txBody>
      </p:sp>
    </p:spTree>
    <p:extLst>
      <p:ext uri="{BB962C8B-B14F-4D97-AF65-F5344CB8AC3E}">
        <p14:creationId xmlns:p14="http://schemas.microsoft.com/office/powerpoint/2010/main" val="407534969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3150C59-D01F-4303-9971-EB52C9538060}" type="datetimeFigureOut">
              <a:rPr lang="en-US" smtClean="0"/>
              <a:pPr/>
              <a:t>4/6/26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4FA161D-47DC-4206-908F-39ED51F30055}" type="slidenum">
              <a:rPr lang="en-US" smtClean="0"/>
              <a:pPr/>
              <a:t>‹#›</a:t>
            </a:fld>
            <a:endParaRPr lang="en-US"/>
          </a:p>
        </p:txBody>
      </p:sp>
    </p:spTree>
    <p:extLst>
      <p:ext uri="{BB962C8B-B14F-4D97-AF65-F5344CB8AC3E}">
        <p14:creationId xmlns:p14="http://schemas.microsoft.com/office/powerpoint/2010/main" val="31137085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AE6296C-74C4-4ED9-A503-1C16909B201C}" type="datetimeFigureOut">
              <a:rPr lang="en-US" smtClean="0"/>
              <a:t>4/6/26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8797802-A2AC-4AB5-A5BD-02B48C84A275}" type="slidenum">
              <a:rPr lang="en-US" smtClean="0"/>
              <a:t>‹#›</a:t>
            </a:fld>
            <a:endParaRPr lang="en-US"/>
          </a:p>
        </p:txBody>
      </p:sp>
    </p:spTree>
    <p:extLst>
      <p:ext uri="{BB962C8B-B14F-4D97-AF65-F5344CB8AC3E}">
        <p14:creationId xmlns:p14="http://schemas.microsoft.com/office/powerpoint/2010/main" val="42884053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7AE6296C-74C4-4ED9-A503-1C16909B201C}" type="datetimeFigureOut">
              <a:rPr lang="en-US" smtClean="0"/>
              <a:t>4/6/26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8797802-A2AC-4AB5-A5BD-02B48C84A275}" type="slidenum">
              <a:rPr lang="en-US" smtClean="0"/>
              <a:t>‹#›</a:t>
            </a:fld>
            <a:endParaRPr lang="en-US"/>
          </a:p>
        </p:txBody>
      </p:sp>
    </p:spTree>
    <p:extLst>
      <p:ext uri="{BB962C8B-B14F-4D97-AF65-F5344CB8AC3E}">
        <p14:creationId xmlns:p14="http://schemas.microsoft.com/office/powerpoint/2010/main" val="31315511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7AE6296C-74C4-4ED9-A503-1C16909B201C}" type="datetimeFigureOut">
              <a:rPr lang="en-US" smtClean="0"/>
              <a:t>4/6/26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8797802-A2AC-4AB5-A5BD-02B48C84A275}" type="slidenum">
              <a:rPr lang="en-US" smtClean="0"/>
              <a:t>‹#›</a:t>
            </a:fld>
            <a:endParaRPr lang="en-US"/>
          </a:p>
        </p:txBody>
      </p:sp>
    </p:spTree>
    <p:extLst>
      <p:ext uri="{BB962C8B-B14F-4D97-AF65-F5344CB8AC3E}">
        <p14:creationId xmlns:p14="http://schemas.microsoft.com/office/powerpoint/2010/main" val="351345667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7AE6296C-74C4-4ED9-A503-1C16909B201C}" type="datetimeFigureOut">
              <a:rPr lang="en-US" smtClean="0"/>
              <a:t>4/6/26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8797802-A2AC-4AB5-A5BD-02B48C84A275}" type="slidenum">
              <a:rPr lang="en-US" smtClean="0"/>
              <a:t>‹#›</a:t>
            </a:fld>
            <a:endParaRPr lang="en-US"/>
          </a:p>
        </p:txBody>
      </p:sp>
    </p:spTree>
    <p:extLst>
      <p:ext uri="{BB962C8B-B14F-4D97-AF65-F5344CB8AC3E}">
        <p14:creationId xmlns:p14="http://schemas.microsoft.com/office/powerpoint/2010/main" val="10544661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AE6296C-74C4-4ED9-A503-1C16909B201C}" type="datetimeFigureOut">
              <a:rPr lang="en-US" smtClean="0"/>
              <a:t>4/6/26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8797802-A2AC-4AB5-A5BD-02B48C84A275}" type="slidenum">
              <a:rPr lang="en-US" smtClean="0"/>
              <a:t>‹#›</a:t>
            </a:fld>
            <a:endParaRPr lang="en-US"/>
          </a:p>
        </p:txBody>
      </p:sp>
    </p:spTree>
    <p:extLst>
      <p:ext uri="{BB962C8B-B14F-4D97-AF65-F5344CB8AC3E}">
        <p14:creationId xmlns:p14="http://schemas.microsoft.com/office/powerpoint/2010/main" val="24678050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AE6296C-74C4-4ED9-A503-1C16909B201C}" type="datetimeFigureOut">
              <a:rPr lang="en-US" smtClean="0"/>
              <a:t>4/6/26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8797802-A2AC-4AB5-A5BD-02B48C84A275}" type="slidenum">
              <a:rPr lang="en-US" smtClean="0"/>
              <a:t>‹#›</a:t>
            </a:fld>
            <a:endParaRPr lang="en-US"/>
          </a:p>
        </p:txBody>
      </p:sp>
    </p:spTree>
    <p:extLst>
      <p:ext uri="{BB962C8B-B14F-4D97-AF65-F5344CB8AC3E}">
        <p14:creationId xmlns:p14="http://schemas.microsoft.com/office/powerpoint/2010/main" val="8498330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AE6296C-74C4-4ED9-A503-1C16909B201C}" type="datetimeFigureOut">
              <a:rPr lang="en-US" smtClean="0"/>
              <a:t>4/6/26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8797802-A2AC-4AB5-A5BD-02B48C84A275}" type="slidenum">
              <a:rPr lang="en-US" smtClean="0"/>
              <a:t>‹#›</a:t>
            </a:fld>
            <a:endParaRPr lang="en-US"/>
          </a:p>
        </p:txBody>
      </p:sp>
    </p:spTree>
    <p:extLst>
      <p:ext uri="{BB962C8B-B14F-4D97-AF65-F5344CB8AC3E}">
        <p14:creationId xmlns:p14="http://schemas.microsoft.com/office/powerpoint/2010/main" val="242795469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AE6296C-74C4-4ED9-A503-1C16909B201C}" type="datetimeFigureOut">
              <a:rPr lang="en-US" smtClean="0"/>
              <a:t>4/6/26</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8797802-A2AC-4AB5-A5BD-02B48C84A275}" type="slidenum">
              <a:rPr lang="en-US" smtClean="0"/>
              <a:t>‹#›</a:t>
            </a:fld>
            <a:endParaRPr lang="en-US"/>
          </a:p>
        </p:txBody>
      </p:sp>
    </p:spTree>
    <p:extLst>
      <p:ext uri="{BB962C8B-B14F-4D97-AF65-F5344CB8AC3E}">
        <p14:creationId xmlns:p14="http://schemas.microsoft.com/office/powerpoint/2010/main" val="383299417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3150C59-D01F-4303-9971-EB52C9538060}" type="datetimeFigureOut">
              <a:rPr lang="en-US" smtClean="0"/>
              <a:pPr/>
              <a:t>4/6/26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4FA161D-47DC-4206-908F-39ED51F30055}" type="slidenum">
              <a:rPr lang="en-US" smtClean="0"/>
              <a:pPr/>
              <a:t>‹#›</a:t>
            </a:fld>
            <a:endParaRPr lang="en-US"/>
          </a:p>
        </p:txBody>
      </p:sp>
    </p:spTree>
    <p:extLst>
      <p:ext uri="{BB962C8B-B14F-4D97-AF65-F5344CB8AC3E}">
        <p14:creationId xmlns:p14="http://schemas.microsoft.com/office/powerpoint/2010/main" val="373927584"/>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defTabSz="914400" rtl="0" eaLnBrk="1" latinLnBrk="0" hangingPunct="1">
        <a:spcBef>
          <a:spcPct val="0"/>
        </a:spcBef>
        <a:buNone/>
        <a:defRPr sz="4400" b="1" kern="1200">
          <a:solidFill>
            <a:srgbClr val="002060"/>
          </a:solidFill>
          <a:latin typeface="Tahoma" panose="020B0604030504040204" pitchFamily="34" charset="0"/>
          <a:ea typeface="Tahoma" panose="020B0604030504040204" pitchFamily="34" charset="0"/>
          <a:cs typeface="Tahoma" panose="020B0604030504040204" pitchFamily="34" charset="0"/>
        </a:defRPr>
      </a:lvl1pPr>
    </p:titleStyle>
    <p:bodyStyle>
      <a:lvl1pPr marL="342900" indent="-342900" algn="l" defTabSz="914400" rtl="0" eaLnBrk="1" latinLnBrk="0" hangingPunct="1">
        <a:spcBef>
          <a:spcPct val="20000"/>
        </a:spcBef>
        <a:buFont typeface="Arial" pitchFamily="34" charset="0"/>
        <a:buChar char="•"/>
        <a:defRPr sz="3200" kern="1200">
          <a:solidFill>
            <a:srgbClr val="002060"/>
          </a:solidFill>
          <a:latin typeface="+mn-lt"/>
          <a:ea typeface="+mn-ea"/>
          <a:cs typeface="+mn-cs"/>
        </a:defRPr>
      </a:lvl1pPr>
      <a:lvl2pPr marL="742950" indent="-285750" algn="l" defTabSz="914400" rtl="0" eaLnBrk="1" latinLnBrk="0" hangingPunct="1">
        <a:spcBef>
          <a:spcPct val="20000"/>
        </a:spcBef>
        <a:buFont typeface="Arial" pitchFamily="34" charset="0"/>
        <a:buChar char="–"/>
        <a:defRPr sz="3200" kern="1200">
          <a:solidFill>
            <a:srgbClr val="002060"/>
          </a:solidFill>
          <a:latin typeface="+mn-lt"/>
          <a:ea typeface="+mn-ea"/>
          <a:cs typeface="+mn-cs"/>
        </a:defRPr>
      </a:lvl2pPr>
      <a:lvl3pPr marL="1143000" indent="-228600" algn="l" defTabSz="914400" rtl="0" eaLnBrk="1" latinLnBrk="0" hangingPunct="1">
        <a:spcBef>
          <a:spcPct val="20000"/>
        </a:spcBef>
        <a:buFont typeface="Arial" pitchFamily="34" charset="0"/>
        <a:buChar char="•"/>
        <a:defRPr sz="3200" kern="1200">
          <a:solidFill>
            <a:srgbClr val="002060"/>
          </a:solidFill>
          <a:latin typeface="+mn-lt"/>
          <a:ea typeface="+mn-ea"/>
          <a:cs typeface="+mn-cs"/>
        </a:defRPr>
      </a:lvl3pPr>
      <a:lvl4pPr marL="1600200" indent="-228600" algn="l" defTabSz="914400" rtl="0" eaLnBrk="1" latinLnBrk="0" hangingPunct="1">
        <a:spcBef>
          <a:spcPct val="20000"/>
        </a:spcBef>
        <a:buFont typeface="Arial" pitchFamily="34" charset="0"/>
        <a:buChar char="–"/>
        <a:defRPr sz="3200" kern="1200">
          <a:solidFill>
            <a:srgbClr val="002060"/>
          </a:solidFill>
          <a:latin typeface="+mn-lt"/>
          <a:ea typeface="+mn-ea"/>
          <a:cs typeface="+mn-cs"/>
        </a:defRPr>
      </a:lvl4pPr>
      <a:lvl5pPr marL="2057400" indent="-228600" algn="l" defTabSz="914400" rtl="0" eaLnBrk="1" latinLnBrk="0" hangingPunct="1">
        <a:spcBef>
          <a:spcPct val="20000"/>
        </a:spcBef>
        <a:buFont typeface="Arial" pitchFamily="34" charset="0"/>
        <a:buChar char="»"/>
        <a:defRPr sz="3200" kern="1200">
          <a:solidFill>
            <a:srgbClr val="00206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getthefactsout.org/presentation-faculty" TargetMode="External"/><Relationship Id="rId7" Type="http://schemas.openxmlformats.org/officeDocument/2006/relationships/image" Target="../media/image3.png"/><Relationship Id="rId2" Type="http://schemas.openxmlformats.org/officeDocument/2006/relationships/hyperlink" Target="https://getthefactsout.org/presentation-students" TargetMode="External"/><Relationship Id="rId1" Type="http://schemas.openxmlformats.org/officeDocument/2006/relationships/slideLayout" Target="../slideLayouts/slideLayout2.xml"/><Relationship Id="rId6" Type="http://schemas.openxmlformats.org/officeDocument/2006/relationships/hyperlink" Target="https://getthefactsout.org/resource-usage-and-copyright-permissions/" TargetMode="External"/><Relationship Id="rId5" Type="http://schemas.openxmlformats.org/officeDocument/2006/relationships/image" Target="../media/image2.png"/><Relationship Id="rId4" Type="http://schemas.openxmlformats.org/officeDocument/2006/relationships/image" Target="../media/image1.jpeg"/></Relationships>
</file>

<file path=ppt/slides/_rels/slide2.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1.xml"/><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3" Type="http://schemas.openxmlformats.org/officeDocument/2006/relationships/image" Target="../media/image4.jpg"/><Relationship Id="rId7" Type="http://schemas.openxmlformats.org/officeDocument/2006/relationships/image" Target="../media/image8.png"/><Relationship Id="rId2" Type="http://schemas.openxmlformats.org/officeDocument/2006/relationships/notesSlide" Target="../notesSlides/notesSlide5.xml"/><Relationship Id="rId1" Type="http://schemas.openxmlformats.org/officeDocument/2006/relationships/slideLayout" Target="../slideLayouts/slideLayout13.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822EC4CB-DA82-4D1D-902C-518EE8DB7352}"/>
              </a:ext>
            </a:extLst>
          </p:cNvPr>
          <p:cNvSpPr>
            <a:spLocks noGrp="1"/>
          </p:cNvSpPr>
          <p:nvPr>
            <p:ph type="title"/>
          </p:nvPr>
        </p:nvSpPr>
        <p:spPr>
          <a:xfrm>
            <a:off x="628650" y="83431"/>
            <a:ext cx="7886700" cy="1325563"/>
          </a:xfrm>
        </p:spPr>
        <p:txBody>
          <a:bodyPr/>
          <a:lstStyle/>
          <a:p>
            <a:pPr algn="ctr"/>
            <a:r>
              <a:rPr lang="en-US" b="1" dirty="0">
                <a:latin typeface="Tahoma" panose="020B0604030504040204" pitchFamily="34" charset="0"/>
                <a:ea typeface="Tahoma" panose="020B0604030504040204" pitchFamily="34" charset="0"/>
                <a:cs typeface="Tahoma" panose="020B0604030504040204" pitchFamily="34" charset="0"/>
              </a:rPr>
              <a:t>Instructions</a:t>
            </a:r>
          </a:p>
        </p:txBody>
      </p:sp>
      <p:sp>
        <p:nvSpPr>
          <p:cNvPr id="5" name="Content Placeholder 4">
            <a:extLst>
              <a:ext uri="{FF2B5EF4-FFF2-40B4-BE49-F238E27FC236}">
                <a16:creationId xmlns:a16="http://schemas.microsoft.com/office/drawing/2014/main" id="{5AAACFC2-6796-4785-A8CE-7B7653F146A6}"/>
              </a:ext>
            </a:extLst>
          </p:cNvPr>
          <p:cNvSpPr>
            <a:spLocks noGrp="1"/>
          </p:cNvSpPr>
          <p:nvPr>
            <p:ph idx="1"/>
          </p:nvPr>
        </p:nvSpPr>
        <p:spPr>
          <a:xfrm>
            <a:off x="560496" y="1490535"/>
            <a:ext cx="7886700" cy="3961788"/>
          </a:xfrm>
        </p:spPr>
        <p:txBody>
          <a:bodyPr>
            <a:normAutofit/>
          </a:bodyPr>
          <a:lstStyle/>
          <a:p>
            <a:r>
              <a:rPr lang="en-US" sz="2400" dirty="0"/>
              <a:t>The next slide is designed to fit into either a </a:t>
            </a:r>
            <a:r>
              <a:rPr lang="en-US" sz="2400" dirty="0">
                <a:hlinkClick r:id="rId2"/>
              </a:rPr>
              <a:t>GFO student presentation: Busting Myths About the Teaching Profession</a:t>
            </a:r>
            <a:r>
              <a:rPr lang="en-US" sz="2400" dirty="0"/>
              <a:t> or a </a:t>
            </a:r>
            <a:r>
              <a:rPr lang="en-US" sz="2400" dirty="0">
                <a:hlinkClick r:id="rId3"/>
              </a:rPr>
              <a:t>GFO faculty/staff presentation: Teaching: The Best Kept Secret!</a:t>
            </a:r>
            <a:r>
              <a:rPr lang="en-US" sz="2400" dirty="0"/>
              <a:t>.  </a:t>
            </a:r>
          </a:p>
          <a:p>
            <a:r>
              <a:rPr lang="en-US" sz="2400" dirty="0"/>
              <a:t>It matches the teacher salary slide in the presentation slide decks. </a:t>
            </a:r>
          </a:p>
          <a:p>
            <a:r>
              <a:rPr lang="en-US" sz="2400" dirty="0"/>
              <a:t>You can simply copy and paste this into the slide deck and be ready to present!</a:t>
            </a:r>
          </a:p>
          <a:p>
            <a:r>
              <a:rPr lang="en-US" sz="2400" i="1" dirty="0">
                <a:solidFill>
                  <a:srgbClr val="EF643E"/>
                </a:solidFill>
              </a:rPr>
              <a:t>Note: </a:t>
            </a:r>
            <a:r>
              <a:rPr lang="en-US" sz="2400" dirty="0">
                <a:solidFill>
                  <a:srgbClr val="EF643E"/>
                </a:solidFill>
              </a:rPr>
              <a:t>The Notes section of these slides contain scripts and pointers for presenting</a:t>
            </a:r>
          </a:p>
        </p:txBody>
      </p:sp>
      <p:pic>
        <p:nvPicPr>
          <p:cNvPr id="6" name="Picture 2" descr="Image result for national science foundation robert noyce teacher scholarship program">
            <a:extLst>
              <a:ext uri="{FF2B5EF4-FFF2-40B4-BE49-F238E27FC236}">
                <a16:creationId xmlns:a16="http://schemas.microsoft.com/office/drawing/2014/main" id="{EC11D6C8-D8FC-4064-891A-50C414BD7A79}"/>
              </a:ext>
            </a:extLst>
          </p:cNvPr>
          <p:cNvPicPr>
            <a:picLocks noChangeAspect="1" noChangeArrowheads="1"/>
          </p:cNvPicPr>
          <p:nvPr/>
        </p:nvPicPr>
        <p:blipFill>
          <a:blip r:embed="rId4" cstate="email">
            <a:extLst>
              <a:ext uri="{28A0092B-C50C-407E-A947-70E740481C1C}">
                <a14:useLocalDpi xmlns:a14="http://schemas.microsoft.com/office/drawing/2010/main"/>
              </a:ext>
            </a:extLst>
          </a:blip>
          <a:srcRect/>
          <a:stretch>
            <a:fillRect/>
          </a:stretch>
        </p:blipFill>
        <p:spPr bwMode="auto">
          <a:xfrm>
            <a:off x="8241956" y="5763118"/>
            <a:ext cx="816545" cy="823077"/>
          </a:xfrm>
          <a:prstGeom prst="rect">
            <a:avLst/>
          </a:prstGeom>
          <a:noFill/>
          <a:extLst>
            <a:ext uri="{909E8E84-426E-40dd-AFC4-6F175D3DCCD1}">
              <a14:hiddenFill xmlns:a14="http://schemas.microsoft.com/office/drawing/2010/main" xmlns="">
                <a:solidFill>
                  <a:srgbClr val="FFFFFF"/>
                </a:solidFill>
              </a14:hiddenFill>
            </a:ext>
          </a:extLst>
        </p:spPr>
      </p:pic>
      <p:sp>
        <p:nvSpPr>
          <p:cNvPr id="7" name="Google Shape;161;p1">
            <a:extLst>
              <a:ext uri="{FF2B5EF4-FFF2-40B4-BE49-F238E27FC236}">
                <a16:creationId xmlns:a16="http://schemas.microsoft.com/office/drawing/2014/main" id="{B440BC4E-6A22-437A-A937-DDC5C2A5A89F}"/>
              </a:ext>
            </a:extLst>
          </p:cNvPr>
          <p:cNvSpPr/>
          <p:nvPr/>
        </p:nvSpPr>
        <p:spPr>
          <a:xfrm>
            <a:off x="4827155" y="5741874"/>
            <a:ext cx="3276600" cy="1015663"/>
          </a:xfrm>
          <a:prstGeom prst="rect">
            <a:avLst/>
          </a:prstGeom>
          <a:noFill/>
          <a:ln>
            <a:noFill/>
          </a:ln>
        </p:spPr>
        <p:txBody>
          <a:bodyPr spcFirstLastPara="1" wrap="square" lIns="91425" tIns="45700" rIns="91425" bIns="45700" anchor="t" anchorCtr="0">
            <a:spAutoFit/>
          </a:bodyPr>
          <a:lstStyle/>
          <a:p>
            <a:pPr marL="0" marR="0" lvl="0" indent="0" algn="just"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1200" b="0" i="0" u="none" strike="noStrike" kern="0" cap="none" spc="0" normalizeH="0" baseline="0" noProof="0" dirty="0">
                <a:ln>
                  <a:noFill/>
                </a:ln>
                <a:solidFill>
                  <a:srgbClr val="000000"/>
                </a:solidFill>
                <a:effectLst/>
                <a:uLnTx/>
                <a:uFillTx/>
                <a:latin typeface="Calibri"/>
                <a:ea typeface="Calibri"/>
                <a:cs typeface="Calibri"/>
                <a:sym typeface="Calibri"/>
              </a:rPr>
              <a:t>Any opinions, findings, and conclusions or recommendations expressed in this material are those of the author(s) and do not necessarily reflect the views of the National Science Foundation. NSF DUE #1821710 &amp; 1821462. </a:t>
            </a:r>
            <a:endParaRPr kumimoji="0" sz="1200" b="0" i="0" u="none" strike="noStrike" kern="0" cap="none" spc="0" normalizeH="0" baseline="0" noProof="0" dirty="0">
              <a:ln>
                <a:noFill/>
              </a:ln>
              <a:solidFill>
                <a:srgbClr val="000000"/>
              </a:solidFill>
              <a:effectLst/>
              <a:uLnTx/>
              <a:uFillTx/>
              <a:latin typeface="Calibri"/>
              <a:ea typeface="Calibri"/>
              <a:cs typeface="Calibri"/>
              <a:sym typeface="Calibri"/>
            </a:endParaRPr>
          </a:p>
        </p:txBody>
      </p:sp>
      <p:pic>
        <p:nvPicPr>
          <p:cNvPr id="8" name="Picture 7">
            <a:extLst>
              <a:ext uri="{FF2B5EF4-FFF2-40B4-BE49-F238E27FC236}">
                <a16:creationId xmlns:a16="http://schemas.microsoft.com/office/drawing/2014/main" id="{3737BD98-DDBB-4255-B4ED-7D583C6EE15A}"/>
              </a:ext>
            </a:extLst>
          </p:cNvPr>
          <p:cNvPicPr>
            <a:picLocks noChangeAspect="1"/>
          </p:cNvPicPr>
          <p:nvPr/>
        </p:nvPicPr>
        <p:blipFill rotWithShape="1">
          <a:blip r:embed="rId5" cstate="email">
            <a:extLst>
              <a:ext uri="{28A0092B-C50C-407E-A947-70E740481C1C}">
                <a14:useLocalDpi xmlns:a14="http://schemas.microsoft.com/office/drawing/2010/main"/>
              </a:ext>
            </a:extLst>
          </a:blip>
          <a:srcRect/>
          <a:stretch/>
        </p:blipFill>
        <p:spPr>
          <a:xfrm>
            <a:off x="5423" y="5510872"/>
            <a:ext cx="3078291" cy="825084"/>
          </a:xfrm>
          <a:prstGeom prst="rect">
            <a:avLst/>
          </a:prstGeom>
        </p:spPr>
      </p:pic>
      <p:sp>
        <p:nvSpPr>
          <p:cNvPr id="9" name="TextBox 8">
            <a:extLst>
              <a:ext uri="{FF2B5EF4-FFF2-40B4-BE49-F238E27FC236}">
                <a16:creationId xmlns:a16="http://schemas.microsoft.com/office/drawing/2014/main" id="{DB96C701-F098-4393-891D-A529A0EE9D4B}"/>
              </a:ext>
            </a:extLst>
          </p:cNvPr>
          <p:cNvSpPr txBox="1"/>
          <p:nvPr/>
        </p:nvSpPr>
        <p:spPr>
          <a:xfrm>
            <a:off x="181233" y="6277773"/>
            <a:ext cx="2726673" cy="523220"/>
          </a:xfrm>
          <a:prstGeom prst="rect">
            <a:avLst/>
          </a:prstGeom>
          <a:noFill/>
        </p:spPr>
        <p:txBody>
          <a:bodyPr wrap="square" rtlCol="0">
            <a:spAutoFit/>
          </a:bodyPr>
          <a:lstStyle/>
          <a:p>
            <a:r>
              <a:rPr lang="en-US" sz="1400" b="1" dirty="0">
                <a:latin typeface="Cavolini" panose="03000502040302020204" pitchFamily="66" charset="0"/>
                <a:cs typeface="Cavolini" panose="03000502040302020204" pitchFamily="66" charset="0"/>
              </a:rPr>
              <a:t>Repairing the reputation of the teaching profession</a:t>
            </a:r>
          </a:p>
        </p:txBody>
      </p:sp>
      <p:pic>
        <p:nvPicPr>
          <p:cNvPr id="3" name="Picture 2">
            <a:hlinkClick r:id="rId6"/>
            <a:extLst>
              <a:ext uri="{FF2B5EF4-FFF2-40B4-BE49-F238E27FC236}">
                <a16:creationId xmlns:a16="http://schemas.microsoft.com/office/drawing/2014/main" id="{3112CED6-82F0-47B8-9BBD-28EB96DD269C}"/>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3448430" y="6391745"/>
            <a:ext cx="838200" cy="295275"/>
          </a:xfrm>
          <a:prstGeom prst="rect">
            <a:avLst/>
          </a:prstGeom>
        </p:spPr>
      </p:pic>
    </p:spTree>
    <p:extLst>
      <p:ext uri="{BB962C8B-B14F-4D97-AF65-F5344CB8AC3E}">
        <p14:creationId xmlns:p14="http://schemas.microsoft.com/office/powerpoint/2010/main" val="246036610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274"/>
        <p:cNvGrpSpPr/>
        <p:nvPr/>
      </p:nvGrpSpPr>
      <p:grpSpPr>
        <a:xfrm>
          <a:off x="0" y="0"/>
          <a:ext cx="0" cy="0"/>
          <a:chOff x="0" y="0"/>
          <a:chExt cx="0" cy="0"/>
        </a:xfrm>
      </p:grpSpPr>
      <p:pic>
        <p:nvPicPr>
          <p:cNvPr id="275" name="Google Shape;275;p13" descr="https://encrypted-tbn0.gstatic.com/images?q=tbn:ANd9GcRJLlqixcXpjFYO3TX2upkutqhN_12AsD7HJPkMDmbDqdlBeUjGmw"/>
          <p:cNvPicPr preferRelativeResize="0"/>
          <p:nvPr/>
        </p:nvPicPr>
        <p:blipFill rotWithShape="1">
          <a:blip r:embed="rId3">
            <a:alphaModFix/>
          </a:blip>
          <a:srcRect/>
          <a:stretch/>
        </p:blipFill>
        <p:spPr>
          <a:xfrm>
            <a:off x="11289" y="5410200"/>
            <a:ext cx="2197521" cy="1447800"/>
          </a:xfrm>
          <a:prstGeom prst="rect">
            <a:avLst/>
          </a:prstGeom>
          <a:noFill/>
          <a:ln>
            <a:noFill/>
          </a:ln>
        </p:spPr>
      </p:pic>
      <p:sp>
        <p:nvSpPr>
          <p:cNvPr id="279" name="Google Shape;279;p13"/>
          <p:cNvSpPr txBox="1">
            <a:spLocks noGrp="1"/>
          </p:cNvSpPr>
          <p:nvPr>
            <p:ph type="title"/>
          </p:nvPr>
        </p:nvSpPr>
        <p:spPr>
          <a:xfrm>
            <a:off x="11289" y="143272"/>
            <a:ext cx="9150429" cy="1524000"/>
          </a:xfrm>
          <a:prstGeom prst="rect">
            <a:avLst/>
          </a:prstGeom>
          <a:noFill/>
          <a:ln>
            <a:noFill/>
          </a:ln>
        </p:spPr>
        <p:txBody>
          <a:bodyPr spcFirstLastPara="1" wrap="square" lIns="91425" tIns="45700" rIns="91425" bIns="45700" anchor="ctr" anchorCtr="0">
            <a:normAutofit/>
          </a:bodyPr>
          <a:lstStyle/>
          <a:p>
            <a:pPr marL="0" lvl="0" indent="0" algn="ctr" rtl="0">
              <a:spcBef>
                <a:spcPts val="0"/>
              </a:spcBef>
              <a:spcAft>
                <a:spcPts val="0"/>
              </a:spcAft>
              <a:buClr>
                <a:srgbClr val="002060"/>
              </a:buClr>
              <a:buSzPts val="4770"/>
              <a:buFont typeface="Tahoma"/>
              <a:buNone/>
            </a:pPr>
            <a:r>
              <a:rPr lang="en-US" sz="4770" b="1" dirty="0">
                <a:solidFill>
                  <a:srgbClr val="272D41"/>
                </a:solidFill>
              </a:rPr>
              <a:t>Teacher Salaries</a:t>
            </a:r>
            <a:br>
              <a:rPr lang="en-US" sz="3959" b="1" dirty="0">
                <a:latin typeface="Calibri"/>
                <a:ea typeface="Calibri"/>
                <a:cs typeface="Calibri"/>
                <a:sym typeface="Calibri"/>
              </a:rPr>
            </a:br>
            <a:r>
              <a:rPr lang="en-US" sz="3240" dirty="0">
                <a:solidFill>
                  <a:srgbClr val="272D41"/>
                </a:solidFill>
                <a:latin typeface="Calibri"/>
                <a:ea typeface="Calibri"/>
                <a:cs typeface="Calibri"/>
                <a:sym typeface="Calibri"/>
              </a:rPr>
              <a:t>school-year</a:t>
            </a:r>
            <a:r>
              <a:rPr lang="en-US" sz="3240" b="1" dirty="0">
                <a:solidFill>
                  <a:srgbClr val="272D41"/>
                </a:solidFill>
                <a:latin typeface="Calibri"/>
                <a:ea typeface="Calibri"/>
                <a:cs typeface="Calibri"/>
                <a:sym typeface="Calibri"/>
              </a:rPr>
              <a:t> contracts</a:t>
            </a:r>
            <a:endParaRPr dirty="0"/>
          </a:p>
        </p:txBody>
      </p:sp>
      <p:graphicFrame>
        <p:nvGraphicFramePr>
          <p:cNvPr id="5" name="Google Shape;278;p13">
            <a:extLst>
              <a:ext uri="{FF2B5EF4-FFF2-40B4-BE49-F238E27FC236}">
                <a16:creationId xmlns:a16="http://schemas.microsoft.com/office/drawing/2014/main" id="{13F70D58-16D2-4F1E-A389-5D606072419F}"/>
              </a:ext>
            </a:extLst>
          </p:cNvPr>
          <p:cNvGraphicFramePr/>
          <p:nvPr>
            <p:extLst>
              <p:ext uri="{D42A27DB-BD31-4B8C-83A1-F6EECF244321}">
                <p14:modId xmlns:p14="http://schemas.microsoft.com/office/powerpoint/2010/main" val="1148151075"/>
              </p:ext>
            </p:extLst>
          </p:nvPr>
        </p:nvGraphicFramePr>
        <p:xfrm>
          <a:off x="342479" y="2027033"/>
          <a:ext cx="4105432" cy="2762885"/>
        </p:xfrm>
        <a:graphic>
          <a:graphicData uri="http://schemas.openxmlformats.org/drawingml/2006/table">
            <a:tbl>
              <a:tblPr>
                <a:noFill/>
              </a:tblPr>
              <a:tblGrid>
                <a:gridCol w="2642392">
                  <a:extLst>
                    <a:ext uri="{9D8B030D-6E8A-4147-A177-3AD203B41FA5}">
                      <a16:colId xmlns:a16="http://schemas.microsoft.com/office/drawing/2014/main" val="20000"/>
                    </a:ext>
                  </a:extLst>
                </a:gridCol>
                <a:gridCol w="1463040">
                  <a:extLst>
                    <a:ext uri="{9D8B030D-6E8A-4147-A177-3AD203B41FA5}">
                      <a16:colId xmlns:a16="http://schemas.microsoft.com/office/drawing/2014/main" val="20001"/>
                    </a:ext>
                  </a:extLst>
                </a:gridCol>
              </a:tblGrid>
              <a:tr h="914400">
                <a:tc>
                  <a:txBody>
                    <a:bodyPr/>
                    <a:lstStyle/>
                    <a:p>
                      <a:pPr marL="0" marR="0" lvl="0" indent="0" algn="l" rtl="0">
                        <a:lnSpc>
                          <a:spcPct val="115000"/>
                        </a:lnSpc>
                        <a:spcBef>
                          <a:spcPts val="0"/>
                        </a:spcBef>
                        <a:spcAft>
                          <a:spcPts val="0"/>
                        </a:spcAft>
                        <a:buNone/>
                      </a:pPr>
                      <a:endParaRPr lang="en-US" sz="2400" u="none" strike="noStrike" cap="none" dirty="0">
                        <a:solidFill>
                          <a:srgbClr val="31304D"/>
                        </a:solidFill>
                        <a:latin typeface="Calibri"/>
                        <a:ea typeface="Calibri"/>
                        <a:cs typeface="Calibri"/>
                        <a:sym typeface="Calibri"/>
                      </a:endParaRPr>
                    </a:p>
                  </a:txBody>
                  <a:tcPr marL="50000" marR="50000" marT="0" marB="0">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115000"/>
                        </a:lnSpc>
                        <a:spcBef>
                          <a:spcPts val="0"/>
                        </a:spcBef>
                        <a:spcAft>
                          <a:spcPts val="0"/>
                        </a:spcAft>
                        <a:buNone/>
                      </a:pPr>
                      <a:r>
                        <a:rPr lang="en-US" sz="2400" b="1" u="none" strike="noStrike" cap="none" dirty="0">
                          <a:solidFill>
                            <a:srgbClr val="272D41"/>
                          </a:solidFill>
                          <a:latin typeface="Calibri"/>
                          <a:ea typeface="Calibri"/>
                          <a:cs typeface="Calibri"/>
                          <a:sym typeface="Calibri"/>
                        </a:rPr>
                        <a:t>BA </a:t>
                      </a:r>
                      <a:r>
                        <a:rPr lang="en-US" sz="2400" b="1" u="none" strike="noStrike" cap="none" dirty="0" err="1">
                          <a:solidFill>
                            <a:srgbClr val="272D41"/>
                          </a:solidFill>
                          <a:latin typeface="Calibri"/>
                          <a:ea typeface="Calibri"/>
                          <a:cs typeface="Calibri"/>
                          <a:sym typeface="Calibri"/>
                        </a:rPr>
                        <a:t>yr</a:t>
                      </a:r>
                      <a:r>
                        <a:rPr lang="en-US" sz="2400" b="1" u="none" strike="noStrike" cap="none" dirty="0">
                          <a:solidFill>
                            <a:srgbClr val="272D41"/>
                          </a:solidFill>
                          <a:latin typeface="Calibri"/>
                          <a:ea typeface="Calibri"/>
                          <a:cs typeface="Calibri"/>
                          <a:sym typeface="Calibri"/>
                        </a:rPr>
                        <a:t> 1</a:t>
                      </a:r>
                      <a:endParaRPr lang="en-US" sz="2400" u="none" strike="noStrike" cap="none" dirty="0">
                        <a:solidFill>
                          <a:srgbClr val="272D41"/>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extLst>
                  <a:ext uri="{0D108BD9-81ED-4DB2-BD59-A6C34878D82A}">
                    <a16:rowId xmlns:a16="http://schemas.microsoft.com/office/drawing/2014/main" val="10000"/>
                  </a:ext>
                </a:extLst>
              </a:tr>
              <a:tr h="914400">
                <a:tc>
                  <a:txBody>
                    <a:bodyPr/>
                    <a:lstStyle/>
                    <a:p>
                      <a:pPr marL="0" marR="0" lvl="0" indent="0" algn="l" rtl="0">
                        <a:lnSpc>
                          <a:spcPct val="115000"/>
                        </a:lnSpc>
                        <a:spcBef>
                          <a:spcPts val="0"/>
                        </a:spcBef>
                        <a:spcAft>
                          <a:spcPts val="0"/>
                        </a:spcAft>
                        <a:buNone/>
                      </a:pPr>
                      <a:r>
                        <a:rPr lang="en-US" sz="2400" b="1" u="none" strike="noStrike" cap="none" dirty="0">
                          <a:solidFill>
                            <a:srgbClr val="272D41"/>
                          </a:solidFill>
                          <a:latin typeface="Calibri"/>
                          <a:ea typeface="Calibri"/>
                          <a:cs typeface="Calibri"/>
                          <a:sym typeface="Calibri"/>
                        </a:rPr>
                        <a:t>Nacogdoches ISD </a:t>
                      </a:r>
                      <a:r>
                        <a:rPr lang="en-US" sz="1800" b="1" u="none" strike="noStrike" cap="none" dirty="0">
                          <a:solidFill>
                            <a:srgbClr val="272D41"/>
                          </a:solidFill>
                          <a:latin typeface="Calibri"/>
                          <a:ea typeface="Calibri"/>
                          <a:cs typeface="Calibri"/>
                          <a:sym typeface="Calibri"/>
                        </a:rPr>
                        <a:t>(25-26) </a:t>
                      </a:r>
                      <a:r>
                        <a:rPr lang="en-US" sz="1200" b="1" u="none" strike="noStrike" cap="none" dirty="0">
                          <a:solidFill>
                            <a:srgbClr val="272D41"/>
                          </a:solidFill>
                          <a:latin typeface="Calibri"/>
                          <a:ea typeface="Calibri"/>
                          <a:cs typeface="Calibri"/>
                          <a:sym typeface="Calibri"/>
                        </a:rPr>
                        <a:t>(+$3K for Math/Science, TIA participating district)</a:t>
                      </a:r>
                      <a:endParaRPr sz="1200" b="1" u="none" strike="noStrike" cap="none" dirty="0">
                        <a:solidFill>
                          <a:srgbClr val="272D41"/>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115000"/>
                        </a:lnSpc>
                        <a:spcBef>
                          <a:spcPts val="0"/>
                        </a:spcBef>
                        <a:spcAft>
                          <a:spcPts val="0"/>
                        </a:spcAft>
                        <a:buNone/>
                      </a:pPr>
                      <a:r>
                        <a:rPr lang="en-US" sz="2400" dirty="0">
                          <a:solidFill>
                            <a:srgbClr val="272D41"/>
                          </a:solidFill>
                          <a:latin typeface="Calibri" panose="020F0502020204030204" pitchFamily="34" charset="0"/>
                          <a:cs typeface="Calibri" panose="020F0502020204030204" pitchFamily="34" charset="0"/>
                        </a:rPr>
                        <a:t>$53,500 -$54,000</a:t>
                      </a:r>
                      <a:endParaRPr sz="2400" dirty="0">
                        <a:solidFill>
                          <a:srgbClr val="272D41"/>
                        </a:solidFill>
                        <a:latin typeface="Calibri" panose="020F0502020204030204" pitchFamily="34" charset="0"/>
                        <a:cs typeface="Calibri" panose="020F0502020204030204" pitchFamily="34" charset="0"/>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extLst>
                  <a:ext uri="{0D108BD9-81ED-4DB2-BD59-A6C34878D82A}">
                    <a16:rowId xmlns:a16="http://schemas.microsoft.com/office/drawing/2014/main" val="1080973449"/>
                  </a:ext>
                </a:extLst>
              </a:tr>
              <a:tr h="914400">
                <a:tc>
                  <a:txBody>
                    <a:bodyPr/>
                    <a:lstStyle/>
                    <a:p>
                      <a:pPr marL="0" marR="0" lvl="0" indent="0" algn="l" rtl="0">
                        <a:lnSpc>
                          <a:spcPct val="115000"/>
                        </a:lnSpc>
                        <a:spcBef>
                          <a:spcPts val="0"/>
                        </a:spcBef>
                        <a:spcAft>
                          <a:spcPts val="0"/>
                        </a:spcAft>
                        <a:buNone/>
                      </a:pPr>
                      <a:r>
                        <a:rPr lang="en-US" sz="2400" b="1" u="none" strike="noStrike" cap="none" dirty="0">
                          <a:solidFill>
                            <a:srgbClr val="272D41"/>
                          </a:solidFill>
                          <a:latin typeface="Calibri"/>
                          <a:ea typeface="Calibri"/>
                          <a:cs typeface="Calibri"/>
                          <a:sym typeface="Calibri"/>
                        </a:rPr>
                        <a:t>Central Heights ISD </a:t>
                      </a:r>
                      <a:r>
                        <a:rPr lang="en-US" sz="1800" b="1" u="none" strike="noStrike" cap="none" dirty="0">
                          <a:solidFill>
                            <a:srgbClr val="272D41"/>
                          </a:solidFill>
                          <a:latin typeface="Calibri"/>
                          <a:ea typeface="Calibri"/>
                          <a:cs typeface="Calibri"/>
                          <a:sym typeface="Calibri"/>
                        </a:rPr>
                        <a:t>(25-26)</a:t>
                      </a:r>
                      <a:r>
                        <a:rPr lang="en-US" sz="1200" b="1" u="none" strike="noStrike" cap="none" dirty="0">
                          <a:solidFill>
                            <a:srgbClr val="272D41"/>
                          </a:solidFill>
                          <a:latin typeface="Calibri"/>
                          <a:ea typeface="Calibri"/>
                          <a:cs typeface="Calibri"/>
                          <a:sym typeface="Calibri"/>
                        </a:rPr>
                        <a:t> (TIA participating district)</a:t>
                      </a:r>
                      <a:endParaRPr sz="1200" b="1" u="none" strike="noStrike" cap="none" dirty="0">
                        <a:solidFill>
                          <a:srgbClr val="272D41"/>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115000"/>
                        </a:lnSpc>
                        <a:spcBef>
                          <a:spcPts val="0"/>
                        </a:spcBef>
                        <a:spcAft>
                          <a:spcPts val="0"/>
                        </a:spcAft>
                        <a:buNone/>
                      </a:pPr>
                      <a:r>
                        <a:rPr lang="en-US" sz="2400" dirty="0">
                          <a:solidFill>
                            <a:srgbClr val="272D41"/>
                          </a:solidFill>
                          <a:latin typeface="Calibri" panose="020F0502020204030204" pitchFamily="34" charset="0"/>
                          <a:cs typeface="Calibri" panose="020F0502020204030204" pitchFamily="34" charset="0"/>
                        </a:rPr>
                        <a:t>$42,000 -$43,000</a:t>
                      </a:r>
                      <a:endParaRPr sz="2400" dirty="0">
                        <a:solidFill>
                          <a:srgbClr val="272D41"/>
                        </a:solidFill>
                        <a:latin typeface="Calibri" panose="020F0502020204030204" pitchFamily="34" charset="0"/>
                        <a:cs typeface="Calibri" panose="020F0502020204030204" pitchFamily="34" charset="0"/>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extLst>
                  <a:ext uri="{0D108BD9-81ED-4DB2-BD59-A6C34878D82A}">
                    <a16:rowId xmlns:a16="http://schemas.microsoft.com/office/drawing/2014/main" val="2011715668"/>
                  </a:ext>
                </a:extLst>
              </a:tr>
            </a:tbl>
          </a:graphicData>
        </a:graphic>
      </p:graphicFrame>
      <p:sp>
        <p:nvSpPr>
          <p:cNvPr id="6" name="TextBox 5">
            <a:extLst>
              <a:ext uri="{FF2B5EF4-FFF2-40B4-BE49-F238E27FC236}">
                <a16:creationId xmlns:a16="http://schemas.microsoft.com/office/drawing/2014/main" id="{1B8AEF65-2F82-4210-A455-FF5F5EF799AB}"/>
              </a:ext>
            </a:extLst>
          </p:cNvPr>
          <p:cNvSpPr txBox="1"/>
          <p:nvPr/>
        </p:nvSpPr>
        <p:spPr>
          <a:xfrm rot="10800000" flipH="1" flipV="1">
            <a:off x="2638265" y="5580857"/>
            <a:ext cx="6195514" cy="830997"/>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400" dirty="0">
                <a:solidFill>
                  <a:srgbClr val="7030A0"/>
                </a:solidFill>
                <a:latin typeface="Arial" panose="020B0604020202020204"/>
              </a:rPr>
              <a:t>187-day contract. </a:t>
            </a:r>
            <a:r>
              <a:rPr lang="en-US" sz="2400" dirty="0">
                <a:solidFill>
                  <a:srgbClr val="7030A0"/>
                </a:solidFill>
                <a:latin typeface="Arial" panose="020B0604020202020204"/>
                <a:sym typeface="Calibri"/>
              </a:rPr>
              <a:t>→</a:t>
            </a:r>
            <a:r>
              <a:rPr lang="en-US" sz="2400" dirty="0">
                <a:solidFill>
                  <a:srgbClr val="7030A0"/>
                </a:solidFill>
                <a:latin typeface="Arial" panose="020B0604020202020204"/>
              </a:rPr>
              <a:t> $48,000 = $32.09/hr.</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srgbClr val="7030A0"/>
                </a:solidFill>
                <a:effectLst/>
                <a:uLnTx/>
                <a:uFillTx/>
                <a:latin typeface="Arial" panose="020B0604020202020204"/>
                <a:ea typeface="+mn-ea"/>
                <a:cs typeface="+mn-cs"/>
              </a:rPr>
              <a:t>+ Extra Pay</a:t>
            </a:r>
          </a:p>
        </p:txBody>
      </p:sp>
    </p:spTree>
    <p:extLst>
      <p:ext uri="{BB962C8B-B14F-4D97-AF65-F5344CB8AC3E}">
        <p14:creationId xmlns:p14="http://schemas.microsoft.com/office/powerpoint/2010/main" val="23169287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274"/>
        <p:cNvGrpSpPr/>
        <p:nvPr/>
      </p:nvGrpSpPr>
      <p:grpSpPr>
        <a:xfrm>
          <a:off x="0" y="0"/>
          <a:ext cx="0" cy="0"/>
          <a:chOff x="0" y="0"/>
          <a:chExt cx="0" cy="0"/>
        </a:xfrm>
      </p:grpSpPr>
      <p:pic>
        <p:nvPicPr>
          <p:cNvPr id="275" name="Google Shape;275;p13" descr="https://encrypted-tbn0.gstatic.com/images?q=tbn:ANd9GcRJLlqixcXpjFYO3TX2upkutqhN_12AsD7HJPkMDmbDqdlBeUjGmw"/>
          <p:cNvPicPr preferRelativeResize="0"/>
          <p:nvPr/>
        </p:nvPicPr>
        <p:blipFill rotWithShape="1">
          <a:blip r:embed="rId3">
            <a:alphaModFix/>
          </a:blip>
          <a:srcRect/>
          <a:stretch/>
        </p:blipFill>
        <p:spPr>
          <a:xfrm>
            <a:off x="11289" y="5410200"/>
            <a:ext cx="2197521" cy="1447800"/>
          </a:xfrm>
          <a:prstGeom prst="rect">
            <a:avLst/>
          </a:prstGeom>
          <a:noFill/>
          <a:ln>
            <a:noFill/>
          </a:ln>
        </p:spPr>
      </p:pic>
      <p:sp>
        <p:nvSpPr>
          <p:cNvPr id="279" name="Google Shape;279;p13"/>
          <p:cNvSpPr txBox="1">
            <a:spLocks noGrp="1"/>
          </p:cNvSpPr>
          <p:nvPr>
            <p:ph type="title"/>
          </p:nvPr>
        </p:nvSpPr>
        <p:spPr>
          <a:xfrm>
            <a:off x="11289" y="144305"/>
            <a:ext cx="9150429" cy="1524000"/>
          </a:xfrm>
          <a:prstGeom prst="rect">
            <a:avLst/>
          </a:prstGeom>
          <a:noFill/>
          <a:ln>
            <a:noFill/>
          </a:ln>
        </p:spPr>
        <p:txBody>
          <a:bodyPr spcFirstLastPara="1" wrap="square" lIns="91425" tIns="45700" rIns="91425" bIns="45700" anchor="ctr" anchorCtr="0">
            <a:normAutofit/>
          </a:bodyPr>
          <a:lstStyle/>
          <a:p>
            <a:pPr marL="0" lvl="0" indent="0" algn="ctr" rtl="0">
              <a:spcBef>
                <a:spcPts val="0"/>
              </a:spcBef>
              <a:spcAft>
                <a:spcPts val="0"/>
              </a:spcAft>
              <a:buClr>
                <a:srgbClr val="002060"/>
              </a:buClr>
              <a:buSzPts val="4770"/>
              <a:buFont typeface="Tahoma"/>
              <a:buNone/>
            </a:pPr>
            <a:r>
              <a:rPr lang="en-US" sz="4770" b="1" dirty="0">
                <a:solidFill>
                  <a:srgbClr val="272D41"/>
                </a:solidFill>
              </a:rPr>
              <a:t>Teacher Salaries</a:t>
            </a:r>
            <a:br>
              <a:rPr lang="en-US" sz="3959" b="1" dirty="0">
                <a:latin typeface="Calibri"/>
                <a:ea typeface="Calibri"/>
                <a:cs typeface="Calibri"/>
                <a:sym typeface="Calibri"/>
              </a:rPr>
            </a:br>
            <a:r>
              <a:rPr lang="en-US" sz="3240" dirty="0">
                <a:solidFill>
                  <a:srgbClr val="272D41"/>
                </a:solidFill>
                <a:latin typeface="Calibri"/>
                <a:ea typeface="Calibri"/>
                <a:cs typeface="Calibri"/>
                <a:sym typeface="Calibri"/>
              </a:rPr>
              <a:t>school-year</a:t>
            </a:r>
            <a:r>
              <a:rPr lang="en-US" sz="3240" b="1" dirty="0">
                <a:solidFill>
                  <a:srgbClr val="272D41"/>
                </a:solidFill>
                <a:latin typeface="Calibri"/>
                <a:ea typeface="Calibri"/>
                <a:cs typeface="Calibri"/>
                <a:sym typeface="Calibri"/>
              </a:rPr>
              <a:t> contracts</a:t>
            </a:r>
            <a:endParaRPr dirty="0"/>
          </a:p>
        </p:txBody>
      </p:sp>
      <p:graphicFrame>
        <p:nvGraphicFramePr>
          <p:cNvPr id="5" name="Google Shape;278;p13">
            <a:extLst>
              <a:ext uri="{FF2B5EF4-FFF2-40B4-BE49-F238E27FC236}">
                <a16:creationId xmlns:a16="http://schemas.microsoft.com/office/drawing/2014/main" id="{13F70D58-16D2-4F1E-A389-5D606072419F}"/>
              </a:ext>
            </a:extLst>
          </p:cNvPr>
          <p:cNvGraphicFramePr/>
          <p:nvPr>
            <p:extLst>
              <p:ext uri="{D42A27DB-BD31-4B8C-83A1-F6EECF244321}">
                <p14:modId xmlns:p14="http://schemas.microsoft.com/office/powerpoint/2010/main" val="3211105490"/>
              </p:ext>
            </p:extLst>
          </p:nvPr>
        </p:nvGraphicFramePr>
        <p:xfrm>
          <a:off x="438648" y="1702682"/>
          <a:ext cx="6786611" cy="3203194"/>
        </p:xfrm>
        <a:graphic>
          <a:graphicData uri="http://schemas.openxmlformats.org/drawingml/2006/table">
            <a:tbl>
              <a:tblPr>
                <a:noFill/>
              </a:tblPr>
              <a:tblGrid>
                <a:gridCol w="2092592">
                  <a:extLst>
                    <a:ext uri="{9D8B030D-6E8A-4147-A177-3AD203B41FA5}">
                      <a16:colId xmlns:a16="http://schemas.microsoft.com/office/drawing/2014/main" val="20000"/>
                    </a:ext>
                  </a:extLst>
                </a:gridCol>
                <a:gridCol w="1576065">
                  <a:extLst>
                    <a:ext uri="{9D8B030D-6E8A-4147-A177-3AD203B41FA5}">
                      <a16:colId xmlns:a16="http://schemas.microsoft.com/office/drawing/2014/main" val="20001"/>
                    </a:ext>
                  </a:extLst>
                </a:gridCol>
                <a:gridCol w="1633928">
                  <a:extLst>
                    <a:ext uri="{9D8B030D-6E8A-4147-A177-3AD203B41FA5}">
                      <a16:colId xmlns:a16="http://schemas.microsoft.com/office/drawing/2014/main" val="20002"/>
                    </a:ext>
                  </a:extLst>
                </a:gridCol>
                <a:gridCol w="1484026">
                  <a:extLst>
                    <a:ext uri="{9D8B030D-6E8A-4147-A177-3AD203B41FA5}">
                      <a16:colId xmlns:a16="http://schemas.microsoft.com/office/drawing/2014/main" val="3043349944"/>
                    </a:ext>
                  </a:extLst>
                </a:gridCol>
              </a:tblGrid>
              <a:tr h="914400">
                <a:tc>
                  <a:txBody>
                    <a:bodyPr/>
                    <a:lstStyle/>
                    <a:p>
                      <a:pPr marL="0" marR="0" lvl="0" indent="0" algn="l" rtl="0">
                        <a:lnSpc>
                          <a:spcPct val="115000"/>
                        </a:lnSpc>
                        <a:spcBef>
                          <a:spcPts val="0"/>
                        </a:spcBef>
                        <a:spcAft>
                          <a:spcPts val="0"/>
                        </a:spcAft>
                        <a:buNone/>
                      </a:pPr>
                      <a:endParaRPr lang="en-US" sz="2400" u="none" strike="noStrike" cap="none" dirty="0">
                        <a:solidFill>
                          <a:srgbClr val="31304D"/>
                        </a:solidFill>
                        <a:latin typeface="Calibri"/>
                        <a:ea typeface="Calibri"/>
                        <a:cs typeface="Calibri"/>
                        <a:sym typeface="Calibri"/>
                      </a:endParaRPr>
                    </a:p>
                  </a:txBody>
                  <a:tcPr marL="50000" marR="50000" marT="0" marB="0">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115000"/>
                        </a:lnSpc>
                        <a:spcBef>
                          <a:spcPts val="0"/>
                        </a:spcBef>
                        <a:spcAft>
                          <a:spcPts val="0"/>
                        </a:spcAft>
                        <a:buNone/>
                      </a:pPr>
                      <a:r>
                        <a:rPr lang="en-US" sz="2400" b="1" u="none" strike="noStrike" cap="none" dirty="0">
                          <a:solidFill>
                            <a:srgbClr val="272D41"/>
                          </a:solidFill>
                          <a:latin typeface="Calibri"/>
                          <a:ea typeface="Calibri"/>
                          <a:cs typeface="Calibri"/>
                          <a:sym typeface="Calibri"/>
                        </a:rPr>
                        <a:t>BA </a:t>
                      </a:r>
                      <a:r>
                        <a:rPr lang="en-US" sz="2400" b="1" u="none" strike="noStrike" cap="none" dirty="0" err="1">
                          <a:solidFill>
                            <a:srgbClr val="272D41"/>
                          </a:solidFill>
                          <a:latin typeface="Calibri"/>
                          <a:ea typeface="Calibri"/>
                          <a:cs typeface="Calibri"/>
                          <a:sym typeface="Calibri"/>
                        </a:rPr>
                        <a:t>yr</a:t>
                      </a:r>
                      <a:r>
                        <a:rPr lang="en-US" sz="2400" b="1" u="none" strike="noStrike" cap="none" dirty="0">
                          <a:solidFill>
                            <a:srgbClr val="272D41"/>
                          </a:solidFill>
                          <a:latin typeface="Calibri"/>
                          <a:ea typeface="Calibri"/>
                          <a:cs typeface="Calibri"/>
                          <a:sym typeface="Calibri"/>
                        </a:rPr>
                        <a:t> 1</a:t>
                      </a:r>
                      <a:endParaRPr lang="en-US" sz="2400" u="none" strike="noStrike" cap="none" dirty="0">
                        <a:solidFill>
                          <a:srgbClr val="272D41"/>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115000"/>
                        </a:lnSpc>
                        <a:spcBef>
                          <a:spcPts val="0"/>
                        </a:spcBef>
                        <a:spcAft>
                          <a:spcPts val="0"/>
                        </a:spcAft>
                        <a:buNone/>
                      </a:pPr>
                      <a:r>
                        <a:rPr lang="en-US" sz="2400" b="1" u="none" strike="noStrike" cap="none" dirty="0">
                          <a:solidFill>
                            <a:srgbClr val="272D41"/>
                          </a:solidFill>
                          <a:latin typeface="Calibri"/>
                          <a:ea typeface="Calibri"/>
                          <a:cs typeface="Calibri"/>
                          <a:sym typeface="Calibri"/>
                        </a:rPr>
                        <a:t>BA </a:t>
                      </a:r>
                      <a:r>
                        <a:rPr lang="en-US" sz="2400" b="1" u="none" strike="noStrike" cap="none" dirty="0" err="1">
                          <a:solidFill>
                            <a:srgbClr val="272D41"/>
                          </a:solidFill>
                          <a:latin typeface="Calibri"/>
                          <a:ea typeface="Calibri"/>
                          <a:cs typeface="Calibri"/>
                          <a:sym typeface="Calibri"/>
                        </a:rPr>
                        <a:t>yr</a:t>
                      </a:r>
                      <a:r>
                        <a:rPr lang="en-US" sz="2400" b="1" u="none" strike="noStrike" cap="none" dirty="0">
                          <a:solidFill>
                            <a:srgbClr val="272D41"/>
                          </a:solidFill>
                          <a:latin typeface="Calibri"/>
                          <a:ea typeface="Calibri"/>
                          <a:cs typeface="Calibri"/>
                          <a:sym typeface="Calibri"/>
                        </a:rPr>
                        <a:t> 5</a:t>
                      </a:r>
                      <a:endParaRPr lang="en-US" sz="2400" u="none" strike="noStrike" cap="none" dirty="0">
                        <a:solidFill>
                          <a:srgbClr val="272D41"/>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115000"/>
                        </a:lnSpc>
                        <a:spcBef>
                          <a:spcPts val="0"/>
                        </a:spcBef>
                        <a:spcAft>
                          <a:spcPts val="0"/>
                        </a:spcAft>
                        <a:buNone/>
                      </a:pPr>
                      <a:r>
                        <a:rPr lang="en-US" sz="2400" b="1" u="none" strike="noStrike" cap="none" dirty="0">
                          <a:solidFill>
                            <a:srgbClr val="272D41"/>
                          </a:solidFill>
                          <a:latin typeface="Calibri"/>
                          <a:ea typeface="Calibri"/>
                          <a:cs typeface="Calibri"/>
                          <a:sym typeface="Calibri"/>
                        </a:rPr>
                        <a:t>MA yr 5</a:t>
                      </a: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extLst>
                  <a:ext uri="{0D108BD9-81ED-4DB2-BD59-A6C34878D82A}">
                    <a16:rowId xmlns:a16="http://schemas.microsoft.com/office/drawing/2014/main" val="10000"/>
                  </a:ext>
                </a:extLst>
              </a:tr>
              <a:tr h="914400">
                <a:tc>
                  <a:txBody>
                    <a:bodyPr/>
                    <a:lstStyle/>
                    <a:p>
                      <a:pPr marL="0" marR="0" lvl="0" indent="0" algn="l" rtl="0">
                        <a:lnSpc>
                          <a:spcPct val="115000"/>
                        </a:lnSpc>
                        <a:spcBef>
                          <a:spcPts val="0"/>
                        </a:spcBef>
                        <a:spcAft>
                          <a:spcPts val="0"/>
                        </a:spcAft>
                        <a:buNone/>
                      </a:pPr>
                      <a:r>
                        <a:rPr lang="en-US" sz="2400" b="1" u="none" strike="noStrike" cap="none" dirty="0">
                          <a:solidFill>
                            <a:srgbClr val="272D41"/>
                          </a:solidFill>
                          <a:latin typeface="Calibri"/>
                          <a:ea typeface="Calibri"/>
                          <a:cs typeface="Calibri"/>
                          <a:sym typeface="Calibri"/>
                        </a:rPr>
                        <a:t>Nacogdoches ISD </a:t>
                      </a:r>
                      <a:r>
                        <a:rPr lang="en-US" sz="1800" b="1" u="none" strike="noStrike" cap="none" dirty="0">
                          <a:solidFill>
                            <a:srgbClr val="272D41"/>
                          </a:solidFill>
                          <a:latin typeface="Calibri"/>
                          <a:ea typeface="Calibri"/>
                          <a:cs typeface="Calibri"/>
                          <a:sym typeface="Calibri"/>
                        </a:rPr>
                        <a:t>(25-26) </a:t>
                      </a:r>
                      <a:r>
                        <a:rPr lang="en-US" sz="1200" b="1" u="none" strike="noStrike" cap="none" dirty="0">
                          <a:solidFill>
                            <a:srgbClr val="272D41"/>
                          </a:solidFill>
                          <a:latin typeface="Calibri"/>
                          <a:ea typeface="Calibri"/>
                          <a:cs typeface="Calibri"/>
                          <a:sym typeface="Calibri"/>
                        </a:rPr>
                        <a:t>(+$3K for Math/Science, TIA participating district)</a:t>
                      </a:r>
                      <a:endParaRPr sz="1200" b="1" u="none" strike="noStrike" cap="none" dirty="0">
                        <a:solidFill>
                          <a:srgbClr val="272D41"/>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115000"/>
                        </a:lnSpc>
                        <a:spcBef>
                          <a:spcPts val="0"/>
                        </a:spcBef>
                        <a:spcAft>
                          <a:spcPts val="0"/>
                        </a:spcAft>
                        <a:buNone/>
                      </a:pPr>
                      <a:r>
                        <a:rPr lang="en-US" sz="2400" dirty="0">
                          <a:solidFill>
                            <a:srgbClr val="272D41"/>
                          </a:solidFill>
                          <a:latin typeface="Calibri" panose="020F0502020204030204" pitchFamily="34" charset="0"/>
                          <a:cs typeface="Calibri" panose="020F0502020204030204" pitchFamily="34" charset="0"/>
                        </a:rPr>
                        <a:t>$53,500 -$54,000</a:t>
                      </a:r>
                      <a:endParaRPr sz="2400" dirty="0">
                        <a:solidFill>
                          <a:srgbClr val="272D41"/>
                        </a:solidFill>
                        <a:latin typeface="Calibri" panose="020F0502020204030204" pitchFamily="34" charset="0"/>
                        <a:cs typeface="Calibri" panose="020F0502020204030204" pitchFamily="34" charset="0"/>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115000"/>
                        </a:lnSpc>
                        <a:spcBef>
                          <a:spcPts val="0"/>
                        </a:spcBef>
                        <a:spcAft>
                          <a:spcPts val="0"/>
                        </a:spcAft>
                        <a:buNone/>
                      </a:pPr>
                      <a:r>
                        <a:rPr lang="en-US" sz="2400" dirty="0">
                          <a:solidFill>
                            <a:srgbClr val="272D41"/>
                          </a:solidFill>
                          <a:latin typeface="Calibri" panose="020F0502020204030204" pitchFamily="34" charset="0"/>
                          <a:cs typeface="Calibri" panose="020F0502020204030204" pitchFamily="34" charset="0"/>
                        </a:rPr>
                        <a:t>$60,733 - $67,386</a:t>
                      </a:r>
                      <a:endParaRPr sz="2400" dirty="0">
                        <a:solidFill>
                          <a:srgbClr val="272D41"/>
                        </a:solidFill>
                        <a:latin typeface="Calibri" panose="020F0502020204030204" pitchFamily="34" charset="0"/>
                        <a:cs typeface="Calibri" panose="020F0502020204030204" pitchFamily="34" charset="0"/>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115000"/>
                        </a:lnSpc>
                        <a:spcBef>
                          <a:spcPts val="0"/>
                        </a:spcBef>
                        <a:spcAft>
                          <a:spcPts val="0"/>
                        </a:spcAft>
                        <a:buNone/>
                      </a:pPr>
                      <a:r>
                        <a:rPr lang="en-US" sz="2400" dirty="0">
                          <a:solidFill>
                            <a:srgbClr val="272D41"/>
                          </a:solidFill>
                          <a:latin typeface="Calibri" panose="020F0502020204030204" pitchFamily="34" charset="0"/>
                          <a:cs typeface="Calibri" panose="020F0502020204030204" pitchFamily="34" charset="0"/>
                        </a:rPr>
                        <a:t>$61,733 - $74,783</a:t>
                      </a:r>
                      <a:endParaRPr sz="2400" dirty="0">
                        <a:solidFill>
                          <a:srgbClr val="272D41"/>
                        </a:solidFill>
                        <a:latin typeface="Calibri" panose="020F0502020204030204" pitchFamily="34" charset="0"/>
                        <a:cs typeface="Calibri" panose="020F0502020204030204" pitchFamily="34" charset="0"/>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extLst>
                  <a:ext uri="{0D108BD9-81ED-4DB2-BD59-A6C34878D82A}">
                    <a16:rowId xmlns:a16="http://schemas.microsoft.com/office/drawing/2014/main" val="1080973449"/>
                  </a:ext>
                </a:extLst>
              </a:tr>
              <a:tr h="914400">
                <a:tc>
                  <a:txBody>
                    <a:bodyPr/>
                    <a:lstStyle/>
                    <a:p>
                      <a:pPr marL="0" marR="0" lvl="0" indent="0" algn="l" rtl="0">
                        <a:lnSpc>
                          <a:spcPct val="115000"/>
                        </a:lnSpc>
                        <a:spcBef>
                          <a:spcPts val="0"/>
                        </a:spcBef>
                        <a:spcAft>
                          <a:spcPts val="0"/>
                        </a:spcAft>
                        <a:buNone/>
                      </a:pPr>
                      <a:r>
                        <a:rPr lang="en-US" sz="2400" b="1" u="none" strike="noStrike" cap="none" dirty="0">
                          <a:solidFill>
                            <a:srgbClr val="272D41"/>
                          </a:solidFill>
                          <a:latin typeface="Calibri"/>
                          <a:ea typeface="Calibri"/>
                          <a:cs typeface="Calibri"/>
                          <a:sym typeface="Calibri"/>
                        </a:rPr>
                        <a:t>Central Heights ISD </a:t>
                      </a:r>
                      <a:r>
                        <a:rPr lang="en-US" sz="1800" b="1" u="none" strike="noStrike" cap="none" dirty="0">
                          <a:solidFill>
                            <a:srgbClr val="272D41"/>
                          </a:solidFill>
                          <a:latin typeface="Calibri"/>
                          <a:ea typeface="Calibri"/>
                          <a:cs typeface="Calibri"/>
                          <a:sym typeface="Calibri"/>
                        </a:rPr>
                        <a:t>(25-26)</a:t>
                      </a:r>
                      <a:r>
                        <a:rPr lang="en-US" sz="1200" b="1" u="none" strike="noStrike" cap="none" dirty="0">
                          <a:solidFill>
                            <a:srgbClr val="272D41"/>
                          </a:solidFill>
                          <a:latin typeface="Calibri"/>
                          <a:ea typeface="Calibri"/>
                          <a:cs typeface="Calibri"/>
                          <a:sym typeface="Calibri"/>
                        </a:rPr>
                        <a:t> (TIA participating district)</a:t>
                      </a:r>
                      <a:endParaRPr sz="1200" b="1" u="none" strike="noStrike" cap="none" dirty="0">
                        <a:solidFill>
                          <a:srgbClr val="272D41"/>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115000"/>
                        </a:lnSpc>
                        <a:spcBef>
                          <a:spcPts val="0"/>
                        </a:spcBef>
                        <a:spcAft>
                          <a:spcPts val="0"/>
                        </a:spcAft>
                        <a:buNone/>
                      </a:pPr>
                      <a:r>
                        <a:rPr lang="en-US" sz="2400" dirty="0">
                          <a:solidFill>
                            <a:srgbClr val="272D41"/>
                          </a:solidFill>
                          <a:latin typeface="Calibri" panose="020F0502020204030204" pitchFamily="34" charset="0"/>
                          <a:cs typeface="Calibri" panose="020F0502020204030204" pitchFamily="34" charset="0"/>
                        </a:rPr>
                        <a:t>$42,000 -$43,000</a:t>
                      </a:r>
                      <a:endParaRPr sz="2400" dirty="0">
                        <a:solidFill>
                          <a:srgbClr val="272D41"/>
                        </a:solidFill>
                        <a:latin typeface="Calibri" panose="020F0502020204030204" pitchFamily="34" charset="0"/>
                        <a:cs typeface="Calibri" panose="020F0502020204030204" pitchFamily="34" charset="0"/>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115000"/>
                        </a:lnSpc>
                        <a:spcBef>
                          <a:spcPts val="0"/>
                        </a:spcBef>
                        <a:spcAft>
                          <a:spcPts val="0"/>
                        </a:spcAft>
                        <a:buNone/>
                      </a:pPr>
                      <a:r>
                        <a:rPr lang="en-US" sz="2400" dirty="0">
                          <a:solidFill>
                            <a:srgbClr val="272D41"/>
                          </a:solidFill>
                          <a:latin typeface="Calibri" panose="020F0502020204030204" pitchFamily="34" charset="0"/>
                          <a:cs typeface="Calibri" panose="020F0502020204030204" pitchFamily="34" charset="0"/>
                        </a:rPr>
                        <a:t>$51,850 - $59,086</a:t>
                      </a:r>
                      <a:endParaRPr sz="2400" dirty="0">
                        <a:solidFill>
                          <a:srgbClr val="272D41"/>
                        </a:solidFill>
                        <a:latin typeface="Calibri" panose="020F0502020204030204" pitchFamily="34" charset="0"/>
                        <a:cs typeface="Calibri" panose="020F0502020204030204" pitchFamily="34" charset="0"/>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115000"/>
                        </a:lnSpc>
                        <a:spcBef>
                          <a:spcPts val="0"/>
                        </a:spcBef>
                        <a:spcAft>
                          <a:spcPts val="0"/>
                        </a:spcAft>
                        <a:buNone/>
                      </a:pPr>
                      <a:r>
                        <a:rPr lang="en-US" sz="2400" dirty="0">
                          <a:solidFill>
                            <a:srgbClr val="272D41"/>
                          </a:solidFill>
                          <a:latin typeface="Calibri" panose="020F0502020204030204" pitchFamily="34" charset="0"/>
                          <a:cs typeface="Calibri" panose="020F0502020204030204" pitchFamily="34" charset="0"/>
                        </a:rPr>
                        <a:t>$52,850 - $65,792</a:t>
                      </a:r>
                      <a:endParaRPr sz="2400" dirty="0">
                        <a:solidFill>
                          <a:srgbClr val="272D41"/>
                        </a:solidFill>
                        <a:latin typeface="Calibri" panose="020F0502020204030204" pitchFamily="34" charset="0"/>
                        <a:cs typeface="Calibri" panose="020F0502020204030204" pitchFamily="34" charset="0"/>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extLst>
                  <a:ext uri="{0D108BD9-81ED-4DB2-BD59-A6C34878D82A}">
                    <a16:rowId xmlns:a16="http://schemas.microsoft.com/office/drawing/2014/main" val="2011715668"/>
                  </a:ext>
                </a:extLst>
              </a:tr>
            </a:tbl>
          </a:graphicData>
        </a:graphic>
      </p:graphicFrame>
      <p:sp>
        <p:nvSpPr>
          <p:cNvPr id="6" name="TextBox 5">
            <a:extLst>
              <a:ext uri="{FF2B5EF4-FFF2-40B4-BE49-F238E27FC236}">
                <a16:creationId xmlns:a16="http://schemas.microsoft.com/office/drawing/2014/main" id="{1B8AEF65-2F82-4210-A455-FF5F5EF799AB}"/>
              </a:ext>
            </a:extLst>
          </p:cNvPr>
          <p:cNvSpPr txBox="1"/>
          <p:nvPr/>
        </p:nvSpPr>
        <p:spPr>
          <a:xfrm rot="10800000" flipH="1" flipV="1">
            <a:off x="2638265" y="5580857"/>
            <a:ext cx="6195514" cy="830997"/>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400" dirty="0">
                <a:solidFill>
                  <a:srgbClr val="7030A0"/>
                </a:solidFill>
                <a:latin typeface="Arial" panose="020B0604020202020204"/>
              </a:rPr>
              <a:t>187-day contract. </a:t>
            </a:r>
            <a:r>
              <a:rPr lang="en-US" sz="2400" dirty="0">
                <a:solidFill>
                  <a:srgbClr val="7030A0"/>
                </a:solidFill>
                <a:latin typeface="Arial" panose="020B0604020202020204"/>
                <a:sym typeface="Calibri"/>
              </a:rPr>
              <a:t>→</a:t>
            </a:r>
            <a:r>
              <a:rPr lang="en-US" sz="2400" dirty="0">
                <a:solidFill>
                  <a:srgbClr val="7030A0"/>
                </a:solidFill>
                <a:latin typeface="Arial" panose="020B0604020202020204"/>
              </a:rPr>
              <a:t> $63,000 = $42.11/hr.</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srgbClr val="7030A0"/>
                </a:solidFill>
                <a:effectLst/>
                <a:uLnTx/>
                <a:uFillTx/>
                <a:latin typeface="Arial" panose="020B0604020202020204"/>
                <a:ea typeface="+mn-ea"/>
                <a:cs typeface="+mn-cs"/>
              </a:rPr>
              <a:t>+ Extra Pay</a:t>
            </a:r>
          </a:p>
        </p:txBody>
      </p:sp>
    </p:spTree>
    <p:extLst>
      <p:ext uri="{BB962C8B-B14F-4D97-AF65-F5344CB8AC3E}">
        <p14:creationId xmlns:p14="http://schemas.microsoft.com/office/powerpoint/2010/main" val="188450576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274"/>
        <p:cNvGrpSpPr/>
        <p:nvPr/>
      </p:nvGrpSpPr>
      <p:grpSpPr>
        <a:xfrm>
          <a:off x="0" y="0"/>
          <a:ext cx="0" cy="0"/>
          <a:chOff x="0" y="0"/>
          <a:chExt cx="0" cy="0"/>
        </a:xfrm>
      </p:grpSpPr>
      <p:pic>
        <p:nvPicPr>
          <p:cNvPr id="275" name="Google Shape;275;p13" descr="https://encrypted-tbn0.gstatic.com/images?q=tbn:ANd9GcRJLlqixcXpjFYO3TX2upkutqhN_12AsD7HJPkMDmbDqdlBeUjGmw"/>
          <p:cNvPicPr preferRelativeResize="0"/>
          <p:nvPr/>
        </p:nvPicPr>
        <p:blipFill rotWithShape="1">
          <a:blip r:embed="rId3">
            <a:alphaModFix/>
          </a:blip>
          <a:srcRect/>
          <a:stretch/>
        </p:blipFill>
        <p:spPr>
          <a:xfrm>
            <a:off x="11289" y="5410200"/>
            <a:ext cx="2197521" cy="1447800"/>
          </a:xfrm>
          <a:prstGeom prst="rect">
            <a:avLst/>
          </a:prstGeom>
          <a:noFill/>
          <a:ln>
            <a:noFill/>
          </a:ln>
        </p:spPr>
      </p:pic>
      <p:sp>
        <p:nvSpPr>
          <p:cNvPr id="279" name="Google Shape;279;p13"/>
          <p:cNvSpPr txBox="1">
            <a:spLocks noGrp="1"/>
          </p:cNvSpPr>
          <p:nvPr>
            <p:ph type="title"/>
          </p:nvPr>
        </p:nvSpPr>
        <p:spPr>
          <a:xfrm>
            <a:off x="11289" y="99917"/>
            <a:ext cx="9150429" cy="1524000"/>
          </a:xfrm>
          <a:prstGeom prst="rect">
            <a:avLst/>
          </a:prstGeom>
          <a:noFill/>
          <a:ln>
            <a:noFill/>
          </a:ln>
        </p:spPr>
        <p:txBody>
          <a:bodyPr spcFirstLastPara="1" wrap="square" lIns="91425" tIns="45700" rIns="91425" bIns="45700" anchor="ctr" anchorCtr="0">
            <a:normAutofit/>
          </a:bodyPr>
          <a:lstStyle/>
          <a:p>
            <a:pPr marL="0" lvl="0" indent="0" algn="ctr" rtl="0">
              <a:spcBef>
                <a:spcPts val="0"/>
              </a:spcBef>
              <a:spcAft>
                <a:spcPts val="0"/>
              </a:spcAft>
              <a:buClr>
                <a:srgbClr val="002060"/>
              </a:buClr>
              <a:buSzPts val="4770"/>
              <a:buFont typeface="Tahoma"/>
              <a:buNone/>
            </a:pPr>
            <a:r>
              <a:rPr lang="en-US" sz="4770" b="1" dirty="0">
                <a:solidFill>
                  <a:srgbClr val="272D41"/>
                </a:solidFill>
              </a:rPr>
              <a:t>Teacher Salaries</a:t>
            </a:r>
            <a:br>
              <a:rPr lang="en-US" sz="3959" b="1" dirty="0">
                <a:latin typeface="Calibri"/>
                <a:ea typeface="Calibri"/>
                <a:cs typeface="Calibri"/>
                <a:sym typeface="Calibri"/>
              </a:rPr>
            </a:br>
            <a:r>
              <a:rPr lang="en-US" sz="3240" dirty="0">
                <a:solidFill>
                  <a:srgbClr val="272D41"/>
                </a:solidFill>
                <a:latin typeface="Calibri"/>
                <a:ea typeface="Calibri"/>
                <a:cs typeface="Calibri"/>
                <a:sym typeface="Calibri"/>
              </a:rPr>
              <a:t>school-year</a:t>
            </a:r>
            <a:r>
              <a:rPr lang="en-US" sz="3240" b="1" dirty="0">
                <a:solidFill>
                  <a:srgbClr val="272D41"/>
                </a:solidFill>
                <a:latin typeface="Calibri"/>
                <a:ea typeface="Calibri"/>
                <a:cs typeface="Calibri"/>
                <a:sym typeface="Calibri"/>
              </a:rPr>
              <a:t> contracts</a:t>
            </a:r>
            <a:endParaRPr dirty="0"/>
          </a:p>
        </p:txBody>
      </p:sp>
      <p:graphicFrame>
        <p:nvGraphicFramePr>
          <p:cNvPr id="5" name="Google Shape;278;p13">
            <a:extLst>
              <a:ext uri="{FF2B5EF4-FFF2-40B4-BE49-F238E27FC236}">
                <a16:creationId xmlns:a16="http://schemas.microsoft.com/office/drawing/2014/main" id="{13F70D58-16D2-4F1E-A389-5D606072419F}"/>
              </a:ext>
            </a:extLst>
          </p:cNvPr>
          <p:cNvGraphicFramePr/>
          <p:nvPr>
            <p:extLst>
              <p:ext uri="{D42A27DB-BD31-4B8C-83A1-F6EECF244321}">
                <p14:modId xmlns:p14="http://schemas.microsoft.com/office/powerpoint/2010/main" val="3186017092"/>
              </p:ext>
            </p:extLst>
          </p:nvPr>
        </p:nvGraphicFramePr>
        <p:xfrm>
          <a:off x="291548" y="1957883"/>
          <a:ext cx="8505944" cy="2762885"/>
        </p:xfrm>
        <a:graphic>
          <a:graphicData uri="http://schemas.openxmlformats.org/drawingml/2006/table">
            <a:tbl>
              <a:tblPr>
                <a:noFill/>
              </a:tblPr>
              <a:tblGrid>
                <a:gridCol w="2653784">
                  <a:extLst>
                    <a:ext uri="{9D8B030D-6E8A-4147-A177-3AD203B41FA5}">
                      <a16:colId xmlns:a16="http://schemas.microsoft.com/office/drawing/2014/main" val="20000"/>
                    </a:ext>
                  </a:extLst>
                </a:gridCol>
                <a:gridCol w="1463040">
                  <a:extLst>
                    <a:ext uri="{9D8B030D-6E8A-4147-A177-3AD203B41FA5}">
                      <a16:colId xmlns:a16="http://schemas.microsoft.com/office/drawing/2014/main" val="20001"/>
                    </a:ext>
                  </a:extLst>
                </a:gridCol>
                <a:gridCol w="1463040">
                  <a:extLst>
                    <a:ext uri="{9D8B030D-6E8A-4147-A177-3AD203B41FA5}">
                      <a16:colId xmlns:a16="http://schemas.microsoft.com/office/drawing/2014/main" val="20002"/>
                    </a:ext>
                  </a:extLst>
                </a:gridCol>
                <a:gridCol w="1463040">
                  <a:extLst>
                    <a:ext uri="{9D8B030D-6E8A-4147-A177-3AD203B41FA5}">
                      <a16:colId xmlns:a16="http://schemas.microsoft.com/office/drawing/2014/main" val="20003"/>
                    </a:ext>
                  </a:extLst>
                </a:gridCol>
                <a:gridCol w="1463040">
                  <a:extLst>
                    <a:ext uri="{9D8B030D-6E8A-4147-A177-3AD203B41FA5}">
                      <a16:colId xmlns:a16="http://schemas.microsoft.com/office/drawing/2014/main" val="20004"/>
                    </a:ext>
                  </a:extLst>
                </a:gridCol>
              </a:tblGrid>
              <a:tr h="914400">
                <a:tc>
                  <a:txBody>
                    <a:bodyPr/>
                    <a:lstStyle/>
                    <a:p>
                      <a:pPr marL="0" marR="0" lvl="0" indent="0" algn="l" rtl="0">
                        <a:lnSpc>
                          <a:spcPct val="115000"/>
                        </a:lnSpc>
                        <a:spcBef>
                          <a:spcPts val="0"/>
                        </a:spcBef>
                        <a:spcAft>
                          <a:spcPts val="0"/>
                        </a:spcAft>
                        <a:buNone/>
                      </a:pPr>
                      <a:endParaRPr lang="en-US" sz="2400" u="none" strike="noStrike" cap="none" dirty="0">
                        <a:solidFill>
                          <a:srgbClr val="31304D"/>
                        </a:solidFill>
                        <a:latin typeface="Calibri"/>
                        <a:ea typeface="Calibri"/>
                        <a:cs typeface="Calibri"/>
                        <a:sym typeface="Calibri"/>
                      </a:endParaRPr>
                    </a:p>
                  </a:txBody>
                  <a:tcPr marL="50000" marR="50000" marT="0" marB="0">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115000"/>
                        </a:lnSpc>
                        <a:spcBef>
                          <a:spcPts val="0"/>
                        </a:spcBef>
                        <a:spcAft>
                          <a:spcPts val="0"/>
                        </a:spcAft>
                        <a:buNone/>
                      </a:pPr>
                      <a:r>
                        <a:rPr lang="en-US" sz="2400" b="1" u="none" strike="noStrike" cap="none" dirty="0">
                          <a:solidFill>
                            <a:srgbClr val="272D41"/>
                          </a:solidFill>
                          <a:latin typeface="Calibri"/>
                          <a:ea typeface="Calibri"/>
                          <a:cs typeface="Calibri"/>
                          <a:sym typeface="Calibri"/>
                        </a:rPr>
                        <a:t>BA </a:t>
                      </a:r>
                      <a:r>
                        <a:rPr lang="en-US" sz="2400" b="1" u="none" strike="noStrike" cap="none" dirty="0" err="1">
                          <a:solidFill>
                            <a:srgbClr val="272D41"/>
                          </a:solidFill>
                          <a:latin typeface="Calibri"/>
                          <a:ea typeface="Calibri"/>
                          <a:cs typeface="Calibri"/>
                          <a:sym typeface="Calibri"/>
                        </a:rPr>
                        <a:t>yr</a:t>
                      </a:r>
                      <a:r>
                        <a:rPr lang="en-US" sz="2400" b="1" u="none" strike="noStrike" cap="none" dirty="0">
                          <a:solidFill>
                            <a:srgbClr val="272D41"/>
                          </a:solidFill>
                          <a:latin typeface="Calibri"/>
                          <a:ea typeface="Calibri"/>
                          <a:cs typeface="Calibri"/>
                          <a:sym typeface="Calibri"/>
                        </a:rPr>
                        <a:t> 1</a:t>
                      </a:r>
                      <a:endParaRPr lang="en-US" sz="2400" u="none" strike="noStrike" cap="none" dirty="0">
                        <a:solidFill>
                          <a:srgbClr val="272D41"/>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115000"/>
                        </a:lnSpc>
                        <a:spcBef>
                          <a:spcPts val="0"/>
                        </a:spcBef>
                        <a:spcAft>
                          <a:spcPts val="0"/>
                        </a:spcAft>
                        <a:buNone/>
                      </a:pPr>
                      <a:r>
                        <a:rPr lang="en-US" sz="2400" b="1" u="none" strike="noStrike" cap="none" dirty="0">
                          <a:solidFill>
                            <a:srgbClr val="272D41"/>
                          </a:solidFill>
                          <a:latin typeface="Calibri"/>
                          <a:ea typeface="Calibri"/>
                          <a:cs typeface="Calibri"/>
                          <a:sym typeface="Calibri"/>
                        </a:rPr>
                        <a:t>BA </a:t>
                      </a:r>
                      <a:r>
                        <a:rPr lang="en-US" sz="2400" b="1" u="none" strike="noStrike" cap="none" dirty="0" err="1">
                          <a:solidFill>
                            <a:srgbClr val="272D41"/>
                          </a:solidFill>
                          <a:latin typeface="Calibri"/>
                          <a:ea typeface="Calibri"/>
                          <a:cs typeface="Calibri"/>
                          <a:sym typeface="Calibri"/>
                        </a:rPr>
                        <a:t>yr</a:t>
                      </a:r>
                      <a:r>
                        <a:rPr lang="en-US" sz="2400" b="1" u="none" strike="noStrike" cap="none" dirty="0">
                          <a:solidFill>
                            <a:srgbClr val="272D41"/>
                          </a:solidFill>
                          <a:latin typeface="Calibri"/>
                          <a:ea typeface="Calibri"/>
                          <a:cs typeface="Calibri"/>
                          <a:sym typeface="Calibri"/>
                        </a:rPr>
                        <a:t> 5</a:t>
                      </a:r>
                      <a:endParaRPr lang="en-US" sz="2400" u="none" strike="noStrike" cap="none" dirty="0">
                        <a:solidFill>
                          <a:srgbClr val="272D41"/>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115000"/>
                        </a:lnSpc>
                        <a:spcBef>
                          <a:spcPts val="0"/>
                        </a:spcBef>
                        <a:spcAft>
                          <a:spcPts val="0"/>
                        </a:spcAft>
                        <a:buNone/>
                      </a:pPr>
                      <a:r>
                        <a:rPr lang="en-US" sz="2400" b="1" u="none" strike="noStrike" cap="none" dirty="0">
                          <a:solidFill>
                            <a:srgbClr val="272D41"/>
                          </a:solidFill>
                          <a:latin typeface="Calibri"/>
                          <a:ea typeface="Calibri"/>
                          <a:cs typeface="Calibri"/>
                          <a:sym typeface="Calibri"/>
                        </a:rPr>
                        <a:t>MA </a:t>
                      </a:r>
                      <a:r>
                        <a:rPr lang="en-US" sz="2400" b="1" u="none" strike="noStrike" cap="none" dirty="0" err="1">
                          <a:solidFill>
                            <a:srgbClr val="272D41"/>
                          </a:solidFill>
                          <a:latin typeface="Calibri"/>
                          <a:ea typeface="Calibri"/>
                          <a:cs typeface="Calibri"/>
                          <a:sym typeface="Calibri"/>
                        </a:rPr>
                        <a:t>yr</a:t>
                      </a:r>
                      <a:r>
                        <a:rPr lang="en-US" sz="2400" b="1" u="none" strike="noStrike" cap="none" dirty="0">
                          <a:solidFill>
                            <a:srgbClr val="272D41"/>
                          </a:solidFill>
                          <a:latin typeface="Calibri"/>
                          <a:ea typeface="Calibri"/>
                          <a:cs typeface="Calibri"/>
                          <a:sym typeface="Calibri"/>
                        </a:rPr>
                        <a:t> 5</a:t>
                      </a:r>
                      <a:endParaRPr lang="en-US" sz="2400" u="none" strike="noStrike" cap="none" dirty="0">
                        <a:solidFill>
                          <a:srgbClr val="272D41"/>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115000"/>
                        </a:lnSpc>
                        <a:spcBef>
                          <a:spcPts val="0"/>
                        </a:spcBef>
                        <a:spcAft>
                          <a:spcPts val="0"/>
                        </a:spcAft>
                        <a:buNone/>
                      </a:pPr>
                      <a:r>
                        <a:rPr lang="en-US" sz="2400" b="1" u="none" strike="noStrike" cap="none">
                          <a:solidFill>
                            <a:srgbClr val="272D41"/>
                          </a:solidFill>
                          <a:latin typeface="Calibri"/>
                          <a:ea typeface="Calibri"/>
                          <a:cs typeface="Calibri"/>
                          <a:sym typeface="Calibri"/>
                        </a:rPr>
                        <a:t>MA yr 15</a:t>
                      </a:r>
                      <a:endParaRPr lang="en-US" sz="2400" u="none" strike="noStrike" cap="none" dirty="0">
                        <a:solidFill>
                          <a:srgbClr val="272D41"/>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extLst>
                  <a:ext uri="{0D108BD9-81ED-4DB2-BD59-A6C34878D82A}">
                    <a16:rowId xmlns:a16="http://schemas.microsoft.com/office/drawing/2014/main" val="10000"/>
                  </a:ext>
                </a:extLst>
              </a:tr>
              <a:tr h="914400">
                <a:tc>
                  <a:txBody>
                    <a:bodyPr/>
                    <a:lstStyle/>
                    <a:p>
                      <a:pPr marL="0" marR="0" lvl="0" indent="0" algn="l" rtl="0">
                        <a:lnSpc>
                          <a:spcPct val="115000"/>
                        </a:lnSpc>
                        <a:spcBef>
                          <a:spcPts val="0"/>
                        </a:spcBef>
                        <a:spcAft>
                          <a:spcPts val="0"/>
                        </a:spcAft>
                        <a:buNone/>
                      </a:pPr>
                      <a:r>
                        <a:rPr lang="en-US" sz="2400" b="1" u="none" strike="noStrike" cap="none" dirty="0">
                          <a:solidFill>
                            <a:srgbClr val="272D41"/>
                          </a:solidFill>
                          <a:latin typeface="Calibri"/>
                          <a:ea typeface="Calibri"/>
                          <a:cs typeface="Calibri"/>
                          <a:sym typeface="Calibri"/>
                        </a:rPr>
                        <a:t>Nacogdoches ISD </a:t>
                      </a:r>
                      <a:r>
                        <a:rPr lang="en-US" sz="1800" b="1" u="none" strike="noStrike" cap="none" dirty="0">
                          <a:solidFill>
                            <a:srgbClr val="272D41"/>
                          </a:solidFill>
                          <a:latin typeface="Calibri"/>
                          <a:ea typeface="Calibri"/>
                          <a:cs typeface="Calibri"/>
                          <a:sym typeface="Calibri"/>
                        </a:rPr>
                        <a:t>(25-26) </a:t>
                      </a:r>
                      <a:r>
                        <a:rPr lang="en-US" sz="1200" b="1" u="none" strike="noStrike" cap="none" dirty="0">
                          <a:solidFill>
                            <a:srgbClr val="272D41"/>
                          </a:solidFill>
                          <a:latin typeface="Calibri"/>
                          <a:ea typeface="Calibri"/>
                          <a:cs typeface="Calibri"/>
                          <a:sym typeface="Calibri"/>
                        </a:rPr>
                        <a:t>(+$3K for Math/Science, TIA participating district)</a:t>
                      </a:r>
                      <a:endParaRPr sz="1200" b="1" u="none" strike="noStrike" cap="none" dirty="0">
                        <a:solidFill>
                          <a:srgbClr val="272D41"/>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115000"/>
                        </a:lnSpc>
                        <a:spcBef>
                          <a:spcPts val="0"/>
                        </a:spcBef>
                        <a:spcAft>
                          <a:spcPts val="0"/>
                        </a:spcAft>
                        <a:buNone/>
                      </a:pPr>
                      <a:r>
                        <a:rPr lang="en-US" sz="2400" dirty="0">
                          <a:solidFill>
                            <a:srgbClr val="272D41"/>
                          </a:solidFill>
                          <a:latin typeface="Calibri" panose="020F0502020204030204" pitchFamily="34" charset="0"/>
                          <a:cs typeface="Calibri" panose="020F0502020204030204" pitchFamily="34" charset="0"/>
                        </a:rPr>
                        <a:t>$53,500 -$54,000</a:t>
                      </a:r>
                      <a:endParaRPr sz="2400" dirty="0">
                        <a:solidFill>
                          <a:srgbClr val="272D41"/>
                        </a:solidFill>
                        <a:latin typeface="Calibri" panose="020F0502020204030204" pitchFamily="34" charset="0"/>
                        <a:cs typeface="Calibri" panose="020F0502020204030204" pitchFamily="34" charset="0"/>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115000"/>
                        </a:lnSpc>
                        <a:spcBef>
                          <a:spcPts val="0"/>
                        </a:spcBef>
                        <a:spcAft>
                          <a:spcPts val="0"/>
                        </a:spcAft>
                        <a:buNone/>
                      </a:pPr>
                      <a:r>
                        <a:rPr lang="en-US" sz="2400" dirty="0">
                          <a:solidFill>
                            <a:srgbClr val="272D41"/>
                          </a:solidFill>
                          <a:latin typeface="Calibri" panose="020F0502020204030204" pitchFamily="34" charset="0"/>
                          <a:cs typeface="Calibri" panose="020F0502020204030204" pitchFamily="34" charset="0"/>
                        </a:rPr>
                        <a:t>$60,733 - $67,386</a:t>
                      </a:r>
                      <a:endParaRPr sz="2400" dirty="0">
                        <a:solidFill>
                          <a:srgbClr val="272D41"/>
                        </a:solidFill>
                        <a:latin typeface="Calibri" panose="020F0502020204030204" pitchFamily="34" charset="0"/>
                        <a:cs typeface="Calibri" panose="020F0502020204030204" pitchFamily="34" charset="0"/>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115000"/>
                        </a:lnSpc>
                        <a:spcBef>
                          <a:spcPts val="0"/>
                        </a:spcBef>
                        <a:spcAft>
                          <a:spcPts val="0"/>
                        </a:spcAft>
                        <a:buNone/>
                      </a:pPr>
                      <a:r>
                        <a:rPr lang="en-US" sz="2400" dirty="0">
                          <a:solidFill>
                            <a:srgbClr val="272D41"/>
                          </a:solidFill>
                          <a:latin typeface="Calibri" panose="020F0502020204030204" pitchFamily="34" charset="0"/>
                          <a:cs typeface="Calibri" panose="020F0502020204030204" pitchFamily="34" charset="0"/>
                        </a:rPr>
                        <a:t>$61,733 - $74,783</a:t>
                      </a:r>
                      <a:endParaRPr sz="2400" dirty="0">
                        <a:solidFill>
                          <a:srgbClr val="272D41"/>
                        </a:solidFill>
                        <a:latin typeface="Calibri" panose="020F0502020204030204" pitchFamily="34" charset="0"/>
                        <a:cs typeface="Calibri" panose="020F0502020204030204" pitchFamily="34" charset="0"/>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115000"/>
                        </a:lnSpc>
                        <a:spcBef>
                          <a:spcPts val="0"/>
                        </a:spcBef>
                        <a:spcAft>
                          <a:spcPts val="0"/>
                        </a:spcAft>
                        <a:buNone/>
                      </a:pPr>
                      <a:r>
                        <a:rPr lang="en-US" sz="2400" dirty="0">
                          <a:solidFill>
                            <a:srgbClr val="272D41"/>
                          </a:solidFill>
                          <a:latin typeface="Calibri" panose="020F0502020204030204" pitchFamily="34" charset="0"/>
                          <a:cs typeface="Calibri" panose="020F0502020204030204" pitchFamily="34" charset="0"/>
                        </a:rPr>
                        <a:t>$64,368 - $87,907</a:t>
                      </a:r>
                      <a:endParaRPr sz="2400" dirty="0">
                        <a:solidFill>
                          <a:srgbClr val="272D41"/>
                        </a:solidFill>
                        <a:latin typeface="Calibri" panose="020F0502020204030204" pitchFamily="34" charset="0"/>
                        <a:cs typeface="Calibri" panose="020F0502020204030204" pitchFamily="34" charset="0"/>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extLst>
                  <a:ext uri="{0D108BD9-81ED-4DB2-BD59-A6C34878D82A}">
                    <a16:rowId xmlns:a16="http://schemas.microsoft.com/office/drawing/2014/main" val="1080973449"/>
                  </a:ext>
                </a:extLst>
              </a:tr>
              <a:tr h="914400">
                <a:tc>
                  <a:txBody>
                    <a:bodyPr/>
                    <a:lstStyle/>
                    <a:p>
                      <a:pPr marL="0" marR="0" lvl="0" indent="0" algn="l" rtl="0">
                        <a:lnSpc>
                          <a:spcPct val="115000"/>
                        </a:lnSpc>
                        <a:spcBef>
                          <a:spcPts val="0"/>
                        </a:spcBef>
                        <a:spcAft>
                          <a:spcPts val="0"/>
                        </a:spcAft>
                        <a:buNone/>
                      </a:pPr>
                      <a:r>
                        <a:rPr lang="en-US" sz="2400" b="1" u="none" strike="noStrike" cap="none" dirty="0">
                          <a:solidFill>
                            <a:srgbClr val="272D41"/>
                          </a:solidFill>
                          <a:latin typeface="Calibri"/>
                          <a:ea typeface="Calibri"/>
                          <a:cs typeface="Calibri"/>
                          <a:sym typeface="Calibri"/>
                        </a:rPr>
                        <a:t>Central Heights ISD </a:t>
                      </a:r>
                      <a:r>
                        <a:rPr lang="en-US" sz="1800" b="1" u="none" strike="noStrike" cap="none" dirty="0">
                          <a:solidFill>
                            <a:srgbClr val="272D41"/>
                          </a:solidFill>
                          <a:latin typeface="Calibri"/>
                          <a:ea typeface="Calibri"/>
                          <a:cs typeface="Calibri"/>
                          <a:sym typeface="Calibri"/>
                        </a:rPr>
                        <a:t>(25-26)</a:t>
                      </a:r>
                      <a:r>
                        <a:rPr lang="en-US" sz="1200" b="1" u="none" strike="noStrike" cap="none" dirty="0">
                          <a:solidFill>
                            <a:srgbClr val="272D41"/>
                          </a:solidFill>
                          <a:latin typeface="Calibri"/>
                          <a:ea typeface="Calibri"/>
                          <a:cs typeface="Calibri"/>
                          <a:sym typeface="Calibri"/>
                        </a:rPr>
                        <a:t> (TIA participating district)</a:t>
                      </a:r>
                      <a:endParaRPr sz="1200" b="1" u="none" strike="noStrike" cap="none" dirty="0">
                        <a:solidFill>
                          <a:srgbClr val="272D41"/>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115000"/>
                        </a:lnSpc>
                        <a:spcBef>
                          <a:spcPts val="0"/>
                        </a:spcBef>
                        <a:spcAft>
                          <a:spcPts val="0"/>
                        </a:spcAft>
                        <a:buNone/>
                      </a:pPr>
                      <a:r>
                        <a:rPr lang="en-US" sz="2400" dirty="0">
                          <a:solidFill>
                            <a:srgbClr val="272D41"/>
                          </a:solidFill>
                          <a:latin typeface="Calibri" panose="020F0502020204030204" pitchFamily="34" charset="0"/>
                          <a:cs typeface="Calibri" panose="020F0502020204030204" pitchFamily="34" charset="0"/>
                        </a:rPr>
                        <a:t>$42,000 -$43,000</a:t>
                      </a:r>
                      <a:endParaRPr sz="2400" dirty="0">
                        <a:solidFill>
                          <a:srgbClr val="272D41"/>
                        </a:solidFill>
                        <a:latin typeface="Calibri" panose="020F0502020204030204" pitchFamily="34" charset="0"/>
                        <a:cs typeface="Calibri" panose="020F0502020204030204" pitchFamily="34" charset="0"/>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115000"/>
                        </a:lnSpc>
                        <a:spcBef>
                          <a:spcPts val="0"/>
                        </a:spcBef>
                        <a:spcAft>
                          <a:spcPts val="0"/>
                        </a:spcAft>
                        <a:buNone/>
                      </a:pPr>
                      <a:r>
                        <a:rPr lang="en-US" sz="2400" dirty="0">
                          <a:solidFill>
                            <a:srgbClr val="272D41"/>
                          </a:solidFill>
                          <a:latin typeface="Calibri" panose="020F0502020204030204" pitchFamily="34" charset="0"/>
                          <a:cs typeface="Calibri" panose="020F0502020204030204" pitchFamily="34" charset="0"/>
                        </a:rPr>
                        <a:t>$51,850 - $59,086</a:t>
                      </a:r>
                      <a:endParaRPr sz="2400" dirty="0">
                        <a:solidFill>
                          <a:srgbClr val="272D41"/>
                        </a:solidFill>
                        <a:latin typeface="Calibri" panose="020F0502020204030204" pitchFamily="34" charset="0"/>
                        <a:cs typeface="Calibri" panose="020F0502020204030204" pitchFamily="34" charset="0"/>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115000"/>
                        </a:lnSpc>
                        <a:spcBef>
                          <a:spcPts val="0"/>
                        </a:spcBef>
                        <a:spcAft>
                          <a:spcPts val="0"/>
                        </a:spcAft>
                        <a:buNone/>
                      </a:pPr>
                      <a:r>
                        <a:rPr lang="en-US" sz="2400" dirty="0">
                          <a:solidFill>
                            <a:srgbClr val="272D41"/>
                          </a:solidFill>
                          <a:latin typeface="Calibri" panose="020F0502020204030204" pitchFamily="34" charset="0"/>
                          <a:cs typeface="Calibri" panose="020F0502020204030204" pitchFamily="34" charset="0"/>
                        </a:rPr>
                        <a:t>$52,850 - $65,792</a:t>
                      </a:r>
                      <a:endParaRPr sz="2400" dirty="0">
                        <a:solidFill>
                          <a:srgbClr val="272D41"/>
                        </a:solidFill>
                        <a:latin typeface="Calibri" panose="020F0502020204030204" pitchFamily="34" charset="0"/>
                        <a:cs typeface="Calibri" panose="020F0502020204030204" pitchFamily="34" charset="0"/>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115000"/>
                        </a:lnSpc>
                        <a:spcBef>
                          <a:spcPts val="0"/>
                        </a:spcBef>
                        <a:spcAft>
                          <a:spcPts val="0"/>
                        </a:spcAft>
                        <a:buNone/>
                      </a:pPr>
                      <a:r>
                        <a:rPr lang="en-US" sz="2400" dirty="0">
                          <a:solidFill>
                            <a:srgbClr val="272D41"/>
                          </a:solidFill>
                          <a:latin typeface="Calibri" panose="020F0502020204030204" pitchFamily="34" charset="0"/>
                          <a:cs typeface="Calibri" panose="020F0502020204030204" pitchFamily="34" charset="0"/>
                        </a:rPr>
                        <a:t>$65,310 - $86,330</a:t>
                      </a:r>
                      <a:endParaRPr sz="2400" dirty="0">
                        <a:solidFill>
                          <a:srgbClr val="272D41"/>
                        </a:solidFill>
                        <a:latin typeface="Calibri" panose="020F0502020204030204" pitchFamily="34" charset="0"/>
                        <a:cs typeface="Calibri" panose="020F0502020204030204" pitchFamily="34" charset="0"/>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extLst>
                  <a:ext uri="{0D108BD9-81ED-4DB2-BD59-A6C34878D82A}">
                    <a16:rowId xmlns:a16="http://schemas.microsoft.com/office/drawing/2014/main" val="2011715668"/>
                  </a:ext>
                </a:extLst>
              </a:tr>
            </a:tbl>
          </a:graphicData>
        </a:graphic>
      </p:graphicFrame>
      <p:sp>
        <p:nvSpPr>
          <p:cNvPr id="6" name="TextBox 5">
            <a:extLst>
              <a:ext uri="{FF2B5EF4-FFF2-40B4-BE49-F238E27FC236}">
                <a16:creationId xmlns:a16="http://schemas.microsoft.com/office/drawing/2014/main" id="{1B8AEF65-2F82-4210-A455-FF5F5EF799AB}"/>
              </a:ext>
            </a:extLst>
          </p:cNvPr>
          <p:cNvSpPr txBox="1"/>
          <p:nvPr/>
        </p:nvSpPr>
        <p:spPr>
          <a:xfrm rot="10800000" flipH="1" flipV="1">
            <a:off x="2638265" y="5580857"/>
            <a:ext cx="6195514" cy="830997"/>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400" dirty="0">
                <a:solidFill>
                  <a:srgbClr val="7030A0"/>
                </a:solidFill>
                <a:latin typeface="Arial" panose="020B0604020202020204"/>
              </a:rPr>
              <a:t>187-day contract. </a:t>
            </a:r>
            <a:r>
              <a:rPr lang="en-US" sz="2400" dirty="0">
                <a:solidFill>
                  <a:srgbClr val="7030A0"/>
                </a:solidFill>
                <a:latin typeface="Arial" panose="020B0604020202020204"/>
                <a:sym typeface="Calibri"/>
              </a:rPr>
              <a:t>→</a:t>
            </a:r>
            <a:r>
              <a:rPr lang="en-US" sz="2400" dirty="0">
                <a:solidFill>
                  <a:srgbClr val="7030A0"/>
                </a:solidFill>
                <a:latin typeface="Arial" panose="020B0604020202020204"/>
              </a:rPr>
              <a:t> $76,000 = $50.80/hr.</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srgbClr val="7030A0"/>
                </a:solidFill>
                <a:effectLst/>
                <a:uLnTx/>
                <a:uFillTx/>
                <a:latin typeface="Arial" panose="020B0604020202020204"/>
                <a:ea typeface="+mn-ea"/>
                <a:cs typeface="+mn-cs"/>
              </a:rPr>
              <a:t>+ Extra Pay</a:t>
            </a:r>
          </a:p>
        </p:txBody>
      </p:sp>
    </p:spTree>
    <p:extLst>
      <p:ext uri="{BB962C8B-B14F-4D97-AF65-F5344CB8AC3E}">
        <p14:creationId xmlns:p14="http://schemas.microsoft.com/office/powerpoint/2010/main" val="227909058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Google Shape;278;p13">
            <a:extLst>
              <a:ext uri="{FF2B5EF4-FFF2-40B4-BE49-F238E27FC236}">
                <a16:creationId xmlns:a16="http://schemas.microsoft.com/office/drawing/2014/main" id="{5E17D0B1-FC9E-4DB8-AB60-E5F5B25E3048}"/>
              </a:ext>
            </a:extLst>
          </p:cNvPr>
          <p:cNvGraphicFramePr/>
          <p:nvPr>
            <p:extLst>
              <p:ext uri="{D42A27DB-BD31-4B8C-83A1-F6EECF244321}">
                <p14:modId xmlns:p14="http://schemas.microsoft.com/office/powerpoint/2010/main" val="493519246"/>
              </p:ext>
            </p:extLst>
          </p:nvPr>
        </p:nvGraphicFramePr>
        <p:xfrm>
          <a:off x="342900" y="2698567"/>
          <a:ext cx="8458200" cy="1779223"/>
        </p:xfrm>
        <a:graphic>
          <a:graphicData uri="http://schemas.openxmlformats.org/drawingml/2006/table">
            <a:tbl>
              <a:tblPr>
                <a:noFill/>
              </a:tblPr>
              <a:tblGrid>
                <a:gridCol w="3836709">
                  <a:extLst>
                    <a:ext uri="{9D8B030D-6E8A-4147-A177-3AD203B41FA5}">
                      <a16:colId xmlns:a16="http://schemas.microsoft.com/office/drawing/2014/main" val="20000"/>
                    </a:ext>
                  </a:extLst>
                </a:gridCol>
                <a:gridCol w="1569563">
                  <a:extLst>
                    <a:ext uri="{9D8B030D-6E8A-4147-A177-3AD203B41FA5}">
                      <a16:colId xmlns:a16="http://schemas.microsoft.com/office/drawing/2014/main" val="20001"/>
                    </a:ext>
                  </a:extLst>
                </a:gridCol>
                <a:gridCol w="1569563">
                  <a:extLst>
                    <a:ext uri="{9D8B030D-6E8A-4147-A177-3AD203B41FA5}">
                      <a16:colId xmlns:a16="http://schemas.microsoft.com/office/drawing/2014/main" val="20002"/>
                    </a:ext>
                  </a:extLst>
                </a:gridCol>
                <a:gridCol w="1482365">
                  <a:extLst>
                    <a:ext uri="{9D8B030D-6E8A-4147-A177-3AD203B41FA5}">
                      <a16:colId xmlns:a16="http://schemas.microsoft.com/office/drawing/2014/main" val="20003"/>
                    </a:ext>
                  </a:extLst>
                </a:gridCol>
              </a:tblGrid>
              <a:tr h="356275">
                <a:tc>
                  <a:txBody>
                    <a:bodyPr/>
                    <a:lstStyle/>
                    <a:p>
                      <a:pPr marL="0" marR="0" lvl="0" indent="0" algn="l" rtl="0">
                        <a:lnSpc>
                          <a:spcPct val="115000"/>
                        </a:lnSpc>
                        <a:spcBef>
                          <a:spcPts val="0"/>
                        </a:spcBef>
                        <a:spcAft>
                          <a:spcPts val="0"/>
                        </a:spcAft>
                        <a:buNone/>
                      </a:pPr>
                      <a:endParaRPr sz="2400" u="none" strike="noStrike" cap="none" dirty="0">
                        <a:solidFill>
                          <a:srgbClr val="31304D"/>
                        </a:solidFill>
                        <a:latin typeface="Calibri"/>
                        <a:ea typeface="Calibri"/>
                        <a:cs typeface="Calibri"/>
                        <a:sym typeface="Calibri"/>
                      </a:endParaRPr>
                    </a:p>
                  </a:txBody>
                  <a:tcPr marL="50000" marR="50000" marT="0" marB="0" anchor="ctr">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tcPr>
                </a:tc>
                <a:tc>
                  <a:txBody>
                    <a:bodyPr/>
                    <a:lstStyle/>
                    <a:p>
                      <a:pPr marL="0" marR="0" lvl="0" indent="0" algn="ctr" rtl="0">
                        <a:lnSpc>
                          <a:spcPct val="115000"/>
                        </a:lnSpc>
                        <a:spcBef>
                          <a:spcPts val="0"/>
                        </a:spcBef>
                        <a:spcAft>
                          <a:spcPts val="0"/>
                        </a:spcAft>
                        <a:buNone/>
                      </a:pPr>
                      <a:r>
                        <a:rPr lang="en-US" sz="2400" b="1" u="none" strike="noStrike" cap="none" dirty="0">
                          <a:solidFill>
                            <a:srgbClr val="002060"/>
                          </a:solidFill>
                          <a:latin typeface="Calibri"/>
                          <a:ea typeface="Calibri"/>
                          <a:cs typeface="Calibri"/>
                          <a:sym typeface="Calibri"/>
                        </a:rPr>
                        <a:t>Calendar*</a:t>
                      </a:r>
                      <a:endParaRPr sz="2400" u="none" strike="noStrike" cap="none" dirty="0">
                        <a:solidFill>
                          <a:srgbClr val="002060"/>
                        </a:solidFill>
                        <a:latin typeface="Calibri"/>
                        <a:ea typeface="Calibri"/>
                        <a:cs typeface="Calibri"/>
                        <a:sym typeface="Calibri"/>
                      </a:endParaRPr>
                    </a:p>
                  </a:txBody>
                  <a:tcPr marL="50000" marR="50000" marT="0" marB="0" anchor="ctr">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tcPr>
                </a:tc>
                <a:tc>
                  <a:txBody>
                    <a:bodyPr/>
                    <a:lstStyle/>
                    <a:p>
                      <a:pPr marL="0" marR="0" lvl="0" indent="0" algn="ctr" rtl="0">
                        <a:lnSpc>
                          <a:spcPct val="115000"/>
                        </a:lnSpc>
                        <a:spcBef>
                          <a:spcPts val="0"/>
                        </a:spcBef>
                        <a:spcAft>
                          <a:spcPts val="0"/>
                        </a:spcAft>
                        <a:buNone/>
                      </a:pPr>
                      <a:r>
                        <a:rPr lang="en-US" sz="2400" b="1" u="none" strike="noStrike" cap="none" dirty="0">
                          <a:solidFill>
                            <a:srgbClr val="002060"/>
                          </a:solidFill>
                          <a:latin typeface="Calibri"/>
                          <a:ea typeface="Calibri"/>
                          <a:cs typeface="Calibri"/>
                          <a:sym typeface="Calibri"/>
                        </a:rPr>
                        <a:t>Minimum</a:t>
                      </a:r>
                      <a:endParaRPr sz="2400" u="none" strike="noStrike" cap="none" dirty="0">
                        <a:solidFill>
                          <a:srgbClr val="002060"/>
                        </a:solidFill>
                        <a:latin typeface="Calibri"/>
                        <a:ea typeface="Calibri"/>
                        <a:cs typeface="Calibri"/>
                        <a:sym typeface="Calibri"/>
                      </a:endParaRPr>
                    </a:p>
                  </a:txBody>
                  <a:tcPr marL="50000" marR="50000" marT="0" marB="0" anchor="ctr">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tcPr>
                </a:tc>
                <a:tc>
                  <a:txBody>
                    <a:bodyPr/>
                    <a:lstStyle/>
                    <a:p>
                      <a:pPr marL="0" marR="0" lvl="0" indent="0" algn="ctr" rtl="0">
                        <a:lnSpc>
                          <a:spcPct val="115000"/>
                        </a:lnSpc>
                        <a:spcBef>
                          <a:spcPts val="0"/>
                        </a:spcBef>
                        <a:spcAft>
                          <a:spcPts val="0"/>
                        </a:spcAft>
                        <a:buNone/>
                      </a:pPr>
                      <a:r>
                        <a:rPr lang="en-US" sz="2400" b="1" u="none" strike="noStrike" cap="none" dirty="0">
                          <a:solidFill>
                            <a:srgbClr val="002060"/>
                          </a:solidFill>
                          <a:latin typeface="Calibri"/>
                          <a:ea typeface="Calibri"/>
                          <a:cs typeface="Calibri"/>
                          <a:sym typeface="Calibri"/>
                        </a:rPr>
                        <a:t>Maximum</a:t>
                      </a:r>
                      <a:endParaRPr sz="2400" u="none" strike="noStrike" cap="none" dirty="0">
                        <a:solidFill>
                          <a:srgbClr val="002060"/>
                        </a:solidFill>
                        <a:latin typeface="Calibri"/>
                        <a:ea typeface="Calibri"/>
                        <a:cs typeface="Calibri"/>
                        <a:sym typeface="Calibri"/>
                      </a:endParaRPr>
                    </a:p>
                  </a:txBody>
                  <a:tcPr marL="50000" marR="50000" marT="0" marB="0" anchor="ctr">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tcPr>
                </a:tc>
                <a:extLst>
                  <a:ext uri="{0D108BD9-81ED-4DB2-BD59-A6C34878D82A}">
                    <a16:rowId xmlns:a16="http://schemas.microsoft.com/office/drawing/2014/main" val="10000"/>
                  </a:ext>
                </a:extLst>
              </a:tr>
              <a:tr h="691650">
                <a:tc>
                  <a:txBody>
                    <a:bodyPr/>
                    <a:lstStyle/>
                    <a:p>
                      <a:pPr marL="0" marR="0" lvl="0" indent="0" algn="l" rtl="0">
                        <a:lnSpc>
                          <a:spcPct val="90000"/>
                        </a:lnSpc>
                        <a:spcBef>
                          <a:spcPts val="0"/>
                        </a:spcBef>
                        <a:spcAft>
                          <a:spcPts val="0"/>
                        </a:spcAft>
                        <a:buNone/>
                      </a:pPr>
                      <a:r>
                        <a:rPr lang="en-US" sz="2400" b="1" u="none" strike="noStrike" cap="none" dirty="0">
                          <a:solidFill>
                            <a:srgbClr val="002060"/>
                          </a:solidFill>
                          <a:latin typeface="Calibri"/>
                          <a:ea typeface="Calibri"/>
                          <a:cs typeface="Calibri"/>
                          <a:sym typeface="Calibri"/>
                        </a:rPr>
                        <a:t>Asst. Principal – High School</a:t>
                      </a:r>
                      <a:endParaRPr sz="2400" b="0" u="none" strike="noStrike" cap="none" dirty="0">
                        <a:solidFill>
                          <a:srgbClr val="002060"/>
                        </a:solidFill>
                        <a:latin typeface="Calibri"/>
                        <a:ea typeface="Calibri"/>
                        <a:cs typeface="Calibri"/>
                        <a:sym typeface="Calibri"/>
                      </a:endParaRPr>
                    </a:p>
                  </a:txBody>
                  <a:tcPr marL="50000" marR="50000" marT="0" marB="0" anchor="ctr">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tcPr>
                </a:tc>
                <a:tc>
                  <a:txBody>
                    <a:bodyPr/>
                    <a:lstStyle/>
                    <a:p>
                      <a:pPr marL="0" marR="0" lvl="0" indent="0" algn="ctr" rtl="0">
                        <a:lnSpc>
                          <a:spcPct val="90000"/>
                        </a:lnSpc>
                        <a:spcBef>
                          <a:spcPts val="0"/>
                        </a:spcBef>
                        <a:spcAft>
                          <a:spcPts val="0"/>
                        </a:spcAft>
                        <a:buNone/>
                      </a:pPr>
                      <a:r>
                        <a:rPr lang="en-US" sz="2000" u="none" strike="noStrike" cap="none" dirty="0">
                          <a:solidFill>
                            <a:schemeClr val="tx1"/>
                          </a:solidFill>
                          <a:latin typeface="+mj-lt"/>
                          <a:ea typeface="Calibri"/>
                          <a:cs typeface="Calibri"/>
                          <a:sym typeface="Calibri"/>
                        </a:rPr>
                        <a:t>207 Days</a:t>
                      </a:r>
                      <a:endParaRPr sz="2000" dirty="0">
                        <a:solidFill>
                          <a:schemeClr val="tx1"/>
                        </a:solidFill>
                        <a:latin typeface="+mj-lt"/>
                      </a:endParaRPr>
                    </a:p>
                  </a:txBody>
                  <a:tcPr marL="50000" marR="50000" marT="0" marB="0" anchor="ctr">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tcPr>
                </a:tc>
                <a:tc>
                  <a:txBody>
                    <a:bodyPr/>
                    <a:lstStyle/>
                    <a:p>
                      <a:pPr marL="0" marR="0" lvl="0" indent="0" algn="ctr" rtl="0">
                        <a:lnSpc>
                          <a:spcPct val="90000"/>
                        </a:lnSpc>
                        <a:spcBef>
                          <a:spcPts val="0"/>
                        </a:spcBef>
                        <a:spcAft>
                          <a:spcPts val="0"/>
                        </a:spcAft>
                        <a:buNone/>
                      </a:pPr>
                      <a:r>
                        <a:rPr lang="en-US" sz="2000" u="none" strike="noStrike" cap="none" dirty="0">
                          <a:solidFill>
                            <a:schemeClr val="tx1"/>
                          </a:solidFill>
                          <a:latin typeface="+mj-lt"/>
                          <a:ea typeface="Calibri"/>
                          <a:cs typeface="Calibri"/>
                          <a:sym typeface="Calibri"/>
                        </a:rPr>
                        <a:t>$77,500</a:t>
                      </a:r>
                      <a:endParaRPr sz="2000" dirty="0">
                        <a:solidFill>
                          <a:schemeClr val="tx1"/>
                        </a:solidFill>
                        <a:latin typeface="+mj-lt"/>
                      </a:endParaRPr>
                    </a:p>
                  </a:txBody>
                  <a:tcPr marL="50000" marR="50000" marT="0" marB="0" anchor="ctr">
                    <a:lnL w="12700" cap="flat" cmpd="sng" algn="ctr">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tcPr>
                </a:tc>
                <a:tc>
                  <a:txBody>
                    <a:bodyPr/>
                    <a:lstStyle/>
                    <a:p>
                      <a:pPr marL="0" marR="0" lvl="0" indent="0" algn="ctr" rtl="0">
                        <a:lnSpc>
                          <a:spcPct val="90000"/>
                        </a:lnSpc>
                        <a:spcBef>
                          <a:spcPts val="0"/>
                        </a:spcBef>
                        <a:spcAft>
                          <a:spcPts val="0"/>
                        </a:spcAft>
                        <a:buNone/>
                      </a:pPr>
                      <a:r>
                        <a:rPr lang="en-US" sz="2000" u="none" strike="noStrike" cap="none" dirty="0">
                          <a:solidFill>
                            <a:schemeClr val="tx1"/>
                          </a:solidFill>
                          <a:latin typeface="+mj-lt"/>
                          <a:ea typeface="Calibri"/>
                          <a:cs typeface="Calibri"/>
                          <a:sym typeface="Calibri"/>
                        </a:rPr>
                        <a:t>$120,603</a:t>
                      </a:r>
                      <a:endParaRPr sz="2000" dirty="0">
                        <a:solidFill>
                          <a:schemeClr val="tx1"/>
                        </a:solidFill>
                        <a:latin typeface="+mj-lt"/>
                      </a:endParaRPr>
                    </a:p>
                  </a:txBody>
                  <a:tcPr marL="50000" marR="50000" marT="0" marB="0" anchor="ctr">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tcPr>
                </a:tc>
                <a:extLst>
                  <a:ext uri="{0D108BD9-81ED-4DB2-BD59-A6C34878D82A}">
                    <a16:rowId xmlns:a16="http://schemas.microsoft.com/office/drawing/2014/main" val="10001"/>
                  </a:ext>
                </a:extLst>
              </a:tr>
              <a:tr h="691650">
                <a:tc>
                  <a:txBody>
                    <a:bodyPr/>
                    <a:lstStyle/>
                    <a:p>
                      <a:pPr marL="0" marR="0" lvl="0" indent="0" algn="l" defTabSz="914400" rtl="0" eaLnBrk="1" fontAlgn="auto" latinLnBrk="0" hangingPunct="1">
                        <a:lnSpc>
                          <a:spcPct val="90000"/>
                        </a:lnSpc>
                        <a:spcBef>
                          <a:spcPts val="0"/>
                        </a:spcBef>
                        <a:spcAft>
                          <a:spcPts val="0"/>
                        </a:spcAft>
                        <a:buClrTx/>
                        <a:buSzTx/>
                        <a:buFontTx/>
                        <a:buNone/>
                        <a:tabLst/>
                        <a:defRPr/>
                      </a:pPr>
                      <a:r>
                        <a:rPr lang="en-US" sz="2400" b="1" dirty="0">
                          <a:solidFill>
                            <a:srgbClr val="002060"/>
                          </a:solidFill>
                          <a:latin typeface="Calibri"/>
                          <a:ea typeface="Calibri"/>
                          <a:cs typeface="Times New Roman"/>
                        </a:rPr>
                        <a:t>Principal – High School</a:t>
                      </a:r>
                      <a:endParaRPr sz="2400" u="none" strike="noStrike" cap="none" dirty="0">
                        <a:solidFill>
                          <a:srgbClr val="002060"/>
                        </a:solidFill>
                        <a:latin typeface="Calibri"/>
                        <a:ea typeface="Calibri"/>
                        <a:cs typeface="Calibri"/>
                        <a:sym typeface="Calibri"/>
                      </a:endParaRPr>
                    </a:p>
                  </a:txBody>
                  <a:tcPr marL="50000" marR="50000" marT="0" marB="0" anchor="ctr">
                    <a:lnL w="12700" cap="flat" cmpd="sng">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tcPr>
                </a:tc>
                <a:tc>
                  <a:txBody>
                    <a:bodyPr/>
                    <a:lstStyle/>
                    <a:p>
                      <a:pPr marL="0" marR="0" lvl="0" indent="0" algn="ctr" rtl="0">
                        <a:lnSpc>
                          <a:spcPct val="90000"/>
                        </a:lnSpc>
                        <a:spcBef>
                          <a:spcPts val="0"/>
                        </a:spcBef>
                        <a:spcAft>
                          <a:spcPts val="0"/>
                        </a:spcAft>
                        <a:buNone/>
                      </a:pPr>
                      <a:r>
                        <a:rPr lang="en-US" sz="2000" u="none" strike="noStrike" cap="none" dirty="0">
                          <a:solidFill>
                            <a:schemeClr val="tx1"/>
                          </a:solidFill>
                          <a:latin typeface="+mj-lt"/>
                          <a:ea typeface="Calibri"/>
                          <a:cs typeface="Calibri"/>
                          <a:sym typeface="Calibri"/>
                        </a:rPr>
                        <a:t>222 Days</a:t>
                      </a:r>
                      <a:endParaRPr sz="2000" dirty="0">
                        <a:solidFill>
                          <a:schemeClr val="tx1"/>
                        </a:solidFill>
                        <a:latin typeface="+mj-lt"/>
                      </a:endParaRPr>
                    </a:p>
                  </a:txBody>
                  <a:tcPr marL="50000" marR="50000" marT="0" marB="0" anchor="ctr">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tcPr>
                </a:tc>
                <a:tc>
                  <a:txBody>
                    <a:bodyPr/>
                    <a:lstStyle/>
                    <a:p>
                      <a:pPr marL="0" marR="0" lvl="0" indent="0" algn="ctr" rtl="0">
                        <a:lnSpc>
                          <a:spcPct val="90000"/>
                        </a:lnSpc>
                        <a:spcBef>
                          <a:spcPts val="0"/>
                        </a:spcBef>
                        <a:spcAft>
                          <a:spcPts val="0"/>
                        </a:spcAft>
                        <a:buNone/>
                      </a:pPr>
                      <a:r>
                        <a:rPr lang="en-US" sz="2000" u="none" strike="noStrike" cap="none" dirty="0">
                          <a:solidFill>
                            <a:schemeClr val="tx1"/>
                          </a:solidFill>
                          <a:latin typeface="+mj-lt"/>
                          <a:ea typeface="Calibri"/>
                          <a:cs typeface="Calibri"/>
                          <a:sym typeface="Calibri"/>
                        </a:rPr>
                        <a:t>$87,500</a:t>
                      </a:r>
                      <a:endParaRPr sz="2000" dirty="0">
                        <a:solidFill>
                          <a:schemeClr val="tx1"/>
                        </a:solidFill>
                        <a:latin typeface="+mj-lt"/>
                      </a:endParaRPr>
                    </a:p>
                  </a:txBody>
                  <a:tcPr marL="50000" marR="50000" marT="0" marB="0" anchor="ctr">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tcPr>
                </a:tc>
                <a:tc>
                  <a:txBody>
                    <a:bodyPr/>
                    <a:lstStyle/>
                    <a:p>
                      <a:pPr marL="0" marR="0" lvl="0" indent="0" algn="ctr" rtl="0">
                        <a:lnSpc>
                          <a:spcPct val="90000"/>
                        </a:lnSpc>
                        <a:spcBef>
                          <a:spcPts val="0"/>
                        </a:spcBef>
                        <a:spcAft>
                          <a:spcPts val="0"/>
                        </a:spcAft>
                        <a:buNone/>
                      </a:pPr>
                      <a:r>
                        <a:rPr lang="en-US" sz="2000" u="none" strike="noStrike" cap="none" dirty="0">
                          <a:solidFill>
                            <a:schemeClr val="tx1"/>
                          </a:solidFill>
                          <a:latin typeface="+mj-lt"/>
                          <a:ea typeface="Calibri"/>
                          <a:cs typeface="Calibri"/>
                          <a:sym typeface="Calibri"/>
                        </a:rPr>
                        <a:t>$143,241</a:t>
                      </a:r>
                      <a:endParaRPr sz="2000" dirty="0">
                        <a:solidFill>
                          <a:schemeClr val="tx1"/>
                        </a:solidFill>
                        <a:latin typeface="+mj-lt"/>
                      </a:endParaRPr>
                    </a:p>
                  </a:txBody>
                  <a:tcPr marL="50000" marR="50000" marT="0" marB="0" anchor="ctr">
                    <a:lnL w="12700" cap="flat" cmpd="sng" algn="ctr">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tcPr>
                </a:tc>
                <a:extLst>
                  <a:ext uri="{0D108BD9-81ED-4DB2-BD59-A6C34878D82A}">
                    <a16:rowId xmlns:a16="http://schemas.microsoft.com/office/drawing/2014/main" val="10003"/>
                  </a:ext>
                </a:extLst>
              </a:tr>
            </a:tbl>
          </a:graphicData>
        </a:graphic>
      </p:graphicFrame>
      <p:sp>
        <p:nvSpPr>
          <p:cNvPr id="5" name="Google Shape;279;p13">
            <a:extLst>
              <a:ext uri="{FF2B5EF4-FFF2-40B4-BE49-F238E27FC236}">
                <a16:creationId xmlns:a16="http://schemas.microsoft.com/office/drawing/2014/main" id="{7DD35A27-C6B5-4670-BDCD-576658AD0C87}"/>
              </a:ext>
            </a:extLst>
          </p:cNvPr>
          <p:cNvSpPr txBox="1">
            <a:spLocks noGrp="1"/>
          </p:cNvSpPr>
          <p:nvPr>
            <p:ph type="title"/>
          </p:nvPr>
        </p:nvSpPr>
        <p:spPr>
          <a:xfrm>
            <a:off x="180050" y="328683"/>
            <a:ext cx="6940630" cy="1734579"/>
          </a:xfrm>
          <a:prstGeom prst="rect">
            <a:avLst/>
          </a:prstGeom>
          <a:noFill/>
          <a:ln>
            <a:noFill/>
          </a:ln>
        </p:spPr>
        <p:txBody>
          <a:bodyPr spcFirstLastPara="1" wrap="square" lIns="91425" tIns="45700" rIns="91425" bIns="45700" anchor="t" anchorCtr="0">
            <a:normAutofit fontScale="90000"/>
          </a:bodyPr>
          <a:lstStyle/>
          <a:p>
            <a:pPr marL="0" lvl="0" indent="0" algn="l" rtl="0">
              <a:lnSpc>
                <a:spcPct val="120000"/>
              </a:lnSpc>
              <a:spcBef>
                <a:spcPts val="0"/>
              </a:spcBef>
              <a:spcAft>
                <a:spcPts val="0"/>
              </a:spcAft>
              <a:buClr>
                <a:srgbClr val="002060"/>
              </a:buClr>
              <a:buSzPts val="4770"/>
              <a:buFont typeface="Tahoma"/>
              <a:buNone/>
            </a:pPr>
            <a:r>
              <a:rPr lang="en-US" sz="4770" b="1" dirty="0">
                <a:solidFill>
                  <a:srgbClr val="272D41"/>
                </a:solidFill>
              </a:rPr>
              <a:t>Administrator Salaries</a:t>
            </a:r>
            <a:br>
              <a:rPr lang="en-US" sz="4770" b="1" dirty="0">
                <a:solidFill>
                  <a:srgbClr val="272D41"/>
                </a:solidFill>
              </a:rPr>
            </a:br>
            <a:endParaRPr dirty="0">
              <a:solidFill>
                <a:schemeClr val="tx2">
                  <a:lumMod val="75000"/>
                </a:schemeClr>
              </a:solidFill>
              <a:latin typeface="Calibri" panose="020F0502020204030204" pitchFamily="34" charset="0"/>
              <a:cs typeface="Calibri" panose="020F0502020204030204" pitchFamily="34" charset="0"/>
            </a:endParaRPr>
          </a:p>
        </p:txBody>
      </p:sp>
      <p:pic>
        <p:nvPicPr>
          <p:cNvPr id="6" name="Google Shape;275;p13" descr="https://encrypted-tbn0.gstatic.com/images?q=tbn:ANd9GcRJLlqixcXpjFYO3TX2upkutqhN_12AsD7HJPkMDmbDqdlBeUjGmw">
            <a:extLst>
              <a:ext uri="{FF2B5EF4-FFF2-40B4-BE49-F238E27FC236}">
                <a16:creationId xmlns:a16="http://schemas.microsoft.com/office/drawing/2014/main" id="{8AFAF8D6-DEC7-4D21-9425-628AD00590B6}"/>
              </a:ext>
            </a:extLst>
          </p:cNvPr>
          <p:cNvPicPr preferRelativeResize="0"/>
          <p:nvPr/>
        </p:nvPicPr>
        <p:blipFill rotWithShape="1">
          <a:blip r:embed="rId3">
            <a:alphaModFix/>
          </a:blip>
          <a:srcRect/>
          <a:stretch/>
        </p:blipFill>
        <p:spPr>
          <a:xfrm>
            <a:off x="6582685" y="138184"/>
            <a:ext cx="2274711" cy="1447800"/>
          </a:xfrm>
          <a:prstGeom prst="rect">
            <a:avLst/>
          </a:prstGeom>
          <a:noFill/>
          <a:ln>
            <a:noFill/>
          </a:ln>
        </p:spPr>
      </p:pic>
      <p:sp>
        <p:nvSpPr>
          <p:cNvPr id="7" name="TextBox 6">
            <a:extLst>
              <a:ext uri="{FF2B5EF4-FFF2-40B4-BE49-F238E27FC236}">
                <a16:creationId xmlns:a16="http://schemas.microsoft.com/office/drawing/2014/main" id="{42840E77-867A-47C2-AEB2-95E7E81E8755}"/>
              </a:ext>
            </a:extLst>
          </p:cNvPr>
          <p:cNvSpPr txBox="1"/>
          <p:nvPr/>
        </p:nvSpPr>
        <p:spPr>
          <a:xfrm>
            <a:off x="180050" y="6067651"/>
            <a:ext cx="2928910" cy="707886"/>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srgbClr val="272D41"/>
                </a:solidFill>
                <a:effectLst/>
                <a:uLnTx/>
                <a:uFillTx/>
                <a:latin typeface="Arial" panose="020B0604020202020204"/>
                <a:ea typeface="+mn-ea"/>
                <a:cs typeface="+mn-cs"/>
              </a:rPr>
              <a:t>* </a:t>
            </a:r>
            <a:r>
              <a:rPr kumimoji="0" lang="en-US" sz="2000" b="0" i="0" u="none" strike="noStrike" kern="1200" cap="none" spc="0" normalizeH="0" baseline="0" noProof="0" dirty="0">
                <a:ln>
                  <a:noFill/>
                </a:ln>
                <a:solidFill>
                  <a:srgbClr val="272D41"/>
                </a:solidFill>
                <a:effectLst/>
                <a:uLnTx/>
                <a:uFillTx/>
                <a:latin typeface="Calibri" panose="020F0502020204030204" pitchFamily="34" charset="0"/>
                <a:ea typeface="+mn-ea"/>
                <a:cs typeface="Calibri" panose="020F0502020204030204" pitchFamily="34" charset="0"/>
              </a:rPr>
              <a:t>Classroom Teacher Calendar</a:t>
            </a:r>
            <a:r>
              <a:rPr kumimoji="0" lang="en-US" sz="2000" b="0" i="0" u="none" strike="noStrike" kern="1200" cap="none" spc="0" normalizeH="0" baseline="0" noProof="0" dirty="0">
                <a:ln>
                  <a:noFill/>
                </a:ln>
                <a:solidFill>
                  <a:srgbClr val="272D41"/>
                </a:solidFill>
                <a:effectLst/>
                <a:uLnTx/>
                <a:uFillTx/>
                <a:latin typeface="Arial" panose="020B0604020202020204"/>
                <a:ea typeface="+mn-ea"/>
                <a:cs typeface="+mn-cs"/>
              </a:rPr>
              <a:t>: 187 days</a:t>
            </a:r>
          </a:p>
        </p:txBody>
      </p:sp>
      <p:sp>
        <p:nvSpPr>
          <p:cNvPr id="8" name="TextBox 7">
            <a:extLst>
              <a:ext uri="{FF2B5EF4-FFF2-40B4-BE49-F238E27FC236}">
                <a16:creationId xmlns:a16="http://schemas.microsoft.com/office/drawing/2014/main" id="{446EC5B2-0FAB-44B3-8CCC-D43BD342BB8E}"/>
              </a:ext>
            </a:extLst>
          </p:cNvPr>
          <p:cNvSpPr txBox="1"/>
          <p:nvPr/>
        </p:nvSpPr>
        <p:spPr>
          <a:xfrm>
            <a:off x="2773180" y="6067651"/>
            <a:ext cx="5737212" cy="707886"/>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000" dirty="0">
                <a:solidFill>
                  <a:srgbClr val="7030A0"/>
                </a:solidFill>
                <a:latin typeface="Arial" panose="020B0604020202020204"/>
              </a:rPr>
              <a:t>$100,000 </a:t>
            </a:r>
            <a:r>
              <a:rPr lang="en-US" sz="2000" dirty="0">
                <a:solidFill>
                  <a:srgbClr val="7030A0"/>
                </a:solidFill>
                <a:latin typeface="Arial" panose="020B0604020202020204"/>
                <a:sym typeface="Wingdings" pitchFamily="2" charset="2"/>
              </a:rPr>
              <a:t></a:t>
            </a:r>
            <a:r>
              <a:rPr lang="en-US" sz="2000" dirty="0">
                <a:solidFill>
                  <a:srgbClr val="7030A0"/>
                </a:solidFill>
                <a:latin typeface="Arial" panose="020B0604020202020204"/>
              </a:rPr>
              <a:t> $60.39/hr. (207-day assignment)</a:t>
            </a:r>
          </a:p>
          <a:p>
            <a:pPr algn="ctr" defTabSz="914400">
              <a:defRPr/>
            </a:pPr>
            <a:r>
              <a:rPr lang="en-US" sz="2000" dirty="0">
                <a:solidFill>
                  <a:srgbClr val="7030A0"/>
                </a:solidFill>
                <a:latin typeface="Arial" panose="020B0604020202020204"/>
              </a:rPr>
              <a:t>$115,000 </a:t>
            </a:r>
            <a:r>
              <a:rPr lang="en-US" sz="2000" dirty="0">
                <a:solidFill>
                  <a:srgbClr val="7030A0"/>
                </a:solidFill>
                <a:latin typeface="Arial" panose="020B0604020202020204"/>
                <a:sym typeface="Wingdings" pitchFamily="2" charset="2"/>
              </a:rPr>
              <a:t></a:t>
            </a:r>
            <a:r>
              <a:rPr lang="en-US" sz="2000" dirty="0">
                <a:solidFill>
                  <a:srgbClr val="7030A0"/>
                </a:solidFill>
                <a:latin typeface="Arial" panose="020B0604020202020204"/>
              </a:rPr>
              <a:t> $64.75/hr. (222-day assignment)</a:t>
            </a:r>
          </a:p>
        </p:txBody>
      </p:sp>
    </p:spTree>
    <p:extLst>
      <p:ext uri="{BB962C8B-B14F-4D97-AF65-F5344CB8AC3E}">
        <p14:creationId xmlns:p14="http://schemas.microsoft.com/office/powerpoint/2010/main" val="396340126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353"/>
        <p:cNvGrpSpPr/>
        <p:nvPr/>
      </p:nvGrpSpPr>
      <p:grpSpPr>
        <a:xfrm>
          <a:off x="0" y="0"/>
          <a:ext cx="0" cy="0"/>
          <a:chOff x="0" y="0"/>
          <a:chExt cx="0" cy="0"/>
        </a:xfrm>
      </p:grpSpPr>
      <p:pic>
        <p:nvPicPr>
          <p:cNvPr id="354" name="Google Shape;354;p75" descr="https://encrypted-tbn0.gstatic.com/images?q=tbn:ANd9GcRJLlqixcXpjFYO3TX2upkutqhN_12AsD7HJPkMDmbDqdlBeUjGmw"/>
          <p:cNvPicPr preferRelativeResize="0"/>
          <p:nvPr/>
        </p:nvPicPr>
        <p:blipFill rotWithShape="1">
          <a:blip r:embed="rId3">
            <a:alphaModFix/>
          </a:blip>
          <a:srcRect/>
          <a:stretch/>
        </p:blipFill>
        <p:spPr>
          <a:xfrm>
            <a:off x="94275" y="2488525"/>
            <a:ext cx="2179800" cy="1510127"/>
          </a:xfrm>
          <a:prstGeom prst="rect">
            <a:avLst/>
          </a:prstGeom>
          <a:noFill/>
          <a:ln>
            <a:noFill/>
          </a:ln>
        </p:spPr>
      </p:pic>
      <p:sp>
        <p:nvSpPr>
          <p:cNvPr id="355" name="Google Shape;355;p75"/>
          <p:cNvSpPr txBox="1">
            <a:spLocks noGrp="1"/>
          </p:cNvSpPr>
          <p:nvPr>
            <p:ph type="title"/>
          </p:nvPr>
        </p:nvSpPr>
        <p:spPr>
          <a:xfrm>
            <a:off x="-6430" y="152400"/>
            <a:ext cx="9150429" cy="1524000"/>
          </a:xfrm>
          <a:prstGeom prst="rect">
            <a:avLst/>
          </a:prstGeom>
          <a:noFill/>
          <a:ln>
            <a:noFill/>
          </a:ln>
        </p:spPr>
        <p:txBody>
          <a:bodyPr spcFirstLastPara="1" wrap="square" lIns="91425" tIns="45700" rIns="91425" bIns="45700" anchor="ctr" anchorCtr="0">
            <a:normAutofit/>
          </a:bodyPr>
          <a:lstStyle/>
          <a:p>
            <a:pPr marL="0" lvl="0" indent="0" algn="ctr" rtl="0">
              <a:lnSpc>
                <a:spcPct val="100000"/>
              </a:lnSpc>
              <a:spcBef>
                <a:spcPts val="0"/>
              </a:spcBef>
              <a:spcAft>
                <a:spcPts val="0"/>
              </a:spcAft>
              <a:buClr>
                <a:srgbClr val="002060"/>
              </a:buClr>
              <a:buSzPts val="4770"/>
              <a:buFont typeface="Tahoma"/>
              <a:buNone/>
            </a:pPr>
            <a:r>
              <a:rPr lang="en-US" sz="4770" b="1">
                <a:solidFill>
                  <a:srgbClr val="272D41"/>
                </a:solidFill>
              </a:rPr>
              <a:t>T</a:t>
            </a:r>
            <a:r>
              <a:rPr lang="en-US" sz="4770">
                <a:solidFill>
                  <a:srgbClr val="272D41"/>
                </a:solidFill>
              </a:rPr>
              <a:t>otal Rewards</a:t>
            </a:r>
            <a:endParaRPr>
              <a:solidFill>
                <a:srgbClr val="272D41"/>
              </a:solidFill>
            </a:endParaRPr>
          </a:p>
        </p:txBody>
      </p:sp>
      <p:sp>
        <p:nvSpPr>
          <p:cNvPr id="356" name="Google Shape;356;p75"/>
          <p:cNvSpPr txBox="1"/>
          <p:nvPr/>
        </p:nvSpPr>
        <p:spPr>
          <a:xfrm>
            <a:off x="550275" y="5053850"/>
            <a:ext cx="1840500" cy="954300"/>
          </a:xfrm>
          <a:prstGeom prst="rect">
            <a:avLst/>
          </a:prstGeom>
          <a:noFill/>
          <a:ln>
            <a:noFill/>
          </a:ln>
        </p:spPr>
        <p:txBody>
          <a:bodyPr spcFirstLastPara="1" wrap="square" lIns="91425" tIns="45700" rIns="91425" bIns="45700" anchor="t" anchorCtr="0">
            <a:spAutoFit/>
          </a:bodyPr>
          <a:lstStyle/>
          <a:p>
            <a:pPr marL="457200" marR="0" lvl="0" indent="-406400" algn="l" defTabSz="914400" rtl="0" eaLnBrk="1" fontAlgn="auto" latinLnBrk="0" hangingPunct="1">
              <a:lnSpc>
                <a:spcPct val="100000"/>
              </a:lnSpc>
              <a:spcBef>
                <a:spcPts val="0"/>
              </a:spcBef>
              <a:spcAft>
                <a:spcPts val="0"/>
              </a:spcAft>
              <a:buClr>
                <a:srgbClr val="000000"/>
              </a:buClr>
              <a:buSzPts val="2800"/>
              <a:buFont typeface="Calibri"/>
              <a:buChar char="="/>
              <a:tabLst/>
              <a:defRPr/>
            </a:pPr>
            <a:r>
              <a:rPr kumimoji="0" lang="en-US" sz="2800" b="0" i="0" u="none" strike="noStrike" kern="0" cap="none" spc="0" normalizeH="0" baseline="0" noProof="0">
                <a:ln>
                  <a:noFill/>
                </a:ln>
                <a:solidFill>
                  <a:srgbClr val="000000"/>
                </a:solidFill>
                <a:effectLst/>
                <a:uLnTx/>
                <a:uFillTx/>
                <a:latin typeface="Calibri"/>
                <a:ea typeface="Calibri"/>
                <a:cs typeface="Calibri"/>
                <a:sym typeface="Calibri"/>
              </a:rPr>
              <a:t>Base Salary </a:t>
            </a:r>
            <a:endParaRPr kumimoji="0" sz="2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358" name="Google Shape;358;p75"/>
          <p:cNvSpPr txBox="1"/>
          <p:nvPr/>
        </p:nvSpPr>
        <p:spPr>
          <a:xfrm>
            <a:off x="2245100" y="5053850"/>
            <a:ext cx="2179800" cy="954300"/>
          </a:xfrm>
          <a:prstGeom prst="rect">
            <a:avLst/>
          </a:prstGeom>
          <a:noFill/>
          <a:ln>
            <a:noFill/>
          </a:ln>
        </p:spPr>
        <p:txBody>
          <a:bodyPr spcFirstLastPara="1" wrap="square" lIns="91425" tIns="45700" rIns="91425" bIns="45700" anchor="t" anchorCtr="0">
            <a:spAutoFit/>
          </a:bodyPr>
          <a:lstStyle/>
          <a:p>
            <a:pPr marL="457200" marR="0" lvl="0" indent="-406400" algn="l" defTabSz="914400" rtl="0" eaLnBrk="1" fontAlgn="auto" latinLnBrk="0" hangingPunct="1">
              <a:lnSpc>
                <a:spcPct val="100000"/>
              </a:lnSpc>
              <a:spcBef>
                <a:spcPts val="0"/>
              </a:spcBef>
              <a:spcAft>
                <a:spcPts val="0"/>
              </a:spcAft>
              <a:buClr>
                <a:srgbClr val="000000"/>
              </a:buClr>
              <a:buSzPts val="2800"/>
              <a:buFont typeface="Calibri"/>
              <a:buChar char="+"/>
              <a:tabLst/>
              <a:defRPr/>
            </a:pPr>
            <a:r>
              <a:rPr kumimoji="0" lang="en-US" sz="2800" b="0" i="0" u="none" strike="noStrike" kern="0" cap="none" spc="0" normalizeH="0" baseline="0" noProof="0">
                <a:ln>
                  <a:noFill/>
                </a:ln>
                <a:solidFill>
                  <a:srgbClr val="000000"/>
                </a:solidFill>
                <a:effectLst/>
                <a:uLnTx/>
                <a:uFillTx/>
                <a:latin typeface="Calibri"/>
                <a:ea typeface="Calibri"/>
                <a:cs typeface="Calibri"/>
                <a:sym typeface="Calibri"/>
              </a:rPr>
              <a:t>additional activities </a:t>
            </a:r>
            <a:endParaRPr kumimoji="0" sz="2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359" name="Google Shape;359;p75"/>
          <p:cNvSpPr txBox="1"/>
          <p:nvPr/>
        </p:nvSpPr>
        <p:spPr>
          <a:xfrm>
            <a:off x="4258100" y="5053850"/>
            <a:ext cx="2045100" cy="954300"/>
          </a:xfrm>
          <a:prstGeom prst="rect">
            <a:avLst/>
          </a:prstGeom>
          <a:noFill/>
          <a:ln>
            <a:noFill/>
          </a:ln>
        </p:spPr>
        <p:txBody>
          <a:bodyPr spcFirstLastPara="1" wrap="square" lIns="91425" tIns="45700" rIns="91425" bIns="45700" anchor="t" anchorCtr="0">
            <a:spAutoFit/>
          </a:bodyPr>
          <a:lstStyle/>
          <a:p>
            <a:pPr marL="457200" marR="0" lvl="0" indent="-406400" algn="l" defTabSz="914400" rtl="0" eaLnBrk="1" fontAlgn="auto" latinLnBrk="0" hangingPunct="1">
              <a:lnSpc>
                <a:spcPct val="100000"/>
              </a:lnSpc>
              <a:spcBef>
                <a:spcPts val="0"/>
              </a:spcBef>
              <a:spcAft>
                <a:spcPts val="0"/>
              </a:spcAft>
              <a:buClr>
                <a:srgbClr val="000000"/>
              </a:buClr>
              <a:buSzPts val="2800"/>
              <a:buFont typeface="Calibri"/>
              <a:buChar char="+"/>
              <a:tabLst/>
              <a:defRPr/>
            </a:pPr>
            <a:r>
              <a:rPr kumimoji="0" lang="en-US" sz="2800" b="0" i="0" u="none" strike="noStrike" kern="0" cap="none" spc="0" normalizeH="0" baseline="0" noProof="0">
                <a:ln>
                  <a:noFill/>
                </a:ln>
                <a:solidFill>
                  <a:srgbClr val="000000"/>
                </a:solidFill>
                <a:effectLst/>
                <a:uLnTx/>
                <a:uFillTx/>
                <a:latin typeface="Calibri"/>
                <a:ea typeface="Calibri"/>
                <a:cs typeface="Calibri"/>
                <a:sym typeface="Calibri"/>
              </a:rPr>
              <a:t>health insurance </a:t>
            </a:r>
            <a:endParaRPr kumimoji="0" sz="2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360" name="Google Shape;360;p75"/>
          <p:cNvSpPr txBox="1"/>
          <p:nvPr/>
        </p:nvSpPr>
        <p:spPr>
          <a:xfrm>
            <a:off x="6201927" y="5053850"/>
            <a:ext cx="2447100" cy="954300"/>
          </a:xfrm>
          <a:prstGeom prst="rect">
            <a:avLst/>
          </a:prstGeom>
          <a:noFill/>
          <a:ln>
            <a:noFill/>
          </a:ln>
        </p:spPr>
        <p:txBody>
          <a:bodyPr spcFirstLastPara="1" wrap="square" lIns="91425" tIns="45700" rIns="91425" bIns="45700" anchor="t" anchorCtr="0">
            <a:spAutoFit/>
          </a:bodyPr>
          <a:lstStyle/>
          <a:p>
            <a:pPr marL="457200" marR="0" lvl="0" indent="-406400" algn="l" defTabSz="914400" rtl="0" eaLnBrk="1" fontAlgn="auto" latinLnBrk="0" hangingPunct="1">
              <a:lnSpc>
                <a:spcPct val="100000"/>
              </a:lnSpc>
              <a:spcBef>
                <a:spcPts val="0"/>
              </a:spcBef>
              <a:spcAft>
                <a:spcPts val="0"/>
              </a:spcAft>
              <a:buClr>
                <a:srgbClr val="000000"/>
              </a:buClr>
              <a:buSzPts val="2800"/>
              <a:buFont typeface="Calibri"/>
              <a:buChar char="+"/>
              <a:tabLst/>
              <a:defRPr/>
            </a:pPr>
            <a:r>
              <a:rPr kumimoji="0" lang="en-US" sz="2800" b="0" i="0" u="none" strike="noStrike" kern="0" cap="none" spc="0" normalizeH="0" baseline="0" noProof="0">
                <a:ln>
                  <a:noFill/>
                </a:ln>
                <a:solidFill>
                  <a:srgbClr val="000000"/>
                </a:solidFill>
                <a:effectLst/>
                <a:uLnTx/>
                <a:uFillTx/>
                <a:latin typeface="Calibri"/>
                <a:ea typeface="Calibri"/>
                <a:cs typeface="Calibri"/>
                <a:sym typeface="Calibri"/>
              </a:rPr>
              <a:t>Retirement </a:t>
            </a:r>
            <a:endParaRPr kumimoji="0" sz="2800" b="0" i="0" u="none" strike="noStrike" kern="0" cap="none" spc="0" normalizeH="0" baseline="0" noProof="0">
              <a:ln>
                <a:noFill/>
              </a:ln>
              <a:solidFill>
                <a:srgbClr val="000000"/>
              </a:solidFill>
              <a:effectLst/>
              <a:uLnTx/>
              <a:uFillTx/>
              <a:latin typeface="Calibri"/>
              <a:ea typeface="Calibri"/>
              <a:cs typeface="Calibri"/>
              <a:sym typeface="Calibri"/>
            </a:endParaRPr>
          </a:p>
          <a:p>
            <a:pPr marL="45720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2800" b="0" i="0" u="none" strike="noStrike" kern="0" cap="none" spc="0" normalizeH="0" baseline="0" noProof="0">
                <a:ln>
                  <a:noFill/>
                </a:ln>
                <a:solidFill>
                  <a:srgbClr val="000000"/>
                </a:solidFill>
                <a:effectLst/>
                <a:uLnTx/>
                <a:uFillTx/>
                <a:latin typeface="Calibri"/>
                <a:ea typeface="Calibri"/>
                <a:cs typeface="Calibri"/>
                <a:sym typeface="Calibri"/>
              </a:rPr>
              <a:t>Benefits </a:t>
            </a:r>
            <a:endParaRPr kumimoji="0" sz="2800" b="0" i="0" u="none" strike="noStrike" kern="0" cap="none" spc="0" normalizeH="0" baseline="0" noProof="0">
              <a:ln>
                <a:noFill/>
              </a:ln>
              <a:solidFill>
                <a:srgbClr val="000000"/>
              </a:solidFill>
              <a:effectLst/>
              <a:uLnTx/>
              <a:uFillTx/>
              <a:latin typeface="Calibri"/>
              <a:ea typeface="Calibri"/>
              <a:cs typeface="Calibri"/>
              <a:sym typeface="Calibri"/>
            </a:endParaRPr>
          </a:p>
        </p:txBody>
      </p:sp>
      <p:pic>
        <p:nvPicPr>
          <p:cNvPr id="361" name="Google Shape;361;p75"/>
          <p:cNvPicPr preferRelativeResize="0"/>
          <p:nvPr/>
        </p:nvPicPr>
        <p:blipFill>
          <a:blip r:embed="rId4">
            <a:alphaModFix/>
          </a:blip>
          <a:stretch>
            <a:fillRect/>
          </a:stretch>
        </p:blipFill>
        <p:spPr>
          <a:xfrm>
            <a:off x="5566600" y="2614500"/>
            <a:ext cx="1339025" cy="1339025"/>
          </a:xfrm>
          <a:prstGeom prst="rect">
            <a:avLst/>
          </a:prstGeom>
          <a:noFill/>
          <a:ln>
            <a:noFill/>
          </a:ln>
        </p:spPr>
      </p:pic>
      <p:pic>
        <p:nvPicPr>
          <p:cNvPr id="362" name="Google Shape;362;p75"/>
          <p:cNvPicPr preferRelativeResize="0"/>
          <p:nvPr/>
        </p:nvPicPr>
        <p:blipFill>
          <a:blip r:embed="rId5">
            <a:alphaModFix/>
          </a:blip>
          <a:stretch>
            <a:fillRect/>
          </a:stretch>
        </p:blipFill>
        <p:spPr>
          <a:xfrm>
            <a:off x="7433974" y="2459025"/>
            <a:ext cx="1633816" cy="1649975"/>
          </a:xfrm>
          <a:prstGeom prst="rect">
            <a:avLst/>
          </a:prstGeom>
          <a:noFill/>
          <a:ln>
            <a:noFill/>
          </a:ln>
        </p:spPr>
      </p:pic>
      <p:sp>
        <p:nvSpPr>
          <p:cNvPr id="363" name="Google Shape;363;p75"/>
          <p:cNvSpPr/>
          <p:nvPr/>
        </p:nvSpPr>
        <p:spPr>
          <a:xfrm>
            <a:off x="5223925" y="2836325"/>
            <a:ext cx="550500" cy="507900"/>
          </a:xfrm>
          <a:prstGeom prst="mathPlus">
            <a:avLst>
              <a:gd name="adj1" fmla="val 23520"/>
            </a:avLst>
          </a:prstGeom>
          <a:solidFill>
            <a:srgbClr val="F25B2C"/>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1400" b="0" i="0" u="none" strike="noStrike" kern="0" cap="none" spc="0" normalizeH="0" baseline="0" noProof="0">
              <a:ln>
                <a:noFill/>
              </a:ln>
              <a:solidFill>
                <a:srgbClr val="000000"/>
              </a:solidFill>
              <a:effectLst/>
              <a:uLnTx/>
              <a:uFillTx/>
              <a:latin typeface="Arial"/>
              <a:cs typeface="Arial"/>
              <a:sym typeface="Arial"/>
            </a:endParaRPr>
          </a:p>
        </p:txBody>
      </p:sp>
      <p:sp>
        <p:nvSpPr>
          <p:cNvPr id="364" name="Google Shape;364;p75"/>
          <p:cNvSpPr/>
          <p:nvPr/>
        </p:nvSpPr>
        <p:spPr>
          <a:xfrm>
            <a:off x="2252125" y="2836325"/>
            <a:ext cx="550500" cy="507900"/>
          </a:xfrm>
          <a:prstGeom prst="mathPlus">
            <a:avLst>
              <a:gd name="adj1" fmla="val 23520"/>
            </a:avLst>
          </a:prstGeom>
          <a:solidFill>
            <a:srgbClr val="F25B2C"/>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1400" b="0" i="0" u="none" strike="noStrike" kern="0" cap="none" spc="0" normalizeH="0" baseline="0" noProof="0">
              <a:ln>
                <a:noFill/>
              </a:ln>
              <a:solidFill>
                <a:srgbClr val="000000"/>
              </a:solidFill>
              <a:effectLst/>
              <a:uLnTx/>
              <a:uFillTx/>
              <a:latin typeface="Arial"/>
              <a:cs typeface="Arial"/>
              <a:sym typeface="Arial"/>
            </a:endParaRPr>
          </a:p>
        </p:txBody>
      </p:sp>
      <p:sp>
        <p:nvSpPr>
          <p:cNvPr id="365" name="Google Shape;365;p75"/>
          <p:cNvSpPr/>
          <p:nvPr/>
        </p:nvSpPr>
        <p:spPr>
          <a:xfrm>
            <a:off x="6900325" y="2836325"/>
            <a:ext cx="550500" cy="507900"/>
          </a:xfrm>
          <a:prstGeom prst="mathPlus">
            <a:avLst>
              <a:gd name="adj1" fmla="val 23520"/>
            </a:avLst>
          </a:prstGeom>
          <a:solidFill>
            <a:srgbClr val="F25B2C"/>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1400" b="0" i="0" u="none" strike="noStrike" kern="0" cap="none" spc="0" normalizeH="0" baseline="0" noProof="0">
              <a:ln>
                <a:noFill/>
              </a:ln>
              <a:solidFill>
                <a:srgbClr val="000000"/>
              </a:solidFill>
              <a:effectLst/>
              <a:uLnTx/>
              <a:uFillTx/>
              <a:latin typeface="Arial"/>
              <a:cs typeface="Arial"/>
              <a:sym typeface="Arial"/>
            </a:endParaRPr>
          </a:p>
        </p:txBody>
      </p:sp>
      <p:sp>
        <p:nvSpPr>
          <p:cNvPr id="2" name="Rectangle 1">
            <a:extLst>
              <a:ext uri="{FF2B5EF4-FFF2-40B4-BE49-F238E27FC236}">
                <a16:creationId xmlns:a16="http://schemas.microsoft.com/office/drawing/2014/main" id="{02B8A2A5-80DE-AFC9-5596-4F655879E7E8}"/>
              </a:ext>
            </a:extLst>
          </p:cNvPr>
          <p:cNvSpPr/>
          <p:nvPr/>
        </p:nvSpPr>
        <p:spPr>
          <a:xfrm>
            <a:off x="2891835" y="1937885"/>
            <a:ext cx="2179800" cy="2522584"/>
          </a:xfrm>
          <a:prstGeom prst="rect">
            <a:avLst/>
          </a:prstGeom>
          <a:solidFill>
            <a:schemeClr val="bg1"/>
          </a:solidFill>
          <a:ln w="22225">
            <a:solidFill>
              <a:srgbClr val="814892"/>
            </a:solidFill>
          </a:ln>
          <a:scene3d>
            <a:camera prst="orthographicFront"/>
            <a:lightRig rig="threePt" dir="t"/>
          </a:scene3d>
          <a:sp3d>
            <a:bevelT w="0" h="101600"/>
            <a:bevelB h="1016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a:extLst>
              <a:ext uri="{FF2B5EF4-FFF2-40B4-BE49-F238E27FC236}">
                <a16:creationId xmlns:a16="http://schemas.microsoft.com/office/drawing/2014/main" id="{6753AEE6-69F5-3A7B-C56E-1A725E2EDC90}"/>
              </a:ext>
            </a:extLst>
          </p:cNvPr>
          <p:cNvSpPr txBox="1"/>
          <p:nvPr/>
        </p:nvSpPr>
        <p:spPr>
          <a:xfrm>
            <a:off x="2891835" y="2120014"/>
            <a:ext cx="1097504" cy="646331"/>
          </a:xfrm>
          <a:prstGeom prst="rect">
            <a:avLst/>
          </a:prstGeom>
          <a:noFill/>
        </p:spPr>
        <p:txBody>
          <a:bodyPr wrap="square" rtlCol="0">
            <a:spAutoFit/>
          </a:bodyPr>
          <a:lstStyle/>
          <a:p>
            <a:r>
              <a:rPr lang="en-US" b="1" dirty="0">
                <a:solidFill>
                  <a:srgbClr val="814892"/>
                </a:solidFill>
              </a:rPr>
              <a:t>$1,000 -$10,000</a:t>
            </a:r>
          </a:p>
        </p:txBody>
      </p:sp>
      <p:sp>
        <p:nvSpPr>
          <p:cNvPr id="7" name="TextBox 6">
            <a:extLst>
              <a:ext uri="{FF2B5EF4-FFF2-40B4-BE49-F238E27FC236}">
                <a16:creationId xmlns:a16="http://schemas.microsoft.com/office/drawing/2014/main" id="{F0F54594-FB8A-83A8-7F55-AF822DA8D368}"/>
              </a:ext>
            </a:extLst>
          </p:cNvPr>
          <p:cNvSpPr txBox="1"/>
          <p:nvPr/>
        </p:nvSpPr>
        <p:spPr>
          <a:xfrm>
            <a:off x="3934225" y="3275848"/>
            <a:ext cx="1097504" cy="646331"/>
          </a:xfrm>
          <a:prstGeom prst="rect">
            <a:avLst/>
          </a:prstGeom>
          <a:noFill/>
        </p:spPr>
        <p:txBody>
          <a:bodyPr wrap="square" rtlCol="0">
            <a:spAutoFit/>
          </a:bodyPr>
          <a:lstStyle/>
          <a:p>
            <a:r>
              <a:rPr lang="en-US" b="1" dirty="0">
                <a:solidFill>
                  <a:srgbClr val="814892"/>
                </a:solidFill>
              </a:rPr>
              <a:t>$500 -$8,000</a:t>
            </a:r>
          </a:p>
        </p:txBody>
      </p:sp>
      <p:pic>
        <p:nvPicPr>
          <p:cNvPr id="3" name="Picture 2">
            <a:extLst>
              <a:ext uri="{FF2B5EF4-FFF2-40B4-BE49-F238E27FC236}">
                <a16:creationId xmlns:a16="http://schemas.microsoft.com/office/drawing/2014/main" id="{F770754A-C701-02AF-7E41-1A072512EA9A}"/>
              </a:ext>
            </a:extLst>
          </p:cNvPr>
          <p:cNvPicPr>
            <a:picLocks noChangeAspect="1"/>
          </p:cNvPicPr>
          <p:nvPr/>
        </p:nvPicPr>
        <p:blipFill>
          <a:blip r:embed="rId6"/>
          <a:stretch>
            <a:fillRect/>
          </a:stretch>
        </p:blipFill>
        <p:spPr>
          <a:xfrm>
            <a:off x="4098735" y="2713447"/>
            <a:ext cx="652329" cy="445047"/>
          </a:xfrm>
          <a:prstGeom prst="rect">
            <a:avLst/>
          </a:prstGeom>
        </p:spPr>
      </p:pic>
      <p:pic>
        <p:nvPicPr>
          <p:cNvPr id="10" name="Picture 9">
            <a:extLst>
              <a:ext uri="{FF2B5EF4-FFF2-40B4-BE49-F238E27FC236}">
                <a16:creationId xmlns:a16="http://schemas.microsoft.com/office/drawing/2014/main" id="{D1E90493-BE31-11DA-0698-2F3568A64A89}"/>
              </a:ext>
            </a:extLst>
          </p:cNvPr>
          <p:cNvPicPr>
            <a:picLocks noChangeAspect="1"/>
          </p:cNvPicPr>
          <p:nvPr/>
        </p:nvPicPr>
        <p:blipFill>
          <a:blip r:embed="rId7"/>
          <a:stretch>
            <a:fillRect/>
          </a:stretch>
        </p:blipFill>
        <p:spPr>
          <a:xfrm>
            <a:off x="3051146" y="3009863"/>
            <a:ext cx="573074" cy="829128"/>
          </a:xfrm>
          <a:prstGeom prst="rect">
            <a:avLst/>
          </a:prstGeom>
        </p:spPr>
      </p:pic>
      <p:sp>
        <p:nvSpPr>
          <p:cNvPr id="8" name="TextBox 7">
            <a:extLst>
              <a:ext uri="{FF2B5EF4-FFF2-40B4-BE49-F238E27FC236}">
                <a16:creationId xmlns:a16="http://schemas.microsoft.com/office/drawing/2014/main" id="{006E1C59-42CE-BBA0-D280-21670A0E79DD}"/>
              </a:ext>
            </a:extLst>
          </p:cNvPr>
          <p:cNvSpPr txBox="1"/>
          <p:nvPr/>
        </p:nvSpPr>
        <p:spPr>
          <a:xfrm>
            <a:off x="3870054" y="2100772"/>
            <a:ext cx="1214698" cy="553998"/>
          </a:xfrm>
          <a:prstGeom prst="rect">
            <a:avLst/>
          </a:prstGeom>
          <a:noFill/>
        </p:spPr>
        <p:txBody>
          <a:bodyPr wrap="square" rtlCol="0">
            <a:spAutoFit/>
          </a:bodyPr>
          <a:lstStyle/>
          <a:p>
            <a:r>
              <a:rPr lang="en-US" sz="1000" b="1" dirty="0">
                <a:ea typeface="Open Sans" panose="020B0606030504020204" pitchFamily="34" charset="0"/>
                <a:cs typeface="Open Sans" panose="020B0606030504020204" pitchFamily="34" charset="0"/>
              </a:rPr>
              <a:t>FOR COACHING</a:t>
            </a:r>
          </a:p>
          <a:p>
            <a:r>
              <a:rPr lang="en-US" sz="1000" dirty="0">
                <a:ea typeface="Open Sans" panose="020B0606030504020204" pitchFamily="34" charset="0"/>
                <a:cs typeface="Open Sans" panose="020B0606030504020204" pitchFamily="34" charset="0"/>
              </a:rPr>
              <a:t>like head coach or assistant coach</a:t>
            </a:r>
          </a:p>
        </p:txBody>
      </p:sp>
      <p:sp>
        <p:nvSpPr>
          <p:cNvPr id="9" name="TextBox 8">
            <a:extLst>
              <a:ext uri="{FF2B5EF4-FFF2-40B4-BE49-F238E27FC236}">
                <a16:creationId xmlns:a16="http://schemas.microsoft.com/office/drawing/2014/main" id="{B06BDDB1-AE15-5481-069F-98462EB71C99}"/>
              </a:ext>
            </a:extLst>
          </p:cNvPr>
          <p:cNvSpPr txBox="1"/>
          <p:nvPr/>
        </p:nvSpPr>
        <p:spPr>
          <a:xfrm>
            <a:off x="2878718" y="3849519"/>
            <a:ext cx="1858200" cy="553998"/>
          </a:xfrm>
          <a:prstGeom prst="rect">
            <a:avLst/>
          </a:prstGeom>
          <a:noFill/>
        </p:spPr>
        <p:txBody>
          <a:bodyPr wrap="square" rtlCol="0">
            <a:spAutoFit/>
          </a:bodyPr>
          <a:lstStyle/>
          <a:p>
            <a:r>
              <a:rPr lang="en-US" sz="1000" b="1" dirty="0">
                <a:ea typeface="Open Sans" panose="020B0606030504020204" pitchFamily="34" charset="0"/>
                <a:cs typeface="Open Sans" panose="020B0606030504020204" pitchFamily="34" charset="0"/>
              </a:rPr>
              <a:t>FOR CLUBS</a:t>
            </a:r>
          </a:p>
          <a:p>
            <a:r>
              <a:rPr lang="en-US" sz="1000" dirty="0">
                <a:ea typeface="Open Sans" panose="020B0606030504020204" pitchFamily="34" charset="0"/>
                <a:cs typeface="Open Sans" panose="020B0606030504020204" pitchFamily="34" charset="0"/>
              </a:rPr>
              <a:t>like band, robotics, or yearbook</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5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2" id="{5FCC7669-5575-4211-8EFA-DCC82165D373}" vid="{C2ABBBD6-B763-44E3-B646-ACE9C6701DEF}"/>
    </a:ext>
  </a:extLst>
</a:theme>
</file>

<file path=ppt/theme/theme2.xml><?xml version="1.0" encoding="utf-8"?>
<a:theme xmlns:a="http://schemas.openxmlformats.org/drawingml/2006/main" name="1_Office Theme">
  <a:themeElements>
    <a:clrScheme name="Office 2007-201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Presentation2" id="{5FCC7669-5575-4211-8EFA-DCC82165D373}" vid="{5EE49B96-FEB3-46DE-9B45-AEE8871609F6}"/>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STATE-(Name(s))-County-2021-2022-Salary-Slide-Template</Template>
  <TotalTime>98</TotalTime>
  <Words>1138</Words>
  <Application>Microsoft Macintosh PowerPoint</Application>
  <PresentationFormat>On-screen Show (4:3)</PresentationFormat>
  <Paragraphs>106</Paragraphs>
  <Slides>6</Slides>
  <Notes>5</Notes>
  <HiddenSlides>0</HiddenSlides>
  <MMClips>0</MMClips>
  <ScaleCrop>false</ScaleCrop>
  <HeadingPairs>
    <vt:vector size="6" baseType="variant">
      <vt:variant>
        <vt:lpstr>Fonts Used</vt:lpstr>
      </vt:variant>
      <vt:variant>
        <vt:i4>6</vt:i4>
      </vt:variant>
      <vt:variant>
        <vt:lpstr>Theme</vt:lpstr>
      </vt:variant>
      <vt:variant>
        <vt:i4>2</vt:i4>
      </vt:variant>
      <vt:variant>
        <vt:lpstr>Slide Titles</vt:lpstr>
      </vt:variant>
      <vt:variant>
        <vt:i4>6</vt:i4>
      </vt:variant>
    </vt:vector>
  </HeadingPairs>
  <TitlesOfParts>
    <vt:vector size="14" baseType="lpstr">
      <vt:lpstr>Arial</vt:lpstr>
      <vt:lpstr>Calibri</vt:lpstr>
      <vt:lpstr>Calibri Light</vt:lpstr>
      <vt:lpstr>Cavolini</vt:lpstr>
      <vt:lpstr>Open Sans</vt:lpstr>
      <vt:lpstr>Tahoma</vt:lpstr>
      <vt:lpstr>Office Theme</vt:lpstr>
      <vt:lpstr>1_Office Theme</vt:lpstr>
      <vt:lpstr>Instructions</vt:lpstr>
      <vt:lpstr>Teacher Salaries school-year contracts</vt:lpstr>
      <vt:lpstr>Teacher Salaries school-year contracts</vt:lpstr>
      <vt:lpstr>Teacher Salaries school-year contracts</vt:lpstr>
      <vt:lpstr>Administrator Salaries </vt:lpstr>
      <vt:lpstr>Total Rewards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Instructions</dc:title>
  <dc:creator>Allie Bolter</dc:creator>
  <cp:lastModifiedBy>Deyo, Christopher M</cp:lastModifiedBy>
  <cp:revision>20</cp:revision>
  <dcterms:created xsi:type="dcterms:W3CDTF">2022-08-02T19:12:40Z</dcterms:created>
  <dcterms:modified xsi:type="dcterms:W3CDTF">2026-04-06T18:02:58Z</dcterms:modified>
</cp:coreProperties>
</file>