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56" r:id="rId3"/>
    <p:sldId id="545" r:id="rId4"/>
    <p:sldId id="546" r:id="rId5"/>
    <p:sldId id="541" r:id="rId6"/>
    <p:sldId id="275"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45" autoAdjust="0"/>
    <p:restoredTop sz="80270" autoAdjust="0"/>
  </p:normalViewPr>
  <p:slideViewPr>
    <p:cSldViewPr snapToGrid="0">
      <p:cViewPr varScale="1">
        <p:scale>
          <a:sx n="77" d="100"/>
          <a:sy n="77" d="100"/>
        </p:scale>
        <p:origin x="14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4/17/2024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4.17.24</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$45K - $60K.  Teachers have a school year contract that is typically 186 days.  That means a starting teachers hourly wage is about $33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a:t>
            </a:r>
            <a:r>
              <a:rPr lang="en-US" dirty="0" err="1"/>
              <a:t>requestso</a:t>
            </a:r>
            <a:r>
              <a:rPr lang="en-US" dirty="0"/>
              <a:t>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4.17.24</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 time.  Our districts provide an increase for additional education which you can see on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4.17.24</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have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7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75: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National average of coaching salaries</a:t>
            </a:r>
          </a:p>
          <a:p>
            <a:pPr marL="0" lvl="0" indent="0" algn="l" rtl="0">
              <a:lnSpc>
                <a:spcPct val="100000"/>
              </a:lnSpc>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352" name="Google Shape;352;p75: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5</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4/17/2024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4/17/2024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4/17/2024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4/17/2024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4/17/2024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4/17/2024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4/17/2024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4/17/2024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4/17/2024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4/17/2024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4/17/2024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4/17/2024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4/17/2024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4/17/2024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143272"/>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652433047"/>
              </p:ext>
            </p:extLst>
          </p:nvPr>
        </p:nvGraphicFramePr>
        <p:xfrm>
          <a:off x="342479" y="1667272"/>
          <a:ext cx="4105432" cy="278257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Nacogdoches ISD </a:t>
                      </a:r>
                      <a:r>
                        <a:rPr lang="en-US" sz="1800" b="1" u="none" strike="noStrike" cap="none" dirty="0">
                          <a:solidFill>
                            <a:srgbClr val="272D41"/>
                          </a:solidFill>
                          <a:latin typeface="Calibri"/>
                          <a:ea typeface="Calibri"/>
                          <a:cs typeface="Calibri"/>
                          <a:sym typeface="Calibri"/>
                        </a:rPr>
                        <a:t>(23-24) </a:t>
                      </a:r>
                      <a:r>
                        <a:rPr lang="en-US" sz="1200" b="1" u="none" strike="noStrike" cap="none" dirty="0">
                          <a:solidFill>
                            <a:srgbClr val="272D41"/>
                          </a:solidFill>
                          <a:latin typeface="Calibri"/>
                          <a:ea typeface="Calibri"/>
                          <a:cs typeface="Calibri"/>
                          <a:sym typeface="Calibri"/>
                        </a:rPr>
                        <a:t>(based on the 2024 4% negotiated raise)</a:t>
                      </a:r>
                      <a:endParaRPr sz="1200" b="1"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$53,000 -$53,219</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Central Heights ISD </a:t>
                      </a:r>
                      <a:r>
                        <a:rPr lang="en-US" sz="1800" b="1" u="none" strike="noStrike" cap="none">
                          <a:solidFill>
                            <a:srgbClr val="272D41"/>
                          </a:solidFill>
                          <a:latin typeface="Calibri"/>
                          <a:ea typeface="Calibri"/>
                          <a:cs typeface="Calibri"/>
                          <a:sym typeface="Calibri"/>
                        </a:rPr>
                        <a:t>(</a:t>
                      </a:r>
                      <a:r>
                        <a:rPr lang="en-US" sz="1800" b="1" u="none" strike="noStrike" cap="none" dirty="0">
                          <a:solidFill>
                            <a:srgbClr val="272D41"/>
                          </a:solidFill>
                          <a:latin typeface="Calibri"/>
                          <a:ea typeface="Calibri"/>
                          <a:cs typeface="Calibri"/>
                          <a:sym typeface="Calibri"/>
                        </a:rPr>
                        <a:t>23-24)</a:t>
                      </a:r>
                      <a:r>
                        <a:rPr lang="en-US" sz="1200" b="1" u="none" strike="noStrike" cap="none" dirty="0">
                          <a:solidFill>
                            <a:srgbClr val="272D41"/>
                          </a:solidFill>
                          <a:latin typeface="Calibri"/>
                          <a:ea typeface="Calibri"/>
                          <a:cs typeface="Calibri"/>
                          <a:sym typeface="Calibri"/>
                        </a:rPr>
                        <a:t> (initial placement, no negotiated raise 2024)</a:t>
                      </a:r>
                      <a:endParaRPr sz="1200" b="1"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$38,660 -$34,390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$46,000 = $30.75/hr.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144305"/>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215349927"/>
              </p:ext>
            </p:extLst>
          </p:nvPr>
        </p:nvGraphicFramePr>
        <p:xfrm>
          <a:off x="324724" y="1668305"/>
          <a:ext cx="5568472" cy="278257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Nacogdoches ISD </a:t>
                      </a:r>
                      <a:r>
                        <a:rPr lang="en-US" sz="1800" b="1" u="none" strike="noStrike" cap="none" dirty="0">
                          <a:solidFill>
                            <a:srgbClr val="272D41"/>
                          </a:solidFill>
                          <a:latin typeface="Calibri"/>
                          <a:ea typeface="Calibri"/>
                          <a:cs typeface="Calibri"/>
                          <a:sym typeface="Calibri"/>
                        </a:rPr>
                        <a:t>(23-24) </a:t>
                      </a:r>
                      <a:r>
                        <a:rPr lang="en-US" sz="1200" b="1" u="none" strike="noStrike" cap="none" dirty="0">
                          <a:solidFill>
                            <a:srgbClr val="272D41"/>
                          </a:solidFill>
                          <a:latin typeface="Calibri"/>
                          <a:ea typeface="Calibri"/>
                          <a:cs typeface="Calibri"/>
                          <a:sym typeface="Calibri"/>
                        </a:rPr>
                        <a:t>(based on the 2024 4% negotiated raise)</a:t>
                      </a:r>
                      <a:endParaRPr sz="1200" b="1"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$53,000 -$53,219</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$64,483 - $64,749</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Central Heights ISD </a:t>
                      </a:r>
                      <a:r>
                        <a:rPr lang="en-US" sz="1800" b="1" u="none" strike="noStrike" cap="none" dirty="0">
                          <a:solidFill>
                            <a:srgbClr val="272D41"/>
                          </a:solidFill>
                          <a:latin typeface="Calibri"/>
                          <a:ea typeface="Calibri"/>
                          <a:cs typeface="Calibri"/>
                          <a:sym typeface="Calibri"/>
                        </a:rPr>
                        <a:t>(23-24)</a:t>
                      </a:r>
                      <a:r>
                        <a:rPr lang="en-US" sz="1200" b="1" u="none" strike="noStrike" cap="none" dirty="0">
                          <a:solidFill>
                            <a:srgbClr val="272D41"/>
                          </a:solidFill>
                          <a:latin typeface="Calibri"/>
                          <a:ea typeface="Calibri"/>
                          <a:cs typeface="Calibri"/>
                          <a:sym typeface="Calibri"/>
                        </a:rPr>
                        <a:t> (initial placement, no negotiated raise 2024)</a:t>
                      </a:r>
                      <a:endParaRPr sz="1200" b="1"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$38,660 -$34,390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$38,880 - $40,410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187-day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$48,000 = $32.06/hr.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99917"/>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034937670"/>
              </p:ext>
            </p:extLst>
          </p:nvPr>
        </p:nvGraphicFramePr>
        <p:xfrm>
          <a:off x="291548" y="1538163"/>
          <a:ext cx="8505944" cy="2782570"/>
        </p:xfrm>
        <a:graphic>
          <a:graphicData uri="http://schemas.openxmlformats.org/drawingml/2006/table">
            <a:tbl>
              <a:tblPr>
                <a:noFill/>
              </a:tblPr>
              <a:tblGrid>
                <a:gridCol w="265378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Nacogdoches ISD </a:t>
                      </a:r>
                      <a:r>
                        <a:rPr lang="en-US" sz="1800" b="1" u="none" strike="noStrike" cap="none" dirty="0">
                          <a:solidFill>
                            <a:srgbClr val="272D41"/>
                          </a:solidFill>
                          <a:latin typeface="Calibri"/>
                          <a:ea typeface="Calibri"/>
                          <a:cs typeface="Calibri"/>
                          <a:sym typeface="Calibri"/>
                        </a:rPr>
                        <a:t>(23-24) </a:t>
                      </a:r>
                      <a:r>
                        <a:rPr lang="en-US" sz="1200" b="1" u="none" strike="noStrike" cap="none" dirty="0">
                          <a:solidFill>
                            <a:srgbClr val="272D41"/>
                          </a:solidFill>
                          <a:latin typeface="Calibri"/>
                          <a:ea typeface="Calibri"/>
                          <a:cs typeface="Calibri"/>
                          <a:sym typeface="Calibri"/>
                        </a:rPr>
                        <a:t>(based on the 2024 4% negotiated raise)</a:t>
                      </a:r>
                      <a:endParaRPr sz="1200" b="1"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$53,000 -$53,219</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$64,483 - $64,749</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$65,483 - $65,749</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$96,450 - $96,844</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Central Heights ISD </a:t>
                      </a:r>
                      <a:r>
                        <a:rPr lang="en-US" sz="1800" b="1" u="none" strike="noStrike" cap="none" dirty="0">
                          <a:solidFill>
                            <a:srgbClr val="272D41"/>
                          </a:solidFill>
                          <a:latin typeface="Calibri"/>
                          <a:ea typeface="Calibri"/>
                          <a:cs typeface="Calibri"/>
                          <a:sym typeface="Calibri"/>
                        </a:rPr>
                        <a:t>(23-24)</a:t>
                      </a:r>
                      <a:r>
                        <a:rPr lang="en-US" sz="1200" b="1" u="none" strike="noStrike" cap="none" dirty="0">
                          <a:solidFill>
                            <a:srgbClr val="272D41"/>
                          </a:solidFill>
                          <a:latin typeface="Calibri"/>
                          <a:ea typeface="Calibri"/>
                          <a:cs typeface="Calibri"/>
                          <a:sym typeface="Calibri"/>
                        </a:rPr>
                        <a:t> (initial placement, no negotiated raise 2024)</a:t>
                      </a:r>
                      <a:endParaRPr sz="1200" b="1"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$38,660 -$34,390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$38,880 - $40,410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$39,880 - $41,410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$50,710 - $51,570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187-day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$60,000 = $40.10/hr.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p75"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355" name="Google Shape;355;p75"/>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356" name="Google Shape;356;p75"/>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Base Salary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8" name="Google Shape;358;p75"/>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additional activities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9" name="Google Shape;359;p75"/>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health insurance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60" name="Google Shape;360;p75"/>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Retirement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Benefits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361" name="Google Shape;361;p75"/>
          <p:cNvPicPr preferRelativeResize="0"/>
          <p:nvPr/>
        </p:nvPicPr>
        <p:blipFill>
          <a:blip r:embed="rId4">
            <a:alphaModFix/>
          </a:blip>
          <a:stretch>
            <a:fillRect/>
          </a:stretch>
        </p:blipFill>
        <p:spPr>
          <a:xfrm>
            <a:off x="5566600" y="2614500"/>
            <a:ext cx="1339025" cy="1339025"/>
          </a:xfrm>
          <a:prstGeom prst="rect">
            <a:avLst/>
          </a:prstGeom>
          <a:noFill/>
          <a:ln>
            <a:noFill/>
          </a:ln>
        </p:spPr>
      </p:pic>
      <p:pic>
        <p:nvPicPr>
          <p:cNvPr id="362" name="Google Shape;362;p75"/>
          <p:cNvPicPr preferRelativeResize="0"/>
          <p:nvPr/>
        </p:nvPicPr>
        <p:blipFill>
          <a:blip r:embed="rId5">
            <a:alphaModFix/>
          </a:blip>
          <a:stretch>
            <a:fillRect/>
          </a:stretch>
        </p:blipFill>
        <p:spPr>
          <a:xfrm>
            <a:off x="7433974" y="2459025"/>
            <a:ext cx="1633816" cy="1649975"/>
          </a:xfrm>
          <a:prstGeom prst="rect">
            <a:avLst/>
          </a:prstGeom>
          <a:noFill/>
          <a:ln>
            <a:noFill/>
          </a:ln>
        </p:spPr>
      </p:pic>
      <p:sp>
        <p:nvSpPr>
          <p:cNvPr id="363" name="Google Shape;363;p75"/>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75"/>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75"/>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02B8A2A5-80DE-AFC9-5596-4F655879E7E8}"/>
              </a:ext>
            </a:extLst>
          </p:cNvPr>
          <p:cNvSpPr/>
          <p:nvPr/>
        </p:nvSpPr>
        <p:spPr>
          <a:xfrm>
            <a:off x="2891835" y="1937885"/>
            <a:ext cx="2179800" cy="2522584"/>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753AEE6-69F5-3A7B-C56E-1A725E2EDC90}"/>
              </a:ext>
            </a:extLst>
          </p:cNvPr>
          <p:cNvSpPr txBox="1"/>
          <p:nvPr/>
        </p:nvSpPr>
        <p:spPr>
          <a:xfrm>
            <a:off x="2891835" y="2164984"/>
            <a:ext cx="1097504" cy="646331"/>
          </a:xfrm>
          <a:prstGeom prst="rect">
            <a:avLst/>
          </a:prstGeom>
          <a:noFill/>
        </p:spPr>
        <p:txBody>
          <a:bodyPr wrap="square" rtlCol="0">
            <a:spAutoFit/>
          </a:bodyPr>
          <a:lstStyle/>
          <a:p>
            <a:r>
              <a:rPr lang="en-US" b="1" dirty="0">
                <a:solidFill>
                  <a:srgbClr val="814892"/>
                </a:solidFill>
              </a:rPr>
              <a:t>$3,255-$13,000</a:t>
            </a:r>
          </a:p>
        </p:txBody>
      </p:sp>
      <p:sp>
        <p:nvSpPr>
          <p:cNvPr id="7" name="TextBox 6">
            <a:extLst>
              <a:ext uri="{FF2B5EF4-FFF2-40B4-BE49-F238E27FC236}">
                <a16:creationId xmlns:a16="http://schemas.microsoft.com/office/drawing/2014/main" id="{F0F54594-FB8A-83A8-7F55-AF822DA8D368}"/>
              </a:ext>
            </a:extLst>
          </p:cNvPr>
          <p:cNvSpPr txBox="1"/>
          <p:nvPr/>
        </p:nvSpPr>
        <p:spPr>
          <a:xfrm>
            <a:off x="3934225" y="3275848"/>
            <a:ext cx="1097504" cy="646331"/>
          </a:xfrm>
          <a:prstGeom prst="rect">
            <a:avLst/>
          </a:prstGeom>
          <a:noFill/>
        </p:spPr>
        <p:txBody>
          <a:bodyPr wrap="square" rtlCol="0">
            <a:spAutoFit/>
          </a:bodyPr>
          <a:lstStyle/>
          <a:p>
            <a:r>
              <a:rPr lang="en-US" b="1" dirty="0">
                <a:solidFill>
                  <a:srgbClr val="814892"/>
                </a:solidFill>
              </a:rPr>
              <a:t>$   254 -$1,994</a:t>
            </a:r>
          </a:p>
        </p:txBody>
      </p:sp>
      <p:pic>
        <p:nvPicPr>
          <p:cNvPr id="3" name="Picture 2">
            <a:extLst>
              <a:ext uri="{FF2B5EF4-FFF2-40B4-BE49-F238E27FC236}">
                <a16:creationId xmlns:a16="http://schemas.microsoft.com/office/drawing/2014/main" id="{F770754A-C701-02AF-7E41-1A072512EA9A}"/>
              </a:ext>
            </a:extLst>
          </p:cNvPr>
          <p:cNvPicPr>
            <a:picLocks noChangeAspect="1"/>
          </p:cNvPicPr>
          <p:nvPr/>
        </p:nvPicPr>
        <p:blipFill>
          <a:blip r:embed="rId6"/>
          <a:stretch>
            <a:fillRect/>
          </a:stretch>
        </p:blipFill>
        <p:spPr>
          <a:xfrm>
            <a:off x="4098735" y="2713447"/>
            <a:ext cx="652329" cy="445047"/>
          </a:xfrm>
          <a:prstGeom prst="rect">
            <a:avLst/>
          </a:prstGeom>
        </p:spPr>
      </p:pic>
      <p:pic>
        <p:nvPicPr>
          <p:cNvPr id="10" name="Picture 9">
            <a:extLst>
              <a:ext uri="{FF2B5EF4-FFF2-40B4-BE49-F238E27FC236}">
                <a16:creationId xmlns:a16="http://schemas.microsoft.com/office/drawing/2014/main" id="{D1E90493-BE31-11DA-0698-2F3568A64A89}"/>
              </a:ext>
            </a:extLst>
          </p:cNvPr>
          <p:cNvPicPr>
            <a:picLocks noChangeAspect="1"/>
          </p:cNvPicPr>
          <p:nvPr/>
        </p:nvPicPr>
        <p:blipFill>
          <a:blip r:embed="rId7"/>
          <a:stretch>
            <a:fillRect/>
          </a:stretch>
        </p:blipFill>
        <p:spPr>
          <a:xfrm>
            <a:off x="3051146" y="3009863"/>
            <a:ext cx="573074" cy="829128"/>
          </a:xfrm>
          <a:prstGeom prst="rect">
            <a:avLst/>
          </a:prstGeom>
        </p:spPr>
      </p:pic>
      <p:sp>
        <p:nvSpPr>
          <p:cNvPr id="8" name="TextBox 7">
            <a:extLst>
              <a:ext uri="{FF2B5EF4-FFF2-40B4-BE49-F238E27FC236}">
                <a16:creationId xmlns:a16="http://schemas.microsoft.com/office/drawing/2014/main" id="{006E1C59-42CE-BBA0-D280-21670A0E79DD}"/>
              </a:ext>
            </a:extLst>
          </p:cNvPr>
          <p:cNvSpPr txBox="1"/>
          <p:nvPr/>
        </p:nvSpPr>
        <p:spPr>
          <a:xfrm>
            <a:off x="3870054" y="2100772"/>
            <a:ext cx="1214698"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COACHING</a:t>
            </a:r>
          </a:p>
          <a:p>
            <a:r>
              <a:rPr lang="en-US" sz="1000" dirty="0">
                <a:ea typeface="Open Sans" panose="020B0606030504020204" pitchFamily="34" charset="0"/>
                <a:cs typeface="Open Sans" panose="020B0606030504020204" pitchFamily="34" charset="0"/>
              </a:rPr>
              <a:t>like head coach or assistant coach</a:t>
            </a:r>
          </a:p>
        </p:txBody>
      </p:sp>
      <p:sp>
        <p:nvSpPr>
          <p:cNvPr id="9" name="TextBox 8">
            <a:extLst>
              <a:ext uri="{FF2B5EF4-FFF2-40B4-BE49-F238E27FC236}">
                <a16:creationId xmlns:a16="http://schemas.microsoft.com/office/drawing/2014/main" id="{B06BDDB1-AE15-5481-069F-98462EB71C99}"/>
              </a:ext>
            </a:extLst>
          </p:cNvPr>
          <p:cNvSpPr txBox="1"/>
          <p:nvPr/>
        </p:nvSpPr>
        <p:spPr>
          <a:xfrm>
            <a:off x="2878718" y="3849519"/>
            <a:ext cx="1858200"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CLUBS</a:t>
            </a:r>
          </a:p>
          <a:p>
            <a:r>
              <a:rPr lang="en-US" sz="1000" dirty="0">
                <a:ea typeface="Open Sans" panose="020B0606030504020204" pitchFamily="34" charset="0"/>
                <a:cs typeface="Open Sans" panose="020B0606030504020204" pitchFamily="34" charset="0"/>
              </a:rPr>
              <a:t>like band, robotics, or yearbook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68</TotalTime>
  <Words>910</Words>
  <Application>Microsoft Office PowerPoint</Application>
  <PresentationFormat>On-screen Show (4:3)</PresentationFormat>
  <Paragraphs>80</Paragraphs>
  <Slides>5</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Arial</vt:lpstr>
      <vt:lpstr>Calibri</vt:lpstr>
      <vt:lpstr>Calibri Light</vt:lpstr>
      <vt:lpstr>Cavolini</vt:lpstr>
      <vt:lpstr>Open Sans</vt:lpstr>
      <vt:lpstr>Tahoma</vt:lpstr>
      <vt:lpstr>Office Theme</vt:lpstr>
      <vt:lpstr>1_Office Theme</vt:lpstr>
      <vt:lpstr>Instructions</vt:lpstr>
      <vt:lpstr>Teacher Salaries school-year contracts</vt:lpstr>
      <vt:lpstr>Teacher Salaries school-year contracts</vt:lpstr>
      <vt:lpstr>Teacher Salaries school-year contracts</vt:lpstr>
      <vt:lpstr>Total Rewards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Costley</cp:lastModifiedBy>
  <cp:revision>17</cp:revision>
  <dcterms:created xsi:type="dcterms:W3CDTF">2022-08-02T19:12:40Z</dcterms:created>
  <dcterms:modified xsi:type="dcterms:W3CDTF">2024-04-17T20:25:18Z</dcterms:modified>
</cp:coreProperties>
</file>