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43" autoAdjust="0"/>
    <p:restoredTop sz="95618"/>
  </p:normalViewPr>
  <p:slideViewPr>
    <p:cSldViewPr snapToGrid="0" snapToObjects="1">
      <p:cViewPr varScale="1">
        <p:scale>
          <a:sx n="123" d="100"/>
          <a:sy n="123" d="100"/>
        </p:scale>
        <p:origin x="952" y="184"/>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7/17/26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7/17/26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7/17/26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$52,700 - $59,135</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$67,633 - $92,299</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$65,260</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$276,673*</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$1,884</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7.17.26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Hunt County, TX</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$3,500 - $17,200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$600 - $10,000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3" name="Picture 2" descr="2810 Gillespie St, Greenville, TX 75401">
            <a:extLst>
              <a:ext uri="{FF2B5EF4-FFF2-40B4-BE49-F238E27FC236}">
                <a16:creationId xmlns:a16="http://schemas.microsoft.com/office/drawing/2014/main" id="{887B6A0F-38A1-1B52-5564-8D29F1A5D16D}"/>
              </a:ext>
            </a:extLst>
          </p:cNvPr>
          <p:cNvPicPr>
            <a:picLocks noChangeAspect="1"/>
          </p:cNvPicPr>
          <p:nvPr/>
        </p:nvPicPr>
        <p:blipFill>
          <a:blip r:embed="rId21"/>
          <a:stretch>
            <a:fillRect/>
          </a:stretch>
        </p:blipFill>
        <p:spPr>
          <a:xfrm>
            <a:off x="1982431" y="5369394"/>
            <a:ext cx="2567314" cy="19211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$249,900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$56,000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8" name="Picture 7" descr="1110 Norris St, Commerce, TX 75428">
            <a:extLst>
              <a:ext uri="{FF2B5EF4-FFF2-40B4-BE49-F238E27FC236}">
                <a16:creationId xmlns:a16="http://schemas.microsoft.com/office/drawing/2014/main" id="{5E3ED2B9-3DEF-871E-BCA9-A53FB9B7E290}"/>
              </a:ext>
            </a:extLst>
          </p:cNvPr>
          <p:cNvPicPr>
            <a:picLocks noChangeAspect="1"/>
          </p:cNvPicPr>
          <p:nvPr/>
        </p:nvPicPr>
        <p:blipFill>
          <a:blip r:embed="rId22"/>
          <a:srcRect l="16051" t="4779" b="21851"/>
          <a:stretch>
            <a:fillRect/>
          </a:stretch>
        </p:blipFill>
        <p:spPr>
          <a:xfrm>
            <a:off x="4663025" y="5372194"/>
            <a:ext cx="2859009" cy="19183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11311"/>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$340,000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65665"/>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$80,000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15" name="Google Shape;110;p13">
            <a:extLst>
              <a:ext uri="{FF2B5EF4-FFF2-40B4-BE49-F238E27FC236}">
                <a16:creationId xmlns:a16="http://schemas.microsoft.com/office/drawing/2014/main" id="{650B1288-3A2B-0FFF-5F6A-6BDF824874DE}"/>
              </a:ext>
            </a:extLst>
          </p:cNvPr>
          <p:cNvSpPr txBox="1"/>
          <p:nvPr/>
        </p:nvSpPr>
        <p:spPr>
          <a:xfrm>
            <a:off x="2314338" y="7541782"/>
            <a:ext cx="4668116" cy="527557"/>
          </a:xfrm>
          <a:prstGeom prst="rect">
            <a:avLst/>
          </a:prstGeom>
          <a:noFill/>
          <a:ln>
            <a:noFill/>
          </a:ln>
        </p:spPr>
        <p:txBody>
          <a:bodyPr spcFirstLastPara="1" wrap="square" lIns="100575" tIns="50275" rIns="100575" bIns="50275" anchor="t" anchorCtr="0">
            <a:noAutofit/>
          </a:bodyPr>
          <a:lstStyle/>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House images are provided as representative homes: these are based on current listing prices, rather than sales prices due to Texas state laws, using a 30-year fixed mortgage, a 6.6% interest rate, a 5% or 20% down payment, and housing costs capped at 36% of income. </a:t>
            </a:r>
          </a:p>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Property taxes estimated at county averages. Actual affordability will vary.</a:t>
            </a:r>
            <a:endParaRPr sz="1100" dirty="0"/>
          </a:p>
        </p:txBody>
      </p:sp>
      <p:pic>
        <p:nvPicPr>
          <p:cNvPr id="28" name="Picture 27">
            <a:extLst>
              <a:ext uri="{FF2B5EF4-FFF2-40B4-BE49-F238E27FC236}">
                <a16:creationId xmlns:a16="http://schemas.microsoft.com/office/drawing/2014/main" id="{3807A134-4A97-C9D8-53B9-1E902FB77FD0}"/>
              </a:ext>
            </a:extLst>
          </p:cNvPr>
          <p:cNvPicPr>
            <a:picLocks noChangeAspect="1"/>
          </p:cNvPicPr>
          <p:nvPr/>
        </p:nvPicPr>
        <p:blipFill>
          <a:blip r:embed="rId23"/>
          <a:stretch>
            <a:fillRect/>
          </a:stretch>
        </p:blipFill>
        <p:spPr>
          <a:xfrm>
            <a:off x="6045114" y="418358"/>
            <a:ext cx="1091874" cy="1039464"/>
          </a:xfrm>
          <a:prstGeom prst="rect">
            <a:avLst/>
          </a:prstGeom>
        </p:spPr>
      </p:pic>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6977</TotalTime>
  <Words>323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2026-07-17T22:00:43Z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