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618"/>
  </p:normalViewPr>
  <p:slideViewPr>
    <p:cSldViewPr snapToGrid="0" snapToObjects="1">
      <p:cViewPr varScale="1">
        <p:scale>
          <a:sx n="118" d="100"/>
          <a:sy n="118" d="100"/>
        </p:scale>
        <p:origin x="3360" y="29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26424D65-54C9-4779-9A87-FAD2BFB370F8}"/>
              </a:ext>
            </a:extLst>
          </p:cNvPr>
          <p:cNvPicPr>
            <a:picLocks noChangeAspect="1"/>
          </p:cNvPicPr>
          <p:nvPr/>
        </p:nvPicPr>
        <p:blipFill rotWithShape="1">
          <a:blip r:embed="rId3">
            <a:extLst>
              <a:ext uri="{28A0092B-C50C-407E-A947-70E740481C1C}">
                <a14:useLocalDpi xmlns:a14="http://schemas.microsoft.com/office/drawing/2010/main" val="0"/>
              </a:ext>
            </a:extLst>
          </a:blip>
          <a:srcRect l="7853" r="7372" b="12216"/>
          <a:stretch/>
        </p:blipFill>
        <p:spPr bwMode="auto">
          <a:xfrm>
            <a:off x="4772800" y="5414083"/>
            <a:ext cx="2581403" cy="1945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$44,000 -$48,500</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97059" y="3483033"/>
            <a:ext cx="128771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$61,776 - $86,238</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$52,000</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$266,136*</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$1,004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937454" y="9145702"/>
            <a:ext cx="90120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6.3.26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3"/>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4"/>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5"/>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Henderson County, TX</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$349,000</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$70,000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94438" cy="523220"/>
          </a:xfrm>
          <a:prstGeom prst="rect">
            <a:avLst/>
          </a:prstGeom>
          <a:noFill/>
        </p:spPr>
        <p:txBody>
          <a:bodyPr wrap="square" rtlCol="0">
            <a:spAutoFit/>
          </a:bodyPr>
          <a:lstStyle/>
          <a:p>
            <a:r>
              <a:rPr lang="en-US" sz="1400" b="1" dirty="0">
                <a:solidFill>
                  <a:srgbClr val="814892"/>
                </a:solidFill>
              </a:rPr>
              <a:t>$4,000 -$9,000</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$600 -$9,000</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7"/>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8"/>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9"/>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0"/>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1"/>
          <a:stretch>
            <a:fillRect/>
          </a:stretch>
        </p:blipFill>
        <p:spPr>
          <a:xfrm>
            <a:off x="5704973" y="3724882"/>
            <a:ext cx="573074" cy="829128"/>
          </a:xfrm>
          <a:prstGeom prst="rect">
            <a:avLst/>
          </a:prstGeom>
        </p:spPr>
      </p:pic>
      <p:sp>
        <p:nvSpPr>
          <p:cNvPr id="15" name="Google Shape;110;p13">
            <a:extLst>
              <a:ext uri="{FF2B5EF4-FFF2-40B4-BE49-F238E27FC236}">
                <a16:creationId xmlns:a16="http://schemas.microsoft.com/office/drawing/2014/main" id="{8A89C09E-2C83-91E1-AF67-00E246612BF2}"/>
              </a:ext>
            </a:extLst>
          </p:cNvPr>
          <p:cNvSpPr txBox="1"/>
          <p:nvPr/>
        </p:nvSpPr>
        <p:spPr>
          <a:xfrm>
            <a:off x="2314338" y="7541782"/>
            <a:ext cx="4668116" cy="527557"/>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House images are provided as representative homes: these are based on current listing prices, rather than sales prices due to Texas state laws, using a 30-year fixed mortgage, a 6.6% interest rate, a 5% or 20% down payment, and housing costs capped at 36% of income. </a:t>
            </a:r>
          </a:p>
          <a:p>
            <a:pPr marL="0" marR="0" lvl="0" indent="0" algn="ctr" rtl="0">
              <a:spcBef>
                <a:spcPts val="0"/>
              </a:spcBef>
              <a:spcAft>
                <a:spcPts val="0"/>
              </a:spcAft>
              <a:buNone/>
            </a:pPr>
            <a:r>
              <a:rPr lang="en-US" sz="1100" b="0" i="0" u="none" strike="noStrike" cap="none" baseline="30000" dirty="0">
                <a:solidFill>
                  <a:srgbClr val="272D41"/>
                </a:solidFill>
                <a:latin typeface="Calibri"/>
                <a:ea typeface="Calibri"/>
                <a:cs typeface="Calibri"/>
                <a:sym typeface="Calibri"/>
              </a:rPr>
              <a:t>Property taxes estimated at county averages. Actual affordability will vary.</a:t>
            </a:r>
            <a:endParaRPr sz="1100" dirty="0"/>
          </a:p>
        </p:txBody>
      </p:sp>
      <p:pic>
        <p:nvPicPr>
          <p:cNvPr id="28" name="Picture 27">
            <a:extLst>
              <a:ext uri="{FF2B5EF4-FFF2-40B4-BE49-F238E27FC236}">
                <a16:creationId xmlns:a16="http://schemas.microsoft.com/office/drawing/2014/main" id="{29D773DD-9AE4-1EB9-4EFF-1A61B98336D9}"/>
              </a:ext>
            </a:extLst>
          </p:cNvPr>
          <p:cNvPicPr>
            <a:picLocks noChangeAspect="1"/>
          </p:cNvPicPr>
          <p:nvPr/>
        </p:nvPicPr>
        <p:blipFill>
          <a:blip r:embed="rId22"/>
          <a:stretch>
            <a:fillRect/>
          </a:stretch>
        </p:blipFill>
        <p:spPr>
          <a:xfrm>
            <a:off x="6044603" y="414302"/>
            <a:ext cx="1078511" cy="1026742"/>
          </a:xfrm>
          <a:prstGeom prst="rect">
            <a:avLst/>
          </a:prstGeom>
        </p:spPr>
      </p:pic>
      <p:pic>
        <p:nvPicPr>
          <p:cNvPr id="34" name="Picture 2" descr="6187 Mockingbird Ln, Murchison, TX 75778">
            <a:extLst>
              <a:ext uri="{FF2B5EF4-FFF2-40B4-BE49-F238E27FC236}">
                <a16:creationId xmlns:a16="http://schemas.microsoft.com/office/drawing/2014/main" id="{FE32E46C-7744-A50D-C4FC-04FE052F0CE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967456" y="5414084"/>
            <a:ext cx="2600022" cy="19456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$46,250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$175,000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6971</TotalTime>
  <Words>320</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61</cp:revision>
  <cp:lastPrinted>2023-03-21T15:20:22Z</cp:lastPrinted>
  <dcterms:created xsi:type="dcterms:W3CDTF">2022-05-24T17:15:36Z</dcterms:created>
  <dcterms:modified xsi:type="dcterms:W3CDTF">2026-06-29T21:49:16Z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