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84" autoAdjust="0"/>
    <p:restoredTop sz="95618"/>
  </p:normalViewPr>
  <p:slideViewPr>
    <p:cSldViewPr snapToGrid="0" snapToObjects="1">
      <p:cViewPr varScale="1">
        <p:scale>
          <a:sx n="103" d="100"/>
          <a:sy n="103" d="100"/>
        </p:scale>
        <p:origin x="2216" y="184"/>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6/29/26</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6/29/26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6/29/26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6/29/26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6/29/26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6/29/26</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svg"/><Relationship Id="rId21" Type="http://schemas.openxmlformats.org/officeDocument/2006/relationships/image" Target="../media/image19.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23" Type="http://schemas.openxmlformats.org/officeDocument/2006/relationships/image" Target="../media/image21.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$42,158 -$59,320</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077815" y="3483033"/>
            <a:ext cx="1306954"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$61,210 - $92,896</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$60,476</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$219,802*</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$1,193</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pic>
        <p:nvPicPr>
          <p:cNvPr id="39" name="Graphic 15" descr="House">
            <a:extLst>
              <a:ext uri="{FF2B5EF4-FFF2-40B4-BE49-F238E27FC236}">
                <a16:creationId xmlns:a16="http://schemas.microsoft.com/office/drawing/2014/main" id="{00AB1553-CC05-424E-9185-DCD1077DB707}"/>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937454" y="9145702"/>
            <a:ext cx="901209"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CD 6.3.26</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2025-2026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1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1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14"/>
          <a:stretch>
            <a:fillRect/>
          </a:stretch>
        </p:blipFill>
        <p:spPr>
          <a:xfrm>
            <a:off x="3396324" y="9604573"/>
            <a:ext cx="466210" cy="398149"/>
          </a:xfrm>
          <a:prstGeom prst="rect">
            <a:avLst/>
          </a:prstGeom>
        </p:spPr>
      </p:pic>
      <p:pic>
        <p:nvPicPr>
          <p:cNvPr id="56" name="Graphic 55">
            <a:extLst>
              <a:ext uri="{FF2B5EF4-FFF2-40B4-BE49-F238E27FC236}">
                <a16:creationId xmlns:a16="http://schemas.microsoft.com/office/drawing/2014/main" id="{A02FC44B-633A-4BC1-BB84-97B260497E44}"/>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29882" y="9681284"/>
            <a:ext cx="1052583" cy="27608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Gregg County, TX</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430919" y="2775284"/>
            <a:ext cx="1135923" cy="707886"/>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LARGE</a:t>
            </a:r>
          </a:p>
          <a:p>
            <a:r>
              <a:rPr lang="en-US" sz="1000" b="1" dirty="0">
                <a:ea typeface="Open Sans" panose="020B0606030504020204" pitchFamily="34" charset="0"/>
                <a:cs typeface="Open Sans" panose="020B0606030504020204" pitchFamily="34" charset="0"/>
              </a:rPr>
              <a:t>COMMITMENTS</a:t>
            </a:r>
          </a:p>
          <a:p>
            <a:r>
              <a:rPr lang="en-US" sz="1000" dirty="0">
                <a:ea typeface="Open Sans" panose="020B0606030504020204" pitchFamily="34" charset="0"/>
                <a:cs typeface="Open Sans" panose="020B0606030504020204" pitchFamily="34" charset="0"/>
              </a:rPr>
              <a:t>like head coach, debate, or band</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631609" y="4565628"/>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SMALL COMMITMENTS</a:t>
            </a:r>
          </a:p>
          <a:p>
            <a:r>
              <a:rPr lang="en-US" sz="1000" dirty="0">
                <a:ea typeface="Open Sans" panose="020B0606030504020204" pitchFamily="34" charset="0"/>
                <a:cs typeface="Open Sans" panose="020B0606030504020204" pitchFamily="34" charset="0"/>
              </a:rPr>
              <a:t>like robotics club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868396" cy="523220"/>
          </a:xfrm>
          <a:prstGeom prst="rect">
            <a:avLst/>
          </a:prstGeom>
          <a:noFill/>
        </p:spPr>
        <p:txBody>
          <a:bodyPr wrap="square" rtlCol="0">
            <a:spAutoFit/>
          </a:bodyPr>
          <a:lstStyle/>
          <a:p>
            <a:r>
              <a:rPr lang="en-US" sz="1400" b="1" dirty="0">
                <a:solidFill>
                  <a:srgbClr val="814892"/>
                </a:solidFill>
              </a:rPr>
              <a:t>$1,500 - $12,000</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a:solidFill>
                  <a:srgbClr val="814892"/>
                </a:solidFill>
              </a:rPr>
              <a:t>$150 </a:t>
            </a:r>
            <a:r>
              <a:rPr lang="en-US" sz="1400" b="1" dirty="0">
                <a:solidFill>
                  <a:srgbClr val="814892"/>
                </a:solidFill>
              </a:rPr>
              <a:t>-$10,000</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16"/>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17"/>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18"/>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19"/>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0"/>
          <a:stretch>
            <a:fillRect/>
          </a:stretch>
        </p:blipFill>
        <p:spPr>
          <a:xfrm>
            <a:off x="5704973" y="3724882"/>
            <a:ext cx="573074" cy="829128"/>
          </a:xfrm>
          <a:prstGeom prst="rect">
            <a:avLst/>
          </a:prstGeom>
        </p:spPr>
      </p:pic>
      <p:pic>
        <p:nvPicPr>
          <p:cNvPr id="27" name="Picture 26">
            <a:extLst>
              <a:ext uri="{FF2B5EF4-FFF2-40B4-BE49-F238E27FC236}">
                <a16:creationId xmlns:a16="http://schemas.microsoft.com/office/drawing/2014/main" id="{0C822DBE-D283-A7AD-5FF9-3FC98B9D6EBB}"/>
              </a:ext>
            </a:extLst>
          </p:cNvPr>
          <p:cNvPicPr>
            <a:picLocks noChangeAspect="1"/>
          </p:cNvPicPr>
          <p:nvPr/>
        </p:nvPicPr>
        <p:blipFill>
          <a:blip r:embed="rId21"/>
          <a:stretch>
            <a:fillRect/>
          </a:stretch>
        </p:blipFill>
        <p:spPr>
          <a:xfrm>
            <a:off x="6039594" y="388109"/>
            <a:ext cx="1141957" cy="1084859"/>
          </a:xfrm>
          <a:prstGeom prst="rect">
            <a:avLst/>
          </a:prstGeom>
        </p:spPr>
      </p:pic>
      <p:sp>
        <p:nvSpPr>
          <p:cNvPr id="28" name="Google Shape;110;p13">
            <a:extLst>
              <a:ext uri="{FF2B5EF4-FFF2-40B4-BE49-F238E27FC236}">
                <a16:creationId xmlns:a16="http://schemas.microsoft.com/office/drawing/2014/main" id="{2519FDA3-9C14-0C7D-8F1A-93D88A1A70B6}"/>
              </a:ext>
            </a:extLst>
          </p:cNvPr>
          <p:cNvSpPr txBox="1"/>
          <p:nvPr/>
        </p:nvSpPr>
        <p:spPr>
          <a:xfrm>
            <a:off x="2314338" y="7541782"/>
            <a:ext cx="4668116" cy="527557"/>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1100" b="0" i="0" u="none" strike="noStrike" cap="none" baseline="30000" dirty="0">
                <a:solidFill>
                  <a:srgbClr val="272D41"/>
                </a:solidFill>
                <a:latin typeface="Calibri"/>
                <a:ea typeface="Calibri"/>
                <a:cs typeface="Calibri"/>
                <a:sym typeface="Calibri"/>
              </a:rPr>
              <a:t>House images are provided as representative homes: these are based on current listing prices, rather than sales prices due to Texas state laws, using a 30-year fixed mortgage, a 6.6% interest rate, a 5% or 20% down payment, and housing costs capped at 36% of income. </a:t>
            </a:r>
          </a:p>
          <a:p>
            <a:pPr marL="0" marR="0" lvl="0" indent="0" algn="ctr" rtl="0">
              <a:spcBef>
                <a:spcPts val="0"/>
              </a:spcBef>
              <a:spcAft>
                <a:spcPts val="0"/>
              </a:spcAft>
              <a:buNone/>
            </a:pPr>
            <a:r>
              <a:rPr lang="en-US" sz="1100" b="0" i="0" u="none" strike="noStrike" cap="none" baseline="30000" dirty="0">
                <a:solidFill>
                  <a:srgbClr val="272D41"/>
                </a:solidFill>
                <a:latin typeface="Calibri"/>
                <a:ea typeface="Calibri"/>
                <a:cs typeface="Calibri"/>
                <a:sym typeface="Calibri"/>
              </a:rPr>
              <a:t>Property taxes estimated at county averages. Actual affordability will vary.</a:t>
            </a:r>
            <a:endParaRPr sz="1100" dirty="0"/>
          </a:p>
        </p:txBody>
      </p:sp>
      <p:pic>
        <p:nvPicPr>
          <p:cNvPr id="34" name="Picture 2" descr="208 Richardson St, Longview, TX 75602">
            <a:extLst>
              <a:ext uri="{FF2B5EF4-FFF2-40B4-BE49-F238E27FC236}">
                <a16:creationId xmlns:a16="http://schemas.microsoft.com/office/drawing/2014/main" id="{1572801C-AD8F-2E56-63FB-E465F127B7BF}"/>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b="10230"/>
          <a:stretch>
            <a:fillRect/>
          </a:stretch>
        </p:blipFill>
        <p:spPr bwMode="auto">
          <a:xfrm>
            <a:off x="1943168" y="5565232"/>
            <a:ext cx="2703086" cy="18158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$199,900</a:t>
            </a:r>
          </a:p>
        </p:txBody>
      </p:sp>
      <p:pic>
        <p:nvPicPr>
          <p:cNvPr id="1028" name="Picture 4" descr="715 Noel Dr, Longview, TX 75602">
            <a:extLst>
              <a:ext uri="{FF2B5EF4-FFF2-40B4-BE49-F238E27FC236}">
                <a16:creationId xmlns:a16="http://schemas.microsoft.com/office/drawing/2014/main" id="{4E6C9DE8-71C2-505B-BA26-08257EEAD171}"/>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r="7565"/>
          <a:stretch>
            <a:fillRect/>
          </a:stretch>
        </p:blipFill>
        <p:spPr bwMode="auto">
          <a:xfrm>
            <a:off x="4863923" y="5539857"/>
            <a:ext cx="2496629" cy="18929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$77,000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40" name="Rectangle: Rounded Corners 73">
            <a:extLst>
              <a:ext uri="{FF2B5EF4-FFF2-40B4-BE49-F238E27FC236}">
                <a16:creationId xmlns:a16="http://schemas.microsoft.com/office/drawing/2014/main" id="{7F356D2F-627F-3FDD-F715-C51CD58EF3EB}"/>
              </a:ext>
            </a:extLst>
          </p:cNvPr>
          <p:cNvSpPr/>
          <p:nvPr/>
        </p:nvSpPr>
        <p:spPr>
          <a:xfrm>
            <a:off x="2301401" y="5167754"/>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$51,000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$295,000</a:t>
            </a:r>
          </a:p>
        </p:txBody>
      </p:sp>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7A7CA6-05D2-4FD4-913D-492F6E4E8C84}">
  <ds:schemaRefs>
    <ds:schemaRef ds:uri="http://schemas.microsoft.com/office/2006/documentManagement/types"/>
    <ds:schemaRef ds:uri="930cc2c4-486b-463f-bc76-9577a814ea80"/>
    <ds:schemaRef ds:uri="http://schemas.microsoft.com/office/2006/metadata/properties"/>
    <ds:schemaRef ds:uri="http://schemas.openxmlformats.org/package/2006/metadata/core-properties"/>
    <ds:schemaRef ds:uri="http://purl.org/dc/dcmitype/"/>
    <ds:schemaRef ds:uri="http://www.w3.org/XML/1998/namespace"/>
    <ds:schemaRef ds:uri="http://schemas.microsoft.com/office/infopath/2007/PartnerControls"/>
    <ds:schemaRef ds:uri="http://purl.org/dc/terms/"/>
    <ds:schemaRef ds:uri="http://purl.org/dc/elements/1.1/"/>
  </ds:schemaRefs>
</ds:datastoreItem>
</file>

<file path=customXml/itemProps3.xml><?xml version="1.0" encoding="utf-8"?>
<ds:datastoreItem xmlns:ds="http://schemas.openxmlformats.org/officeDocument/2006/customXml" ds:itemID="{D89D81AE-B40B-4846-8931-99641A14A2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6965</TotalTime>
  <Words>321</Words>
  <Application>Microsoft Macintosh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Deyo, Christopher M</cp:lastModifiedBy>
  <cp:revision>61</cp:revision>
  <cp:lastPrinted>2023-03-21T15:20:22Z</cp:lastPrinted>
  <dcterms:created xsi:type="dcterms:W3CDTF">2022-05-24T17:15:36Z</dcterms:created>
  <dcterms:modified xsi:type="dcterms:W3CDTF">2026-06-29T21:54:27Z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