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739" autoAdjust="0"/>
    <p:restoredTop sz="80159" autoAdjust="0"/>
  </p:normalViewPr>
  <p:slideViewPr>
    <p:cSldViewPr snapToGrid="0">
      <p:cViewPr varScale="1">
        <p:scale>
          <a:sx n="86" d="100"/>
          <a:sy n="86" d="100"/>
        </p:scale>
        <p:origin x="188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4/6/26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4.6.26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4.6.26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4.6.26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4.6.26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4.6.26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4/6/26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4/6/26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4/6/26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4/6/26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4/6/26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4/6/26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4/6/26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4/6/26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 xmlns:a14="http://schemas.microsoft.com/office/drawing/2010/main">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187-day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$64,000 = $42.78/hr.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DE312CE7-723C-27F2-7123-9B1F88DD9F53}"/>
              </a:ext>
            </a:extLst>
          </p:cNvPr>
          <p:cNvGraphicFramePr>
            <a:graphicFrameLocks noGrp="1"/>
          </p:cNvGraphicFramePr>
          <p:nvPr>
            <p:extLst>
              <p:ext uri="{D42A27DB-BD31-4B8C-83A1-F6EECF244321}">
                <p14:modId xmlns:p14="http://schemas.microsoft.com/office/powerpoint/2010/main" val="2781128546"/>
              </p:ext>
            </p:extLst>
          </p:nvPr>
        </p:nvGraphicFramePr>
        <p:xfrm>
          <a:off x="344905" y="2866751"/>
          <a:ext cx="4081244" cy="1476187"/>
        </p:xfrm>
        <a:graphic>
          <a:graphicData uri="http://schemas.openxmlformats.org/drawingml/2006/table">
            <a:tbl>
              <a:tblPr>
                <a:noFill/>
              </a:tblPr>
              <a:tblGrid>
                <a:gridCol w="2618204">
                  <a:extLst>
                    <a:ext uri="{9D8B030D-6E8A-4147-A177-3AD203B41FA5}">
                      <a16:colId xmlns:a16="http://schemas.microsoft.com/office/drawing/2014/main" val="1979484622"/>
                    </a:ext>
                  </a:extLst>
                </a:gridCol>
                <a:gridCol w="1463040">
                  <a:extLst>
                    <a:ext uri="{9D8B030D-6E8A-4147-A177-3AD203B41FA5}">
                      <a16:colId xmlns:a16="http://schemas.microsoft.com/office/drawing/2014/main" val="3860028290"/>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965576485"/>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Clear Creek ISD </a:t>
                      </a:r>
                    </a:p>
                    <a:p>
                      <a:pPr marL="0" marR="0" lvl="0" indent="0" algn="l" rtl="0">
                        <a:lnSpc>
                          <a:spcPct val="90000"/>
                        </a:lnSpc>
                        <a:spcBef>
                          <a:spcPts val="0"/>
                        </a:spcBef>
                        <a:spcAft>
                          <a:spcPts val="0"/>
                        </a:spcAft>
                        <a:buNone/>
                      </a:pPr>
                      <a:r>
                        <a:rPr lang="en-US" sz="1400" b="1" u="none" strike="noStrike" cap="none" dirty="0">
                          <a:solidFill>
                            <a:schemeClr val="tx2"/>
                          </a:solidFill>
                          <a:latin typeface="Calibri"/>
                          <a:ea typeface="Calibri"/>
                          <a:cs typeface="Calibri"/>
                          <a:sym typeface="Calibri"/>
                        </a:rPr>
                        <a:t>(25-26)</a:t>
                      </a:r>
                      <a:endParaRPr lang="en-US"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$64,000 - $64,375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885777157"/>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4614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187-day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$69,000 = $46.12/hr.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32020492-6CEA-77B3-9A20-A7BA7B4F984F}"/>
              </a:ext>
            </a:extLst>
          </p:cNvPr>
          <p:cNvGraphicFramePr>
            <a:graphicFrameLocks noGrp="1"/>
          </p:cNvGraphicFramePr>
          <p:nvPr>
            <p:extLst>
              <p:ext uri="{D42A27DB-BD31-4B8C-83A1-F6EECF244321}">
                <p14:modId xmlns:p14="http://schemas.microsoft.com/office/powerpoint/2010/main" val="1777997264"/>
              </p:ext>
            </p:extLst>
          </p:nvPr>
        </p:nvGraphicFramePr>
        <p:xfrm>
          <a:off x="327811" y="2866751"/>
          <a:ext cx="6957409" cy="1476187"/>
        </p:xfrm>
        <a:graphic>
          <a:graphicData uri="http://schemas.openxmlformats.org/drawingml/2006/table">
            <a:tbl>
              <a:tblPr>
                <a:noFill/>
              </a:tblPr>
              <a:tblGrid>
                <a:gridCol w="2235507">
                  <a:extLst>
                    <a:ext uri="{9D8B030D-6E8A-4147-A177-3AD203B41FA5}">
                      <a16:colId xmlns:a16="http://schemas.microsoft.com/office/drawing/2014/main" val="2177332105"/>
                    </a:ext>
                  </a:extLst>
                </a:gridCol>
                <a:gridCol w="1558977">
                  <a:extLst>
                    <a:ext uri="{9D8B030D-6E8A-4147-A177-3AD203B41FA5}">
                      <a16:colId xmlns:a16="http://schemas.microsoft.com/office/drawing/2014/main" val="1897593410"/>
                    </a:ext>
                  </a:extLst>
                </a:gridCol>
                <a:gridCol w="1469036">
                  <a:extLst>
                    <a:ext uri="{9D8B030D-6E8A-4147-A177-3AD203B41FA5}">
                      <a16:colId xmlns:a16="http://schemas.microsoft.com/office/drawing/2014/main" val="1182222195"/>
                    </a:ext>
                  </a:extLst>
                </a:gridCol>
                <a:gridCol w="1693889">
                  <a:extLst>
                    <a:ext uri="{9D8B030D-6E8A-4147-A177-3AD203B41FA5}">
                      <a16:colId xmlns:a16="http://schemas.microsoft.com/office/drawing/2014/main" val="281109716"/>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yr 5</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461396822"/>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Clear Creek ISD </a:t>
                      </a:r>
                    </a:p>
                    <a:p>
                      <a:pPr marL="0" marR="0" lvl="0" indent="0" algn="l" rtl="0">
                        <a:lnSpc>
                          <a:spcPct val="90000"/>
                        </a:lnSpc>
                        <a:spcBef>
                          <a:spcPts val="0"/>
                        </a:spcBef>
                        <a:spcAft>
                          <a:spcPts val="0"/>
                        </a:spcAft>
                        <a:buNone/>
                      </a:pPr>
                      <a:r>
                        <a:rPr lang="en-US" sz="1400" b="1" u="none" strike="noStrike" cap="none" dirty="0">
                          <a:solidFill>
                            <a:schemeClr val="tx2"/>
                          </a:solidFill>
                          <a:latin typeface="Calibri"/>
                          <a:ea typeface="Calibri"/>
                          <a:cs typeface="Calibri"/>
                          <a:sym typeface="Calibri"/>
                        </a:rPr>
                        <a:t>(25-26)</a:t>
                      </a:r>
                      <a:endParaRPr lang="en-US"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$64,000 - $64,375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$67,500 -$69,780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$68,500 - $70,780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949147977"/>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1556194970"/>
              </p:ext>
            </p:extLst>
          </p:nvPr>
        </p:nvGraphicFramePr>
        <p:xfrm>
          <a:off x="363415" y="2854718"/>
          <a:ext cx="8470364" cy="14761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Clear Creek ISD </a:t>
                      </a:r>
                    </a:p>
                    <a:p>
                      <a:pPr marL="0" marR="0" lvl="0" indent="0" algn="l" rtl="0">
                        <a:lnSpc>
                          <a:spcPct val="90000"/>
                        </a:lnSpc>
                        <a:spcBef>
                          <a:spcPts val="0"/>
                        </a:spcBef>
                        <a:spcAft>
                          <a:spcPts val="0"/>
                        </a:spcAft>
                        <a:buNone/>
                      </a:pPr>
                      <a:r>
                        <a:rPr lang="en-US" sz="1400" b="1" u="none" strike="noStrike" cap="none" dirty="0">
                          <a:solidFill>
                            <a:schemeClr val="tx2"/>
                          </a:solidFill>
                          <a:latin typeface="Calibri"/>
                          <a:ea typeface="Calibri"/>
                          <a:cs typeface="Calibri"/>
                          <a:sym typeface="Calibri"/>
                        </a:rPr>
                        <a:t>(25-26)</a:t>
                      </a:r>
                      <a:endParaRPr lang="en-US"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$64,000 - $64,375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$67,500 -$69,780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$68,500 - $70,780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$73,954 </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187-day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$74,000 = $49.47/hr.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285743995"/>
              </p:ext>
            </p:extLst>
          </p:nvPr>
        </p:nvGraphicFramePr>
        <p:xfrm>
          <a:off x="342900" y="2788507"/>
          <a:ext cx="8458200" cy="177922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569563">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226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$76,755</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$126,227</a:t>
                      </a:r>
                      <a:endParaRPr sz="2000" dirty="0">
                        <a:solidFill>
                          <a:schemeClr val="tx1"/>
                        </a:solidFill>
                        <a:latin typeface="+mj-lt"/>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236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$129,612</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$153,929</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187 days</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93089" y="2066841"/>
            <a:ext cx="1097504" cy="646331"/>
          </a:xfrm>
          <a:prstGeom prst="rect">
            <a:avLst/>
          </a:prstGeom>
          <a:noFill/>
        </p:spPr>
        <p:txBody>
          <a:bodyPr wrap="square" rtlCol="0">
            <a:spAutoFit/>
          </a:bodyPr>
          <a:lstStyle/>
          <a:p>
            <a:r>
              <a:rPr lang="en-US" sz="1800" b="1" dirty="0">
                <a:solidFill>
                  <a:srgbClr val="814892"/>
                </a:solidFill>
              </a:rPr>
              <a:t>$2,900 - $8,500</a:t>
            </a:r>
          </a:p>
        </p:txBody>
      </p:sp>
      <p:sp>
        <p:nvSpPr>
          <p:cNvPr id="7" name="TextBox 6">
            <a:extLst>
              <a:ext uri="{FF2B5EF4-FFF2-40B4-BE49-F238E27FC236}">
                <a16:creationId xmlns:a16="http://schemas.microsoft.com/office/drawing/2014/main" id="{F0F54594-FB8A-83A8-7F55-AF822DA8D368}"/>
              </a:ext>
            </a:extLst>
          </p:cNvPr>
          <p:cNvSpPr txBox="1"/>
          <p:nvPr/>
        </p:nvSpPr>
        <p:spPr>
          <a:xfrm>
            <a:off x="3783531" y="3392681"/>
            <a:ext cx="1097504" cy="646331"/>
          </a:xfrm>
          <a:prstGeom prst="rect">
            <a:avLst/>
          </a:prstGeom>
          <a:noFill/>
        </p:spPr>
        <p:txBody>
          <a:bodyPr wrap="square" rtlCol="0">
            <a:spAutoFit/>
          </a:bodyPr>
          <a:lstStyle/>
          <a:p>
            <a:r>
              <a:rPr lang="en-US" sz="1800" b="1" dirty="0">
                <a:solidFill>
                  <a:srgbClr val="814892"/>
                </a:solidFill>
              </a:rPr>
              <a:t>$500 -$8,000</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326</TotalTime>
  <Words>1012</Words>
  <Application>Microsoft Macintosh PowerPoint</Application>
  <PresentationFormat>On-screen Show (4:3)</PresentationFormat>
  <Paragraphs>97</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32</cp:revision>
  <dcterms:created xsi:type="dcterms:W3CDTF">2022-08-02T19:12:40Z</dcterms:created>
  <dcterms:modified xsi:type="dcterms:W3CDTF">2026-04-06T18:45:48Z</dcterms:modified>
</cp:coreProperties>
</file>