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8"/>
  </p:notesMasterIdLst>
  <p:sldIdLst>
    <p:sldId id="256" r:id="rId3"/>
    <p:sldId id="545" r:id="rId4"/>
    <p:sldId id="546" r:id="rId5"/>
    <p:sldId id="541" r:id="rId6"/>
    <p:sldId id="547"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86" autoAdjust="0"/>
    <p:restoredTop sz="80222" autoAdjust="0"/>
  </p:normalViewPr>
  <p:slideViewPr>
    <p:cSldViewPr snapToGrid="0">
      <p:cViewPr varScale="1">
        <p:scale>
          <a:sx n="69" d="100"/>
          <a:sy n="69" d="100"/>
        </p:scale>
        <p:origin x="1656"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8/23/2022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8/23/2022</a:t>
            </a:r>
          </a:p>
          <a:p>
            <a:pPr marL="0" lvl="0" indent="0" algn="l" rtl="0">
              <a:spcBef>
                <a:spcPts val="0"/>
              </a:spcBef>
              <a:spcAft>
                <a:spcPts val="0"/>
              </a:spcAft>
              <a:buClr>
                <a:schemeClr val="dk1"/>
              </a:buClr>
              <a:buSzPts val="1200"/>
              <a:buFont typeface="Calibri"/>
              <a:buNone/>
            </a:pPr>
            <a:r>
              <a:rPr lang="en-US" dirty="0"/>
              <a:t>2022-2023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$45K - $60K.  Teachers have a school year contract that is typically 186 days.  That means a starting teachers hourly wage is about $33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a:t>
            </a:r>
            <a:r>
              <a:rPr lang="en-US" dirty="0" err="1"/>
              <a:t>requestso</a:t>
            </a:r>
            <a:r>
              <a:rPr lang="en-US" dirty="0"/>
              <a:t>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8/23/2022</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 time.  Our districts provide an increase for additional education which you can see on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8/23/2022</a:t>
            </a:r>
          </a:p>
          <a:p>
            <a:pPr marL="0" lvl="0" indent="0" algn="l" rtl="0">
              <a:spcBef>
                <a:spcPts val="0"/>
              </a:spcBef>
              <a:spcAft>
                <a:spcPts val="0"/>
              </a:spcAft>
              <a:buClr>
                <a:schemeClr val="dk1"/>
              </a:buClr>
              <a:buSzPts val="1200"/>
              <a:buFont typeface="Calibri"/>
              <a:buNone/>
            </a:pPr>
            <a:r>
              <a:rPr lang="en-US" dirty="0"/>
              <a:t>2022/2023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have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dirty="0"/>
              <a:t>Updated 1/20/22 - 2021/2022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8/23/2022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8/23/2022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8/23/2022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8/23/2022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8/23/2022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8/23/2022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8/23/2022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8/23/2022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8/23/2022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8/23/2022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8/23/2022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8/23/2022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8/23/2022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8/23/2022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8/23/2022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8/23/2022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8/23/2022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8/23/2022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8/23/2022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8/23/2022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8/23/2022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8/23/2022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8/23/2022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8/23/2022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 xmlns:a14="http://schemas.microsoft.com/office/drawing/2010/main">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6429" y="110865"/>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158242949"/>
              </p:ext>
            </p:extLst>
          </p:nvPr>
        </p:nvGraphicFramePr>
        <p:xfrm>
          <a:off x="381973" y="1634865"/>
          <a:ext cx="4105432" cy="274320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tblGrid>
              <a:tr h="914400">
                <a:tc>
                  <a:txBody>
                    <a:bodyPr/>
                    <a:lstStyle/>
                    <a:p>
                      <a:pPr marL="0" marR="0" lvl="0" indent="0" algn="l" rtl="0">
                        <a:lnSpc>
                          <a:spcPct val="100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Denton ISD</a:t>
                      </a:r>
                      <a:endParaRPr sz="1400" u="none" strike="noStrike" cap="none" dirty="0">
                        <a:solidFill>
                          <a:schemeClr val="tx2"/>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$58,000 -$58,350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Lewisville ISD</a:t>
                      </a:r>
                      <a:endParaRPr sz="1400" b="1" u="none" strike="noStrike" cap="none" dirty="0">
                        <a:solidFill>
                          <a:schemeClr val="tx2"/>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$59,175 -$59,525</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$50,000 = $33.75/hr.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graphicFrame>
        <p:nvGraphicFramePr>
          <p:cNvPr id="2" name="Table 1">
            <a:extLst>
              <a:ext uri="{FF2B5EF4-FFF2-40B4-BE49-F238E27FC236}">
                <a16:creationId xmlns:a16="http://schemas.microsoft.com/office/drawing/2014/main" id="{E32D016A-FDE3-E982-6488-6554FB6C6B7E}"/>
              </a:ext>
            </a:extLst>
          </p:cNvPr>
          <p:cNvGraphicFramePr>
            <a:graphicFrameLocks noGrp="1"/>
          </p:cNvGraphicFramePr>
          <p:nvPr>
            <p:extLst>
              <p:ext uri="{D42A27DB-BD31-4B8C-83A1-F6EECF244321}">
                <p14:modId xmlns:p14="http://schemas.microsoft.com/office/powerpoint/2010/main" val="2049085960"/>
              </p:ext>
            </p:extLst>
          </p:nvPr>
        </p:nvGraphicFramePr>
        <p:xfrm>
          <a:off x="381973" y="4378065"/>
          <a:ext cx="4105432" cy="914400"/>
        </p:xfrm>
        <a:graphic>
          <a:graphicData uri="http://schemas.openxmlformats.org/drawingml/2006/table">
            <a:tbl>
              <a:tblPr>
                <a:noFill/>
              </a:tblPr>
              <a:tblGrid>
                <a:gridCol w="2642392">
                  <a:extLst>
                    <a:ext uri="{9D8B030D-6E8A-4147-A177-3AD203B41FA5}">
                      <a16:colId xmlns:a16="http://schemas.microsoft.com/office/drawing/2014/main" val="3243142982"/>
                    </a:ext>
                  </a:extLst>
                </a:gridCol>
                <a:gridCol w="1463040">
                  <a:extLst>
                    <a:ext uri="{9D8B030D-6E8A-4147-A177-3AD203B41FA5}">
                      <a16:colId xmlns:a16="http://schemas.microsoft.com/office/drawing/2014/main" val="81802077"/>
                    </a:ext>
                  </a:extLst>
                </a:gridCol>
              </a:tblGrid>
              <a:tr h="914400">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Northwest ISD</a:t>
                      </a:r>
                      <a:endParaRPr sz="1400" u="none" strike="noStrike" cap="none" dirty="0">
                        <a:solidFill>
                          <a:schemeClr val="tx2"/>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$58,250 -$58,490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4029604178"/>
                  </a:ext>
                </a:extLst>
              </a:tr>
            </a:tbl>
          </a:graphicData>
        </a:graphic>
      </p:graphicFrame>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128434"/>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239084520"/>
              </p:ext>
            </p:extLst>
          </p:nvPr>
        </p:nvGraphicFramePr>
        <p:xfrm>
          <a:off x="335875" y="1702517"/>
          <a:ext cx="5568472" cy="274320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Denton ISD</a:t>
                      </a:r>
                      <a:endParaRPr sz="1400" u="none" strike="noStrike" cap="none" dirty="0">
                        <a:solidFill>
                          <a:schemeClr val="tx2"/>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$58,000 -$58,350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$59,800 - $60,100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Lewisville ISD</a:t>
                      </a:r>
                      <a:endParaRPr sz="1400" b="1" u="none" strike="noStrike" cap="none" dirty="0">
                        <a:solidFill>
                          <a:schemeClr val="tx2"/>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$59,175 -$59,525</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$61,233 - $61,548</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$50,000 = $33.75/hr.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graphicFrame>
        <p:nvGraphicFramePr>
          <p:cNvPr id="2" name="Table 1">
            <a:extLst>
              <a:ext uri="{FF2B5EF4-FFF2-40B4-BE49-F238E27FC236}">
                <a16:creationId xmlns:a16="http://schemas.microsoft.com/office/drawing/2014/main" id="{95DF6C20-02A9-1817-B8D8-962C354D5F18}"/>
              </a:ext>
            </a:extLst>
          </p:cNvPr>
          <p:cNvGraphicFramePr>
            <a:graphicFrameLocks noGrp="1"/>
          </p:cNvGraphicFramePr>
          <p:nvPr>
            <p:extLst>
              <p:ext uri="{D42A27DB-BD31-4B8C-83A1-F6EECF244321}">
                <p14:modId xmlns:p14="http://schemas.microsoft.com/office/powerpoint/2010/main" val="2420678769"/>
              </p:ext>
            </p:extLst>
          </p:nvPr>
        </p:nvGraphicFramePr>
        <p:xfrm>
          <a:off x="335875" y="4445717"/>
          <a:ext cx="5568472" cy="914400"/>
        </p:xfrm>
        <a:graphic>
          <a:graphicData uri="http://schemas.openxmlformats.org/drawingml/2006/table">
            <a:tbl>
              <a:tblPr>
                <a:noFill/>
              </a:tblPr>
              <a:tblGrid>
                <a:gridCol w="2642392">
                  <a:extLst>
                    <a:ext uri="{9D8B030D-6E8A-4147-A177-3AD203B41FA5}">
                      <a16:colId xmlns:a16="http://schemas.microsoft.com/office/drawing/2014/main" val="4286906191"/>
                    </a:ext>
                  </a:extLst>
                </a:gridCol>
                <a:gridCol w="1463040">
                  <a:extLst>
                    <a:ext uri="{9D8B030D-6E8A-4147-A177-3AD203B41FA5}">
                      <a16:colId xmlns:a16="http://schemas.microsoft.com/office/drawing/2014/main" val="1762593102"/>
                    </a:ext>
                  </a:extLst>
                </a:gridCol>
                <a:gridCol w="1463040">
                  <a:extLst>
                    <a:ext uri="{9D8B030D-6E8A-4147-A177-3AD203B41FA5}">
                      <a16:colId xmlns:a16="http://schemas.microsoft.com/office/drawing/2014/main" val="2223648373"/>
                    </a:ext>
                  </a:extLst>
                </a:gridCol>
              </a:tblGrid>
              <a:tr h="914400">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Northwest ISD</a:t>
                      </a:r>
                      <a:endParaRPr sz="1400" u="none" strike="noStrike" cap="none" dirty="0">
                        <a:solidFill>
                          <a:schemeClr val="tx2"/>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$58,250 -$58,490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$59,290 - $59,590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666167694"/>
                  </a:ext>
                </a:extLst>
              </a:tr>
            </a:tbl>
          </a:graphicData>
        </a:graphic>
      </p:graphicFrame>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116080"/>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463825362"/>
              </p:ext>
            </p:extLst>
          </p:nvPr>
        </p:nvGraphicFramePr>
        <p:xfrm>
          <a:off x="324724" y="1530346"/>
          <a:ext cx="8494552" cy="274320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Denton ISD</a:t>
                      </a:r>
                      <a:endParaRPr sz="1400" u="none" strike="noStrike" cap="none" dirty="0">
                        <a:solidFill>
                          <a:schemeClr val="tx2"/>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$58,000 -$58,350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$59,800 - $60,100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$61,550 - $61,850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$66,010 -$66,410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Lewisville ISD</a:t>
                      </a:r>
                      <a:endParaRPr sz="1400" b="1" u="none" strike="noStrike" cap="none" dirty="0">
                        <a:solidFill>
                          <a:schemeClr val="tx2"/>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$59,175 -$59,525</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$61,233 - $61,548</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$62,233 - $62,548</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$66,900 - $67,235</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$50,000 = $33.75/hr.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graphicFrame>
        <p:nvGraphicFramePr>
          <p:cNvPr id="2" name="Table 1">
            <a:extLst>
              <a:ext uri="{FF2B5EF4-FFF2-40B4-BE49-F238E27FC236}">
                <a16:creationId xmlns:a16="http://schemas.microsoft.com/office/drawing/2014/main" id="{AB5FB9E4-2D24-1A9A-1A9C-FC179796E548}"/>
              </a:ext>
            </a:extLst>
          </p:cNvPr>
          <p:cNvGraphicFramePr>
            <a:graphicFrameLocks noGrp="1"/>
          </p:cNvGraphicFramePr>
          <p:nvPr>
            <p:extLst>
              <p:ext uri="{D42A27DB-BD31-4B8C-83A1-F6EECF244321}">
                <p14:modId xmlns:p14="http://schemas.microsoft.com/office/powerpoint/2010/main" val="3634621595"/>
              </p:ext>
            </p:extLst>
          </p:nvPr>
        </p:nvGraphicFramePr>
        <p:xfrm>
          <a:off x="324724" y="4273546"/>
          <a:ext cx="8494552" cy="914400"/>
        </p:xfrm>
        <a:graphic>
          <a:graphicData uri="http://schemas.openxmlformats.org/drawingml/2006/table">
            <a:tbl>
              <a:tblPr>
                <a:noFill/>
              </a:tblPr>
              <a:tblGrid>
                <a:gridCol w="2642392">
                  <a:extLst>
                    <a:ext uri="{9D8B030D-6E8A-4147-A177-3AD203B41FA5}">
                      <a16:colId xmlns:a16="http://schemas.microsoft.com/office/drawing/2014/main" val="2330388696"/>
                    </a:ext>
                  </a:extLst>
                </a:gridCol>
                <a:gridCol w="1463040">
                  <a:extLst>
                    <a:ext uri="{9D8B030D-6E8A-4147-A177-3AD203B41FA5}">
                      <a16:colId xmlns:a16="http://schemas.microsoft.com/office/drawing/2014/main" val="3275097356"/>
                    </a:ext>
                  </a:extLst>
                </a:gridCol>
                <a:gridCol w="1463040">
                  <a:extLst>
                    <a:ext uri="{9D8B030D-6E8A-4147-A177-3AD203B41FA5}">
                      <a16:colId xmlns:a16="http://schemas.microsoft.com/office/drawing/2014/main" val="115163864"/>
                    </a:ext>
                  </a:extLst>
                </a:gridCol>
                <a:gridCol w="1463040">
                  <a:extLst>
                    <a:ext uri="{9D8B030D-6E8A-4147-A177-3AD203B41FA5}">
                      <a16:colId xmlns:a16="http://schemas.microsoft.com/office/drawing/2014/main" val="4230866809"/>
                    </a:ext>
                  </a:extLst>
                </a:gridCol>
                <a:gridCol w="1463040">
                  <a:extLst>
                    <a:ext uri="{9D8B030D-6E8A-4147-A177-3AD203B41FA5}">
                      <a16:colId xmlns:a16="http://schemas.microsoft.com/office/drawing/2014/main" val="426017395"/>
                    </a:ext>
                  </a:extLst>
                </a:gridCol>
              </a:tblGrid>
              <a:tr h="914400">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Northwest ISD</a:t>
                      </a:r>
                      <a:endParaRPr sz="1400" u="none" strike="noStrike" cap="none" dirty="0">
                        <a:solidFill>
                          <a:schemeClr val="tx2"/>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$58,250 -$58,490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$59,290 - $59,590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$61,290 - $61,590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$64,520 -$64,940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166757752"/>
                  </a:ext>
                </a:extLst>
              </a:tr>
            </a:tbl>
          </a:graphicData>
        </a:graphic>
      </p:graphicFrame>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4146441884"/>
              </p:ext>
            </p:extLst>
          </p:nvPr>
        </p:nvGraphicFramePr>
        <p:xfrm>
          <a:off x="180050" y="1888811"/>
          <a:ext cx="8458200" cy="4064320"/>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8236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215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$92,697</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$128,009</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2400" b="1" u="none" strike="noStrike" cap="none" dirty="0">
                          <a:solidFill>
                            <a:srgbClr val="002060"/>
                          </a:solidFill>
                          <a:latin typeface="Calibri"/>
                          <a:ea typeface="Calibri"/>
                          <a:cs typeface="Calibri"/>
                          <a:sym typeface="Calibri"/>
                        </a:rPr>
                        <a:t>Director – Innovation Programs </a:t>
                      </a:r>
                      <a:r>
                        <a:rPr lang="en-US" sz="2400" b="1" u="none" strike="noStrike" cap="none" dirty="0">
                          <a:solidFill>
                            <a:srgbClr val="FF0000"/>
                          </a:solidFill>
                          <a:latin typeface="Calibri"/>
                          <a:ea typeface="Calibri"/>
                          <a:cs typeface="Calibri"/>
                          <a:sym typeface="Calibri"/>
                        </a:rPr>
                        <a:t>(other interesting salary if found)</a:t>
                      </a:r>
                      <a:endParaRPr lang="en-US" sz="2400" u="none" strike="noStrike" cap="none" dirty="0">
                        <a:solidFill>
                          <a:srgbClr val="FF0000"/>
                        </a:solidFill>
                        <a:latin typeface="Calibri"/>
                        <a:ea typeface="Calibri"/>
                        <a:cs typeface="Calibri"/>
                        <a:sym typeface="Calibri"/>
                      </a:endParaRPr>
                    </a:p>
                  </a:txBody>
                  <a:tcPr marL="49990" marR="4999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l">
                        <a:lnSpc>
                          <a:spcPct val="115000"/>
                        </a:lnSpc>
                        <a:spcBef>
                          <a:spcPts val="0"/>
                        </a:spcBef>
                        <a:spcAft>
                          <a:spcPts val="0"/>
                        </a:spcAft>
                      </a:pPr>
                      <a:r>
                        <a:rPr lang="en-US" sz="2000" dirty="0">
                          <a:solidFill>
                            <a:schemeClr val="tx1"/>
                          </a:solidFill>
                          <a:latin typeface="+mj-lt"/>
                          <a:ea typeface="Calibri"/>
                          <a:cs typeface="Times New Roman"/>
                        </a:rPr>
                        <a:t>248 Days</a:t>
                      </a:r>
                    </a:p>
                  </a:txBody>
                  <a:tcPr marL="49990" marR="4999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$103,325</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$142,687</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691650">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225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$113,954</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$157,365</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523963">
                <a:tc>
                  <a:txBody>
                    <a:bodyPr/>
                    <a:lstStyle/>
                    <a:p>
                      <a:pPr marL="0" marR="0" algn="l">
                        <a:lnSpc>
                          <a:spcPct val="100000"/>
                        </a:lnSpc>
                        <a:spcBef>
                          <a:spcPts val="0"/>
                        </a:spcBef>
                        <a:spcAft>
                          <a:spcPts val="0"/>
                        </a:spcAft>
                      </a:pPr>
                      <a:r>
                        <a:rPr lang="en-US" sz="2400" b="1" dirty="0">
                          <a:solidFill>
                            <a:srgbClr val="002060"/>
                          </a:solidFill>
                          <a:latin typeface="Calibri"/>
                          <a:ea typeface="Calibri"/>
                          <a:cs typeface="Times New Roman"/>
                        </a:rPr>
                        <a:t>Asst Superintendent </a:t>
                      </a:r>
                      <a:endParaRPr lang="en-US" sz="2400" dirty="0">
                        <a:solidFill>
                          <a:srgbClr val="002060"/>
                        </a:solidFill>
                        <a:latin typeface="Calibri"/>
                        <a:ea typeface="Calibri"/>
                        <a:cs typeface="Times New Roman"/>
                      </a:endParaRPr>
                    </a:p>
                  </a:txBody>
                  <a:tcPr marL="49990" marR="4999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l">
                        <a:lnSpc>
                          <a:spcPct val="115000"/>
                        </a:lnSpc>
                        <a:spcBef>
                          <a:spcPts val="0"/>
                        </a:spcBef>
                        <a:spcAft>
                          <a:spcPts val="0"/>
                        </a:spcAft>
                      </a:pPr>
                      <a:r>
                        <a:rPr lang="en-US" sz="2000" dirty="0">
                          <a:solidFill>
                            <a:schemeClr val="tx1"/>
                          </a:solidFill>
                          <a:latin typeface="+mj-lt"/>
                          <a:ea typeface="Calibri"/>
                          <a:cs typeface="Times New Roman"/>
                        </a:rPr>
                        <a:t>248 Days</a:t>
                      </a:r>
                    </a:p>
                  </a:txBody>
                  <a:tcPr marL="49990" marR="4999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$145,851</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$201,400</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523963">
                <a:tc>
                  <a:txBody>
                    <a:bodyPr/>
                    <a:lstStyle/>
                    <a:p>
                      <a:pPr marL="0" marR="0" algn="l">
                        <a:lnSpc>
                          <a:spcPct val="100000"/>
                        </a:lnSpc>
                        <a:spcBef>
                          <a:spcPts val="0"/>
                        </a:spcBef>
                        <a:spcAft>
                          <a:spcPts val="0"/>
                        </a:spcAft>
                      </a:pPr>
                      <a:r>
                        <a:rPr lang="en-US" sz="2400" b="1" dirty="0">
                          <a:solidFill>
                            <a:srgbClr val="002060"/>
                          </a:solidFill>
                          <a:latin typeface="Calibri"/>
                          <a:ea typeface="Calibri"/>
                          <a:cs typeface="Times New Roman"/>
                        </a:rPr>
                        <a:t>Deputy Superintendent</a:t>
                      </a:r>
                      <a:endParaRPr lang="en-US" sz="2400" dirty="0">
                        <a:solidFill>
                          <a:srgbClr val="002060"/>
                        </a:solidFill>
                        <a:latin typeface="Calibri"/>
                        <a:ea typeface="Calibri"/>
                        <a:cs typeface="Times New Roman"/>
                      </a:endParaRP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l">
                        <a:lnSpc>
                          <a:spcPct val="115000"/>
                        </a:lnSpc>
                        <a:spcBef>
                          <a:spcPts val="0"/>
                        </a:spcBef>
                        <a:spcAft>
                          <a:spcPts val="0"/>
                        </a:spcAft>
                      </a:pPr>
                      <a:r>
                        <a:rPr lang="en-US" sz="2000" dirty="0">
                          <a:solidFill>
                            <a:schemeClr val="tx1"/>
                          </a:solidFill>
                          <a:latin typeface="+mj-lt"/>
                          <a:ea typeface="Calibri"/>
                          <a:cs typeface="Times New Roman"/>
                        </a:rPr>
                        <a:t>248 Days</a:t>
                      </a: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sz="2000" dirty="0">
                          <a:solidFill>
                            <a:schemeClr val="tx1"/>
                          </a:solidFill>
                          <a:latin typeface="+mj-lt"/>
                          <a:cs typeface="Arial" panose="020B0604020202020204" pitchFamily="34" charset="0"/>
                        </a:rPr>
                        <a:t>$175,819</a:t>
                      </a:r>
                      <a:endParaRPr sz="2000" dirty="0">
                        <a:solidFill>
                          <a:schemeClr val="tx1"/>
                        </a:solidFill>
                        <a:latin typeface="+mj-lt"/>
                        <a:cs typeface="Arial" panose="020B060402020202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sz="2000" dirty="0">
                          <a:solidFill>
                            <a:schemeClr val="tx1"/>
                          </a:solidFill>
                          <a:latin typeface="+mj-lt"/>
                          <a:cs typeface="Arial" panose="020B0604020202020204" pitchFamily="34" charset="0"/>
                        </a:rPr>
                        <a:t>$242,798</a:t>
                      </a:r>
                      <a:endParaRPr sz="2000" dirty="0">
                        <a:solidFill>
                          <a:schemeClr val="tx1"/>
                        </a:solidFill>
                        <a:latin typeface="+mj-lt"/>
                        <a:cs typeface="Arial" panose="020B060402020202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3437138443"/>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4"/>
            <a:ext cx="6940630" cy="106680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15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r>
              <a:rPr lang="en-US" sz="3600" dirty="0">
                <a:solidFill>
                  <a:schemeClr val="tx2">
                    <a:lumMod val="75000"/>
                  </a:schemeClr>
                </a:solidFill>
                <a:latin typeface="Calibri" panose="020F0502020204030204" pitchFamily="34" charset="0"/>
                <a:cs typeface="Calibri" panose="020F0502020204030204" pitchFamily="34" charset="0"/>
              </a:rPr>
              <a:t>St. </a:t>
            </a:r>
            <a:r>
              <a:rPr lang="en-US" sz="3600" dirty="0" err="1">
                <a:solidFill>
                  <a:schemeClr val="tx2">
                    <a:lumMod val="75000"/>
                  </a:schemeClr>
                </a:solidFill>
                <a:latin typeface="Calibri" panose="020F0502020204030204" pitchFamily="34" charset="0"/>
                <a:cs typeface="Calibri" panose="020F0502020204030204" pitchFamily="34" charset="0"/>
              </a:rPr>
              <a:t>Vrain</a:t>
            </a:r>
            <a:r>
              <a:rPr lang="en-US" sz="3600" dirty="0">
                <a:solidFill>
                  <a:schemeClr val="tx2">
                    <a:lumMod val="75000"/>
                  </a:schemeClr>
                </a:solidFill>
                <a:latin typeface="Calibri" panose="020F0502020204030204" pitchFamily="34" charset="0"/>
                <a:cs typeface="Calibri" panose="020F0502020204030204" pitchFamily="34" charset="0"/>
              </a:rPr>
              <a:t> Valley Schools</a:t>
            </a: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6067651"/>
            <a:ext cx="5334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4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18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186 days</a:t>
            </a:r>
          </a:p>
        </p:txBody>
      </p:sp>
    </p:spTree>
    <p:extLst>
      <p:ext uri="{BB962C8B-B14F-4D97-AF65-F5344CB8AC3E}">
        <p14:creationId xmlns:p14="http://schemas.microsoft.com/office/powerpoint/2010/main" val="396340126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76</TotalTime>
  <Words>955</Words>
  <Application>Microsoft Office PowerPoint</Application>
  <PresentationFormat>On-screen Show (4:3)</PresentationFormat>
  <Paragraphs>109</Paragraphs>
  <Slides>5</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Arial</vt:lpstr>
      <vt:lpstr>Calibri</vt:lpstr>
      <vt:lpstr>Calibri Light</vt:lpstr>
      <vt:lpstr>Cavolini</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St. Vrain Valley Schools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Besnik Abrashi</cp:lastModifiedBy>
  <cp:revision>3</cp:revision>
  <dcterms:created xsi:type="dcterms:W3CDTF">2022-08-02T19:12:40Z</dcterms:created>
  <dcterms:modified xsi:type="dcterms:W3CDTF">2022-08-23T22:56:24Z</dcterms:modified>
</cp:coreProperties>
</file>