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26" autoAdjust="0"/>
    <p:restoredTop sz="80263" autoAdjust="0"/>
  </p:normalViewPr>
  <p:slideViewPr>
    <p:cSldViewPr snapToGrid="0">
      <p:cViewPr varScale="1">
        <p:scale>
          <a:sx n="95" d="100"/>
          <a:sy n="95" d="100"/>
        </p:scale>
        <p:origin x="183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6/2/26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6.2.26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6.2.26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6.2.26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6.2.26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6.2.26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6/2/26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6/2/26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186-day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$46,855 = $31.49/hr.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DE312CE7-723C-27F2-7123-9B1F88DD9F53}"/>
              </a:ext>
            </a:extLst>
          </p:cNvPr>
          <p:cNvGraphicFramePr>
            <a:graphicFrameLocks noGrp="1"/>
          </p:cNvGraphicFramePr>
          <p:nvPr>
            <p:extLst>
              <p:ext uri="{D42A27DB-BD31-4B8C-83A1-F6EECF244321}">
                <p14:modId xmlns:p14="http://schemas.microsoft.com/office/powerpoint/2010/main" val="282935430"/>
              </p:ext>
            </p:extLst>
          </p:nvPr>
        </p:nvGraphicFramePr>
        <p:xfrm>
          <a:off x="344905" y="1952351"/>
          <a:ext cx="4081244" cy="3304987"/>
        </p:xfrm>
        <a:graphic>
          <a:graphicData uri="http://schemas.openxmlformats.org/drawingml/2006/table">
            <a:tbl>
              <a:tblPr>
                <a:noFill/>
              </a:tblPr>
              <a:tblGrid>
                <a:gridCol w="2618204">
                  <a:extLst>
                    <a:ext uri="{9D8B030D-6E8A-4147-A177-3AD203B41FA5}">
                      <a16:colId xmlns:a16="http://schemas.microsoft.com/office/drawing/2014/main" val="1979484622"/>
                    </a:ext>
                  </a:extLst>
                </a:gridCol>
                <a:gridCol w="1463040">
                  <a:extLst>
                    <a:ext uri="{9D8B030D-6E8A-4147-A177-3AD203B41FA5}">
                      <a16:colId xmlns:a16="http://schemas.microsoft.com/office/drawing/2014/main" val="3860028290"/>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965576485"/>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Jacksonville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br>
                        <a:rPr lang="en-US" sz="1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(TIA participating district/+$5K for math)</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$55,000 - $55,250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885777157"/>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Rusk ISD</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$38,460 - $41,190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072533400"/>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Bullard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a:t>
                      </a:r>
                      <a:br>
                        <a:rPr lang="en-US" sz="1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(TIA participating district)</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$43,250 - $45,250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118912055"/>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186-day contract </a:t>
            </a:r>
            <a:r>
              <a:rPr lang="en-US" sz="2400" dirty="0">
                <a:solidFill>
                  <a:srgbClr val="7030A0"/>
                </a:solidFill>
                <a:sym typeface="Calibri"/>
              </a:rPr>
              <a:t>→</a:t>
            </a:r>
            <a:r>
              <a:rPr lang="en-US" sz="2400" dirty="0">
                <a:solidFill>
                  <a:srgbClr val="7030A0"/>
                </a:solidFill>
              </a:rPr>
              <a:t> $61,997 = $41.66/hr.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32020492-6CEA-77B3-9A20-A7BA7B4F984F}"/>
              </a:ext>
            </a:extLst>
          </p:cNvPr>
          <p:cNvGraphicFramePr>
            <a:graphicFrameLocks noGrp="1"/>
          </p:cNvGraphicFramePr>
          <p:nvPr>
            <p:extLst>
              <p:ext uri="{D42A27DB-BD31-4B8C-83A1-F6EECF244321}">
                <p14:modId xmlns:p14="http://schemas.microsoft.com/office/powerpoint/2010/main" val="3001600802"/>
              </p:ext>
            </p:extLst>
          </p:nvPr>
        </p:nvGraphicFramePr>
        <p:xfrm>
          <a:off x="312821" y="1970145"/>
          <a:ext cx="7473027" cy="3591977"/>
        </p:xfrm>
        <a:graphic>
          <a:graphicData uri="http://schemas.openxmlformats.org/drawingml/2006/table">
            <a:tbl>
              <a:tblPr>
                <a:noFill/>
              </a:tblPr>
              <a:tblGrid>
                <a:gridCol w="2792208">
                  <a:extLst>
                    <a:ext uri="{9D8B030D-6E8A-4147-A177-3AD203B41FA5}">
                      <a16:colId xmlns:a16="http://schemas.microsoft.com/office/drawing/2014/main" val="2177332105"/>
                    </a:ext>
                  </a:extLst>
                </a:gridCol>
                <a:gridCol w="1560273">
                  <a:extLst>
                    <a:ext uri="{9D8B030D-6E8A-4147-A177-3AD203B41FA5}">
                      <a16:colId xmlns:a16="http://schemas.microsoft.com/office/drawing/2014/main" val="1897593410"/>
                    </a:ext>
                  </a:extLst>
                </a:gridCol>
                <a:gridCol w="1560273">
                  <a:extLst>
                    <a:ext uri="{9D8B030D-6E8A-4147-A177-3AD203B41FA5}">
                      <a16:colId xmlns:a16="http://schemas.microsoft.com/office/drawing/2014/main" val="1182222195"/>
                    </a:ext>
                  </a:extLst>
                </a:gridCol>
                <a:gridCol w="1560273">
                  <a:extLst>
                    <a:ext uri="{9D8B030D-6E8A-4147-A177-3AD203B41FA5}">
                      <a16:colId xmlns:a16="http://schemas.microsoft.com/office/drawing/2014/main" val="2793591979"/>
                    </a:ext>
                  </a:extLst>
                </a:gridCol>
              </a:tblGrid>
              <a:tr h="572552">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461396822"/>
                  </a:ext>
                </a:extLst>
              </a:tr>
              <a:tr h="1006475">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Jacksonville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br>
                        <a:rPr lang="en-US" sz="1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(TIA participating district/+$5K for math)</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$55,000 - $55,250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$62,500 - $69,906</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$63,500 - $77,813</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949147977"/>
                  </a:ext>
                </a:extLst>
              </a:tr>
              <a:tr h="1006475">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Rusk ISD</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$38,460 - $41,190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$46,180 - $48,710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$46,180 - $48,710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87395227"/>
                  </a:ext>
                </a:extLst>
              </a:tr>
              <a:tr h="1006475">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Bullard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a:t>
                      </a:r>
                      <a:br>
                        <a:rPr lang="en-US" sz="1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(TIA participating district)</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$43,250 - $45,250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$52,139 - $57,773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$52,139- $62,907</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211983617"/>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335657614"/>
              </p:ext>
            </p:extLst>
          </p:nvPr>
        </p:nvGraphicFramePr>
        <p:xfrm>
          <a:off x="363415" y="2105213"/>
          <a:ext cx="8470364" cy="33049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Jacksonville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br>
                        <a:rPr lang="en-US" sz="1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(TIA participating district/+$5K for math)</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$55,000 - $55,250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$62,500 - $69,906</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$63,500 - $77,813</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$70,000 - $96,021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Rusk ISD</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$38,460 - $41,190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$46,180 - $48,710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$46,180 - $48,710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$60,510 - $61,370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Bullard ISD</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a:t>
                      </a:r>
                      <a:br>
                        <a:rPr lang="en-US" sz="1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(TIA participating district)</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$43,250 - $45,250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$52,139 - $57,773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$52,139- $62,907</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$60,439 - $80,452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186-day contract </a:t>
            </a:r>
            <a:r>
              <a:rPr lang="en-US" sz="2400" dirty="0">
                <a:solidFill>
                  <a:srgbClr val="7030A0"/>
                </a:solidFill>
                <a:sym typeface="Calibri"/>
              </a:rPr>
              <a:t>→</a:t>
            </a:r>
            <a:r>
              <a:rPr lang="en-US" sz="2400" dirty="0">
                <a:solidFill>
                  <a:srgbClr val="7030A0"/>
                </a:solidFill>
              </a:rPr>
              <a:t> $78,266 = $52.60/hr.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895926466"/>
              </p:ext>
            </p:extLst>
          </p:nvPr>
        </p:nvGraphicFramePr>
        <p:xfrm>
          <a:off x="342900" y="2698567"/>
          <a:ext cx="8490001"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601364">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207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$71,000</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$81,999</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226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$109,050</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$119,506</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Assistant 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226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$121,694</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$152,192</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186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40011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$111,596 = $64.58/hr.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$1,000 -$10,000</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$750 -$8</a:t>
            </a:r>
            <a:r>
              <a:rPr lang="en-US" b="1" dirty="0">
                <a:solidFill>
                  <a:srgbClr val="814892"/>
                </a:solidFill>
              </a:rPr>
              <a:t>,000</a:t>
            </a:r>
            <a:endParaRPr lang="en-US" sz="1800" b="1" dirty="0">
              <a:solidFill>
                <a:srgbClr val="814892"/>
              </a:solidFill>
            </a:endParaRP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328</TotalTime>
  <Words>1194</Words>
  <Application>Microsoft Macintosh PowerPoint</Application>
  <PresentationFormat>On-screen Show (4:3)</PresentationFormat>
  <Paragraphs>121</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32</cp:revision>
  <dcterms:created xsi:type="dcterms:W3CDTF">2022-08-02T19:12:40Z</dcterms:created>
  <dcterms:modified xsi:type="dcterms:W3CDTF">2026-06-02T20:26:40Z</dcterms:modified>
</cp:coreProperties>
</file>