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5" autoAdjust="0"/>
    <p:restoredTop sz="80270" autoAdjust="0"/>
  </p:normalViewPr>
  <p:slideViewPr>
    <p:cSldViewPr snapToGrid="0">
      <p:cViewPr varScale="1">
        <p:scale>
          <a:sx n="77" d="100"/>
          <a:sy n="77" d="100"/>
        </p:scale>
        <p:origin x="1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4/17/2024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4.17.24</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4.17.24</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4.17.24</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4.17.24</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Updated 4.17.24</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4/17/2024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4/17/2024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4/17/2024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4/17/2024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4/17/2024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4/17/2024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4/17/2024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4/17/2024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143272"/>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252257564"/>
              </p:ext>
            </p:extLst>
          </p:nvPr>
        </p:nvGraphicFramePr>
        <p:xfrm>
          <a:off x="342479" y="1667272"/>
          <a:ext cx="410543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Hudson ISD </a:t>
                      </a:r>
                      <a:r>
                        <a:rPr lang="en-US" sz="1800" b="1" u="none" strike="noStrike" cap="none" dirty="0">
                          <a:solidFill>
                            <a:srgbClr val="272D41"/>
                          </a:solidFill>
                          <a:latin typeface="Calibri"/>
                          <a:ea typeface="Calibri"/>
                          <a:cs typeface="Calibri"/>
                          <a:sym typeface="Calibri"/>
                        </a:rPr>
                        <a:t>(23-24)</a:t>
                      </a:r>
                      <a:endParaRPr sz="12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$47,000 - $47,500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Lufkin ISD </a:t>
                      </a:r>
                      <a:r>
                        <a:rPr lang="en-US" sz="1800" b="1" u="none" strike="noStrike" cap="none" dirty="0">
                          <a:solidFill>
                            <a:srgbClr val="272D41"/>
                          </a:solidFill>
                          <a:latin typeface="Calibri"/>
                          <a:ea typeface="Calibri"/>
                          <a:cs typeface="Calibri"/>
                          <a:sym typeface="Calibri"/>
                        </a:rPr>
                        <a:t>(22-23</a:t>
                      </a:r>
                      <a:r>
                        <a:rPr lang="en-US" sz="1200" b="1" u="none" strike="noStrike" cap="none" dirty="0">
                          <a:solidFill>
                            <a:srgbClr val="272D41"/>
                          </a:solidFill>
                          <a:latin typeface="Calibri"/>
                          <a:ea typeface="Calibri"/>
                          <a:cs typeface="Calibri"/>
                          <a:sym typeface="Calibri"/>
                        </a:rPr>
                        <a:t>)</a:t>
                      </a:r>
                      <a:endParaRPr sz="12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$46,420 -$47,103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$46,000 = $30.75/hr.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3" name="Table 2">
            <a:extLst>
              <a:ext uri="{FF2B5EF4-FFF2-40B4-BE49-F238E27FC236}">
                <a16:creationId xmlns:a16="http://schemas.microsoft.com/office/drawing/2014/main" id="{276F96EC-B348-367D-49F9-1640EBA1D8E2}"/>
              </a:ext>
            </a:extLst>
          </p:cNvPr>
          <p:cNvGraphicFramePr>
            <a:graphicFrameLocks noGrp="1"/>
          </p:cNvGraphicFramePr>
          <p:nvPr>
            <p:extLst>
              <p:ext uri="{D42A27DB-BD31-4B8C-83A1-F6EECF244321}">
                <p14:modId xmlns:p14="http://schemas.microsoft.com/office/powerpoint/2010/main" val="1388806042"/>
              </p:ext>
            </p:extLst>
          </p:nvPr>
        </p:nvGraphicFramePr>
        <p:xfrm>
          <a:off x="342479" y="4410472"/>
          <a:ext cx="4105432" cy="914400"/>
        </p:xfrm>
        <a:graphic>
          <a:graphicData uri="http://schemas.openxmlformats.org/drawingml/2006/table">
            <a:tbl>
              <a:tblPr>
                <a:noFill/>
              </a:tblPr>
              <a:tblGrid>
                <a:gridCol w="2642392">
                  <a:extLst>
                    <a:ext uri="{9D8B030D-6E8A-4147-A177-3AD203B41FA5}">
                      <a16:colId xmlns:a16="http://schemas.microsoft.com/office/drawing/2014/main" val="2837590384"/>
                    </a:ext>
                  </a:extLst>
                </a:gridCol>
                <a:gridCol w="1463040">
                  <a:extLst>
                    <a:ext uri="{9D8B030D-6E8A-4147-A177-3AD203B41FA5}">
                      <a16:colId xmlns:a16="http://schemas.microsoft.com/office/drawing/2014/main" val="3968912685"/>
                    </a:ext>
                  </a:extLst>
                </a:gridCol>
              </a:tblGrid>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Diboll ISD </a:t>
                      </a:r>
                      <a:r>
                        <a:rPr lang="en-US" sz="1800" b="1" u="none" strike="noStrike" cap="none" dirty="0">
                          <a:solidFill>
                            <a:srgbClr val="272D41"/>
                          </a:solidFill>
                          <a:latin typeface="Calibri"/>
                          <a:ea typeface="Calibri"/>
                          <a:cs typeface="Calibri"/>
                          <a:sym typeface="Calibri"/>
                        </a:rPr>
                        <a:t>(23-24) (182 day contract)</a:t>
                      </a:r>
                      <a:endParaRPr sz="12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$49,000 -$49,332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815930285"/>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144305"/>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67662209"/>
              </p:ext>
            </p:extLst>
          </p:nvPr>
        </p:nvGraphicFramePr>
        <p:xfrm>
          <a:off x="324724" y="1668305"/>
          <a:ext cx="556847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Hudson ISD </a:t>
                      </a:r>
                      <a:r>
                        <a:rPr lang="en-US" sz="1800" b="1" u="none" strike="noStrike" cap="none" dirty="0">
                          <a:solidFill>
                            <a:srgbClr val="272D41"/>
                          </a:solidFill>
                          <a:latin typeface="Calibri"/>
                          <a:ea typeface="Calibri"/>
                          <a:cs typeface="Calibri"/>
                          <a:sym typeface="Calibri"/>
                        </a:rPr>
                        <a:t>(23-24)</a:t>
                      </a:r>
                      <a:endParaRPr sz="12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$47,000 - $47,500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$49,500 - $50,000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Lufkin ISD </a:t>
                      </a:r>
                      <a:r>
                        <a:rPr lang="en-US" sz="1800" b="1" u="none" strike="noStrike" cap="none" dirty="0">
                          <a:solidFill>
                            <a:srgbClr val="272D41"/>
                          </a:solidFill>
                          <a:latin typeface="Calibri"/>
                          <a:ea typeface="Calibri"/>
                          <a:cs typeface="Calibri"/>
                          <a:sym typeface="Calibri"/>
                        </a:rPr>
                        <a:t>(22-23</a:t>
                      </a:r>
                      <a:endParaRPr sz="12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$46,420 -$47,103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$48,883 - $49,396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$48,000 = $32.06/hr.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5E9C97C8-ECD7-6CEF-762F-5CC7B5583D1D}"/>
              </a:ext>
            </a:extLst>
          </p:cNvPr>
          <p:cNvGraphicFramePr>
            <a:graphicFrameLocks noGrp="1"/>
          </p:cNvGraphicFramePr>
          <p:nvPr>
            <p:extLst>
              <p:ext uri="{D42A27DB-BD31-4B8C-83A1-F6EECF244321}">
                <p14:modId xmlns:p14="http://schemas.microsoft.com/office/powerpoint/2010/main" val="3223753670"/>
              </p:ext>
            </p:extLst>
          </p:nvPr>
        </p:nvGraphicFramePr>
        <p:xfrm>
          <a:off x="324724" y="4411505"/>
          <a:ext cx="5568472" cy="914400"/>
        </p:xfrm>
        <a:graphic>
          <a:graphicData uri="http://schemas.openxmlformats.org/drawingml/2006/table">
            <a:tbl>
              <a:tblPr>
                <a:noFill/>
              </a:tblPr>
              <a:tblGrid>
                <a:gridCol w="2642392">
                  <a:extLst>
                    <a:ext uri="{9D8B030D-6E8A-4147-A177-3AD203B41FA5}">
                      <a16:colId xmlns:a16="http://schemas.microsoft.com/office/drawing/2014/main" val="3595395998"/>
                    </a:ext>
                  </a:extLst>
                </a:gridCol>
                <a:gridCol w="1463040">
                  <a:extLst>
                    <a:ext uri="{9D8B030D-6E8A-4147-A177-3AD203B41FA5}">
                      <a16:colId xmlns:a16="http://schemas.microsoft.com/office/drawing/2014/main" val="3273251051"/>
                    </a:ext>
                  </a:extLst>
                </a:gridCol>
                <a:gridCol w="1463040">
                  <a:extLst>
                    <a:ext uri="{9D8B030D-6E8A-4147-A177-3AD203B41FA5}">
                      <a16:colId xmlns:a16="http://schemas.microsoft.com/office/drawing/2014/main" val="3184108687"/>
                    </a:ext>
                  </a:extLst>
                </a:gridCol>
              </a:tblGrid>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Diboll ISD </a:t>
                      </a:r>
                      <a:r>
                        <a:rPr lang="en-US" sz="1800" b="1" u="none" strike="noStrike" cap="none" dirty="0">
                          <a:solidFill>
                            <a:srgbClr val="272D41"/>
                          </a:solidFill>
                          <a:latin typeface="Calibri"/>
                          <a:ea typeface="Calibri"/>
                          <a:cs typeface="Calibri"/>
                          <a:sym typeface="Calibri"/>
                        </a:rPr>
                        <a:t>(23-24) (182 day contract)</a:t>
                      </a:r>
                      <a:endParaRPr sz="12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$49,000 -$49,332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$50,605 - $51,666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22440554"/>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99917"/>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939171973"/>
              </p:ext>
            </p:extLst>
          </p:nvPr>
        </p:nvGraphicFramePr>
        <p:xfrm>
          <a:off x="291548" y="1538163"/>
          <a:ext cx="8505944" cy="2743200"/>
        </p:xfrm>
        <a:graphic>
          <a:graphicData uri="http://schemas.openxmlformats.org/drawingml/2006/table">
            <a:tbl>
              <a:tblPr>
                <a:noFill/>
              </a:tblPr>
              <a:tblGrid>
                <a:gridCol w="265378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Hudson ISD </a:t>
                      </a:r>
                      <a:r>
                        <a:rPr lang="en-US" sz="1800" b="1" u="none" strike="noStrike" cap="none" dirty="0">
                          <a:solidFill>
                            <a:srgbClr val="272D41"/>
                          </a:solidFill>
                          <a:latin typeface="Calibri"/>
                          <a:ea typeface="Calibri"/>
                          <a:cs typeface="Calibri"/>
                          <a:sym typeface="Calibri"/>
                        </a:rPr>
                        <a:t>(23-24)</a:t>
                      </a:r>
                      <a:endParaRPr sz="12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$47,000 - $47,500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$49,500 - $50,000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$51,500 - $52,000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$57,500 -$58,150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Lufkin ISD </a:t>
                      </a:r>
                      <a:r>
                        <a:rPr lang="en-US" sz="1800" b="1" u="none" strike="noStrike" cap="none" dirty="0">
                          <a:solidFill>
                            <a:srgbClr val="272D41"/>
                          </a:solidFill>
                          <a:latin typeface="Calibri"/>
                          <a:ea typeface="Calibri"/>
                          <a:cs typeface="Calibri"/>
                          <a:sym typeface="Calibri"/>
                        </a:rPr>
                        <a:t>(22-23</a:t>
                      </a:r>
                      <a:r>
                        <a:rPr lang="en-US" sz="1200" b="1" u="none" strike="noStrike" cap="none" dirty="0">
                          <a:solidFill>
                            <a:srgbClr val="272D41"/>
                          </a:solidFill>
                          <a:latin typeface="Calibri"/>
                          <a:ea typeface="Calibri"/>
                          <a:cs typeface="Calibri"/>
                          <a:sym typeface="Calibri"/>
                        </a:rPr>
                        <a:t>)</a:t>
                      </a:r>
                      <a:endParaRPr sz="12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$46,420 -$47,103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$48,883 - $49,396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$49,183 - $49,696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$55,644 - $56,299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$60,000 = $40.10/hr.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193FC8D6-78BF-F59B-2404-0267366B43B4}"/>
              </a:ext>
            </a:extLst>
          </p:cNvPr>
          <p:cNvGraphicFramePr>
            <a:graphicFrameLocks noGrp="1"/>
          </p:cNvGraphicFramePr>
          <p:nvPr>
            <p:extLst>
              <p:ext uri="{D42A27DB-BD31-4B8C-83A1-F6EECF244321}">
                <p14:modId xmlns:p14="http://schemas.microsoft.com/office/powerpoint/2010/main" val="1380836618"/>
              </p:ext>
            </p:extLst>
          </p:nvPr>
        </p:nvGraphicFramePr>
        <p:xfrm>
          <a:off x="302940" y="4281363"/>
          <a:ext cx="8494552" cy="914400"/>
        </p:xfrm>
        <a:graphic>
          <a:graphicData uri="http://schemas.openxmlformats.org/drawingml/2006/table">
            <a:tbl>
              <a:tblPr>
                <a:noFill/>
              </a:tblPr>
              <a:tblGrid>
                <a:gridCol w="2642392">
                  <a:extLst>
                    <a:ext uri="{9D8B030D-6E8A-4147-A177-3AD203B41FA5}">
                      <a16:colId xmlns:a16="http://schemas.microsoft.com/office/drawing/2014/main" val="93507922"/>
                    </a:ext>
                  </a:extLst>
                </a:gridCol>
                <a:gridCol w="1463040">
                  <a:extLst>
                    <a:ext uri="{9D8B030D-6E8A-4147-A177-3AD203B41FA5}">
                      <a16:colId xmlns:a16="http://schemas.microsoft.com/office/drawing/2014/main" val="2615865638"/>
                    </a:ext>
                  </a:extLst>
                </a:gridCol>
                <a:gridCol w="1463040">
                  <a:extLst>
                    <a:ext uri="{9D8B030D-6E8A-4147-A177-3AD203B41FA5}">
                      <a16:colId xmlns:a16="http://schemas.microsoft.com/office/drawing/2014/main" val="3765870030"/>
                    </a:ext>
                  </a:extLst>
                </a:gridCol>
                <a:gridCol w="1463040">
                  <a:extLst>
                    <a:ext uri="{9D8B030D-6E8A-4147-A177-3AD203B41FA5}">
                      <a16:colId xmlns:a16="http://schemas.microsoft.com/office/drawing/2014/main" val="4146872883"/>
                    </a:ext>
                  </a:extLst>
                </a:gridCol>
                <a:gridCol w="1463040">
                  <a:extLst>
                    <a:ext uri="{9D8B030D-6E8A-4147-A177-3AD203B41FA5}">
                      <a16:colId xmlns:a16="http://schemas.microsoft.com/office/drawing/2014/main" val="1912957826"/>
                    </a:ext>
                  </a:extLst>
                </a:gridCol>
              </a:tblGrid>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Diboll ISD </a:t>
                      </a:r>
                      <a:r>
                        <a:rPr lang="en-US" sz="1800" b="1" u="none" strike="noStrike" cap="none" dirty="0">
                          <a:solidFill>
                            <a:srgbClr val="272D41"/>
                          </a:solidFill>
                          <a:latin typeface="Calibri"/>
                          <a:ea typeface="Calibri"/>
                          <a:cs typeface="Calibri"/>
                          <a:sym typeface="Calibri"/>
                        </a:rPr>
                        <a:t>(23-24) (182 day contract)</a:t>
                      </a:r>
                      <a:endParaRPr sz="12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$49,000 -$49,332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$50,605 - $51,666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$61,605 - $52,666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$59,678 - $60,633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698317106"/>
                  </a:ext>
                </a:extLst>
              </a:tr>
            </a:tbl>
          </a:graphicData>
        </a:graphic>
      </p:graphicFrame>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533096268"/>
              </p:ext>
            </p:extLst>
          </p:nvPr>
        </p:nvGraphicFramePr>
        <p:xfrm>
          <a:off x="320726" y="2275670"/>
          <a:ext cx="8458200" cy="2219344"/>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07807">
                <a:tc>
                  <a:txBody>
                    <a:bodyPr/>
                    <a:lstStyle/>
                    <a:p>
                      <a:pPr marL="0" marR="0" lvl="0" indent="0" algn="l"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202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$54,305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$83,579</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07807">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solidFill>
                            <a:schemeClr val="tx1"/>
                          </a:solidFill>
                          <a:latin typeface="+mj-lt"/>
                        </a:rPr>
                        <a:t>221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solidFill>
                            <a:schemeClr val="tx1"/>
                          </a:solidFill>
                          <a:latin typeface="+mj-lt"/>
                        </a:rPr>
                        <a:t>$74,636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solidFill>
                            <a:schemeClr val="tx1"/>
                          </a:solidFill>
                          <a:latin typeface="+mj-lt"/>
                        </a:rPr>
                        <a:t>$106,208</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145215723"/>
                  </a:ext>
                </a:extLst>
              </a:tr>
              <a:tr h="607807">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002060"/>
                          </a:solidFill>
                          <a:latin typeface="Calibri"/>
                          <a:ea typeface="Calibri"/>
                          <a:cs typeface="Times New Roman"/>
                        </a:rPr>
                        <a:t>Assistant Superintendent</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221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$85,222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$122,535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44881" y="138184"/>
            <a:ext cx="6402635" cy="1843016"/>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br>
              <a:rPr lang="en-US" sz="310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Diboll ISD</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187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570814" y="5479984"/>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221-day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$90,000 = $50.90/hr.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$1,000 -$8,500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250 -$10,000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82</TotalTime>
  <Words>1116</Words>
  <Application>Microsoft Office PowerPoint</Application>
  <PresentationFormat>On-screen Show (4:3)</PresentationFormat>
  <Paragraphs>116</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Diboll ISD</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Costley</cp:lastModifiedBy>
  <cp:revision>19</cp:revision>
  <dcterms:created xsi:type="dcterms:W3CDTF">2022-08-02T19:12:40Z</dcterms:created>
  <dcterms:modified xsi:type="dcterms:W3CDTF">2024-04-17T19:55:05Z</dcterms:modified>
</cp:coreProperties>
</file>