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639" autoAdjust="0"/>
    <p:restoredTop sz="80261" autoAdjust="0"/>
  </p:normalViewPr>
  <p:slideViewPr>
    <p:cSldViewPr snapToGrid="0">
      <p:cViewPr varScale="1">
        <p:scale>
          <a:sx n="95" d="100"/>
          <a:sy n="95" d="100"/>
        </p:scale>
        <p:origin x="6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6/3/26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6.3.26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6.3.26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6.3.26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6.3.26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6.3.26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6/3/26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6/3/26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 xmlns:a14="http://schemas.microsoft.com/office/drawing/2010/main">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186-day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$46,250 = $31.08/hr.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DE312CE7-723C-27F2-7123-9B1F88DD9F53}"/>
              </a:ext>
            </a:extLst>
          </p:cNvPr>
          <p:cNvGraphicFramePr>
            <a:graphicFrameLocks noGrp="1"/>
          </p:cNvGraphicFramePr>
          <p:nvPr>
            <p:extLst>
              <p:ext uri="{D42A27DB-BD31-4B8C-83A1-F6EECF244321}">
                <p14:modId xmlns:p14="http://schemas.microsoft.com/office/powerpoint/2010/main" val="1630989756"/>
              </p:ext>
            </p:extLst>
          </p:nvPr>
        </p:nvGraphicFramePr>
        <p:xfrm>
          <a:off x="344905" y="1952351"/>
          <a:ext cx="4081244" cy="2390587"/>
        </p:xfrm>
        <a:graphic>
          <a:graphicData uri="http://schemas.openxmlformats.org/drawingml/2006/table">
            <a:tbl>
              <a:tblPr>
                <a:noFill/>
              </a:tblPr>
              <a:tblGrid>
                <a:gridCol w="2618204">
                  <a:extLst>
                    <a:ext uri="{9D8B030D-6E8A-4147-A177-3AD203B41FA5}">
                      <a16:colId xmlns:a16="http://schemas.microsoft.com/office/drawing/2014/main" val="1979484622"/>
                    </a:ext>
                  </a:extLst>
                </a:gridCol>
                <a:gridCol w="1463040">
                  <a:extLst>
                    <a:ext uri="{9D8B030D-6E8A-4147-A177-3AD203B41FA5}">
                      <a16:colId xmlns:a16="http://schemas.microsoft.com/office/drawing/2014/main" val="3860028290"/>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965576485"/>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Palestine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$44,000 - $44,500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885777157"/>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Athens ISD</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$46,500 - $48,500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072533400"/>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186-day contract </a:t>
            </a:r>
            <a:r>
              <a:rPr lang="en-US" sz="2400" dirty="0">
                <a:solidFill>
                  <a:srgbClr val="7030A0"/>
                </a:solidFill>
                <a:sym typeface="Calibri"/>
              </a:rPr>
              <a:t>→</a:t>
            </a:r>
            <a:r>
              <a:rPr lang="en-US" sz="2400" dirty="0">
                <a:solidFill>
                  <a:srgbClr val="7030A0"/>
                </a:solidFill>
              </a:rPr>
              <a:t> $60,000 = $40.32/hr.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32020492-6CEA-77B3-9A20-A7BA7B4F984F}"/>
              </a:ext>
            </a:extLst>
          </p:cNvPr>
          <p:cNvGraphicFramePr>
            <a:graphicFrameLocks noGrp="1"/>
          </p:cNvGraphicFramePr>
          <p:nvPr>
            <p:extLst>
              <p:ext uri="{D42A27DB-BD31-4B8C-83A1-F6EECF244321}">
                <p14:modId xmlns:p14="http://schemas.microsoft.com/office/powerpoint/2010/main" val="1141380658"/>
              </p:ext>
            </p:extLst>
          </p:nvPr>
        </p:nvGraphicFramePr>
        <p:xfrm>
          <a:off x="312821" y="1970145"/>
          <a:ext cx="7473027" cy="2585502"/>
        </p:xfrm>
        <a:graphic>
          <a:graphicData uri="http://schemas.openxmlformats.org/drawingml/2006/table">
            <a:tbl>
              <a:tblPr>
                <a:noFill/>
              </a:tblPr>
              <a:tblGrid>
                <a:gridCol w="2792208">
                  <a:extLst>
                    <a:ext uri="{9D8B030D-6E8A-4147-A177-3AD203B41FA5}">
                      <a16:colId xmlns:a16="http://schemas.microsoft.com/office/drawing/2014/main" val="2177332105"/>
                    </a:ext>
                  </a:extLst>
                </a:gridCol>
                <a:gridCol w="1560273">
                  <a:extLst>
                    <a:ext uri="{9D8B030D-6E8A-4147-A177-3AD203B41FA5}">
                      <a16:colId xmlns:a16="http://schemas.microsoft.com/office/drawing/2014/main" val="1897593410"/>
                    </a:ext>
                  </a:extLst>
                </a:gridCol>
                <a:gridCol w="1560273">
                  <a:extLst>
                    <a:ext uri="{9D8B030D-6E8A-4147-A177-3AD203B41FA5}">
                      <a16:colId xmlns:a16="http://schemas.microsoft.com/office/drawing/2014/main" val="1182222195"/>
                    </a:ext>
                  </a:extLst>
                </a:gridCol>
                <a:gridCol w="1560273">
                  <a:extLst>
                    <a:ext uri="{9D8B030D-6E8A-4147-A177-3AD203B41FA5}">
                      <a16:colId xmlns:a16="http://schemas.microsoft.com/office/drawing/2014/main" val="2793591979"/>
                    </a:ext>
                  </a:extLst>
                </a:gridCol>
              </a:tblGrid>
              <a:tr h="572552">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461396822"/>
                  </a:ext>
                </a:extLst>
              </a:tr>
              <a:tr h="1006475">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Palestine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$44,000 - $44,500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$50,500 - $58,260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$50,500 - $64,132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949147977"/>
                  </a:ext>
                </a:extLst>
              </a:tr>
              <a:tr h="1006475">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Athens ISD</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$46,500 - $48,500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$57,060 - $63,634</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$57,060 - $69,567</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87395227"/>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3550026067"/>
              </p:ext>
            </p:extLst>
          </p:nvPr>
        </p:nvGraphicFramePr>
        <p:xfrm>
          <a:off x="363415" y="2105213"/>
          <a:ext cx="8470364" cy="23905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Palestine ISD</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$44,000 - $44,500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$50,500 - $58,260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$50,500 - $64,132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$61,776 - $84,236</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Athens ISD</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 TIA participating district)</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$46,500 - $48,500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$57,060 - $63,634</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$57,060 - $69,567</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$63,460 - $86,238</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186-day contract </a:t>
            </a:r>
            <a:r>
              <a:rPr lang="en-US" sz="2400" dirty="0">
                <a:solidFill>
                  <a:srgbClr val="7030A0"/>
                </a:solidFill>
                <a:sym typeface="Calibri"/>
              </a:rPr>
              <a:t>→</a:t>
            </a:r>
            <a:r>
              <a:rPr lang="en-US" sz="2400" dirty="0">
                <a:solidFill>
                  <a:srgbClr val="7030A0"/>
                </a:solidFill>
              </a:rPr>
              <a:t> $74,000 = $49.73/hr.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2506651010"/>
              </p:ext>
            </p:extLst>
          </p:nvPr>
        </p:nvGraphicFramePr>
        <p:xfrm>
          <a:off x="342900" y="2698567"/>
          <a:ext cx="8458200"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569563">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206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$73,000</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$91,013</a:t>
                      </a:r>
                      <a:endParaRPr lang="en-US" sz="2000" kern="1200" dirty="0">
                        <a:solidFill>
                          <a:schemeClr val="tx1"/>
                        </a:solidFill>
                        <a:latin typeface="+mn-lt"/>
                        <a:ea typeface="+mn-ea"/>
                        <a:cs typeface="+mn-cs"/>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$99,944</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$103,443</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Assistant 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226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gridSpan="2">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$141,400</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hMerge="1">
                  <a:txBody>
                    <a:bodyPr/>
                    <a:lstStyle/>
                    <a:p>
                      <a:pPr marL="0" marR="0" lvl="0" indent="0" algn="ctr" rtl="0">
                        <a:lnSpc>
                          <a:spcPct val="90000"/>
                        </a:lnSpc>
                        <a:spcBef>
                          <a:spcPts val="0"/>
                        </a:spcBef>
                        <a:spcAft>
                          <a:spcPts val="0"/>
                        </a:spcAft>
                        <a:buNone/>
                      </a:pP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186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$82,000 = $49.76/hr.</a:t>
            </a:r>
          </a:p>
          <a:p>
            <a:pPr algn="ctr" defTabSz="914400">
              <a:defRPr/>
            </a:pPr>
            <a:r>
              <a:rPr lang="en-US" sz="2000" dirty="0">
                <a:solidFill>
                  <a:srgbClr val="7030A0"/>
                </a:solidFill>
                <a:latin typeface="Arial" panose="020B0604020202020204"/>
              </a:rPr>
              <a:t>$120,672 = $67.64/hr.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$4,000 - $9,000</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$600 - $9,000</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550</TotalTime>
  <Words>1122</Words>
  <Application>Microsoft Macintosh PowerPoint</Application>
  <PresentationFormat>On-screen Show (4:3)</PresentationFormat>
  <Paragraphs>110</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34</cp:revision>
  <dcterms:created xsi:type="dcterms:W3CDTF">2022-08-02T19:12:40Z</dcterms:created>
  <dcterms:modified xsi:type="dcterms:W3CDTF">2026-06-03T19:43:50Z</dcterms:modified>
</cp:coreProperties>
</file>