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993B1B-FF83-405A-85F3-6D6478FACC6F}">
  <a:tblStyle styleId="{D3993B1B-FF83-405A-85F3-6D6478FACC6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70" autoAdjust="0"/>
  </p:normalViewPr>
  <p:slideViewPr>
    <p:cSldViewPr snapToGrid="0">
      <p:cViewPr varScale="1">
        <p:scale>
          <a:sx n="71" d="100"/>
          <a:sy n="71" d="100"/>
        </p:scale>
        <p:origin x="7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9.11.23 with national average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292525490"/>
              </p:ext>
            </p:extLst>
          </p:nvPr>
        </p:nvGraphicFramePr>
        <p:xfrm>
          <a:off x="363415" y="2105213"/>
          <a:ext cx="4081250" cy="3304975"/>
        </p:xfrm>
        <a:graphic>
          <a:graphicData uri="http://schemas.openxmlformats.org/drawingml/2006/table">
            <a:tbl>
              <a:tblPr>
                <a:noFill/>
                <a:tableStyleId>{D3993B1B-FF83-405A-85F3-6D6478FACC6F}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Memphis-Shelby County Schools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$47,000-$47,540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Collierville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$47,209-$48,170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Bartlett City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$47,440-$48,407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$47,700 </a:t>
            </a:r>
            <a:r>
              <a:rPr lang="en-US" sz="2400">
                <a:solidFill>
                  <a:srgbClr val="7030A0"/>
                </a:solidFill>
                <a:latin typeface="Arial"/>
                <a:ea typeface="Arial"/>
                <a:cs typeface="Arial"/>
                <a:sym typeface="Arial"/>
              </a:rPr>
              <a:t>= </a:t>
            </a:r>
            <a:r>
              <a:rPr lang="en-US" sz="2400">
                <a:solidFill>
                  <a:srgbClr val="7030A0"/>
                </a:solidFill>
              </a:rPr>
              <a:t>$32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1300723932"/>
              </p:ext>
            </p:extLst>
          </p:nvPr>
        </p:nvGraphicFramePr>
        <p:xfrm>
          <a:off x="363415" y="2105213"/>
          <a:ext cx="5544300" cy="3304975"/>
        </p:xfrm>
        <a:graphic>
          <a:graphicData uri="http://schemas.openxmlformats.org/drawingml/2006/table">
            <a:tbl>
              <a:tblPr>
                <a:noFill/>
                <a:tableStyleId>{D3993B1B-FF83-405A-85F3-6D6478FACC6F}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Memphis-Shelby County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$47,000-$47,540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$50,414-$52,364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Collierville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$47,209-$48,170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$52,372-$53,657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Bartlett City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$47,440-$48,407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$52,630-$53,919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$52,200 </a:t>
            </a:r>
            <a:r>
              <a:rPr lang="en-US" sz="2400">
                <a:solidFill>
                  <a:srgbClr val="7030A0"/>
                </a:solidFill>
                <a:latin typeface="Arial"/>
                <a:ea typeface="Arial"/>
                <a:cs typeface="Arial"/>
                <a:sym typeface="Arial"/>
              </a:rPr>
              <a:t>= </a:t>
            </a:r>
            <a:r>
              <a:rPr lang="en-US" sz="2400">
                <a:solidFill>
                  <a:srgbClr val="7030A0"/>
                </a:solidFill>
              </a:rPr>
              <a:t>$35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884618872"/>
              </p:ext>
            </p:extLst>
          </p:nvPr>
        </p:nvGraphicFramePr>
        <p:xfrm>
          <a:off x="363415" y="2105213"/>
          <a:ext cx="8470400" cy="3304975"/>
        </p:xfrm>
        <a:graphic>
          <a:graphicData uri="http://schemas.openxmlformats.org/drawingml/2006/table">
            <a:tbl>
              <a:tblPr>
                <a:noFill/>
                <a:tableStyleId>{D3993B1B-FF83-405A-85F3-6D6478FACC6F}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Memphis-Shelby County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$47,000-$47,540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$50,414-$52,364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$54,414-$56,364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$67,208-$69,629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Collierville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$47,209-$48,170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$52,372-$53,657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$56,544-$63,085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$68,823-$76,600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Bartlett City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$47,440-$48,407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$52,630-$53,919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$56,821-$63,395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$69,161-$76,975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$72,100 </a:t>
            </a:r>
            <a:r>
              <a:rPr lang="en-US" sz="2400">
                <a:solidFill>
                  <a:srgbClr val="7030A0"/>
                </a:solidFill>
                <a:latin typeface="Arial"/>
                <a:ea typeface="Arial"/>
                <a:cs typeface="Arial"/>
                <a:sym typeface="Arial"/>
              </a:rPr>
              <a:t>= </a:t>
            </a:r>
            <a:r>
              <a:rPr lang="en-US" sz="2400">
                <a:solidFill>
                  <a:srgbClr val="7030A0"/>
                </a:solidFill>
              </a:rPr>
              <a:t>$48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1320737553"/>
              </p:ext>
            </p:extLst>
          </p:nvPr>
        </p:nvGraphicFramePr>
        <p:xfrm>
          <a:off x="342887" y="2394900"/>
          <a:ext cx="8458225" cy="1779223"/>
        </p:xfrm>
        <a:graphic>
          <a:graphicData uri="http://schemas.openxmlformats.org/drawingml/2006/table">
            <a:tbl>
              <a:tblPr>
                <a:noFill/>
                <a:tableStyleId>{D3993B1B-FF83-405A-85F3-6D6478FACC6F}</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193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$80,850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$104,537</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242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$116,529</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$128,043</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30148" y="5289474"/>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dirty="0">
                <a:solidFill>
                  <a:srgbClr val="272D41"/>
                </a:solidFill>
                <a:latin typeface="Arial"/>
                <a:ea typeface="Arial"/>
                <a:cs typeface="Arial"/>
                <a:sym typeface="Arial"/>
              </a:rPr>
              <a:t>* </a:t>
            </a:r>
            <a:r>
              <a:rPr lang="en-US" sz="2000" b="0" i="0" u="none" strike="noStrike" cap="none" dirty="0">
                <a:solidFill>
                  <a:srgbClr val="272D41"/>
                </a:solidFill>
                <a:latin typeface="Calibri"/>
                <a:ea typeface="Calibri"/>
                <a:cs typeface="Calibri"/>
                <a:sym typeface="Calibri"/>
              </a:rPr>
              <a:t>Classroom Teacher Calendar</a:t>
            </a:r>
            <a:r>
              <a:rPr lang="en-US" sz="2000" b="0" i="0" u="none" strike="noStrike" cap="none" dirty="0">
                <a:solidFill>
                  <a:srgbClr val="272D41"/>
                </a:solidFill>
                <a:latin typeface="Arial"/>
                <a:ea typeface="Arial"/>
                <a:cs typeface="Arial"/>
                <a:sym typeface="Arial"/>
              </a:rPr>
              <a:t>: </a:t>
            </a:r>
            <a:r>
              <a:rPr lang="en-US" sz="2000" dirty="0">
                <a:solidFill>
                  <a:srgbClr val="272D41"/>
                </a:solidFill>
              </a:rPr>
              <a:t>187 days</a:t>
            </a:r>
            <a:endParaRPr dirty="0"/>
          </a:p>
        </p:txBody>
      </p:sp>
      <p:sp>
        <p:nvSpPr>
          <p:cNvPr id="209" name="Google Shape;209;p29"/>
          <p:cNvSpPr txBox="1"/>
          <p:nvPr/>
        </p:nvSpPr>
        <p:spPr>
          <a:xfrm>
            <a:off x="2930552" y="4897617"/>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193 days contract → $92,700 = $60/hr.</a:t>
            </a:r>
            <a:endParaRPr sz="2000" dirty="0">
              <a:solidFill>
                <a:srgbClr val="7030A0"/>
              </a:solidFill>
            </a:endParaRPr>
          </a:p>
          <a:p>
            <a:pPr marL="0" marR="0" lvl="0" indent="0" algn="ctr" rtl="0">
              <a:spcBef>
                <a:spcPts val="0"/>
              </a:spcBef>
              <a:spcAft>
                <a:spcPts val="0"/>
              </a:spcAft>
              <a:buNone/>
            </a:pPr>
            <a:endParaRPr lang="en-US" sz="2000" dirty="0">
              <a:solidFill>
                <a:srgbClr val="7030A0"/>
              </a:solidFill>
            </a:endParaRPr>
          </a:p>
          <a:p>
            <a:pPr marL="0" marR="0" lvl="0" indent="0" algn="ctr" rtl="0">
              <a:spcBef>
                <a:spcPts val="0"/>
              </a:spcBef>
              <a:spcAft>
                <a:spcPts val="0"/>
              </a:spcAft>
              <a:buNone/>
            </a:pPr>
            <a:r>
              <a:rPr lang="en-US" sz="2000" dirty="0">
                <a:solidFill>
                  <a:srgbClr val="7030A0"/>
                </a:solidFill>
              </a:rPr>
              <a:t>242 days contract → $122,200 = $63/hr.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latin typeface="Calibri"/>
                <a:ea typeface="Calibri"/>
                <a:cs typeface="Calibri"/>
                <a:sym typeface="Calibri"/>
              </a:rPr>
              <a:t>$2,215 - $7,376</a:t>
            </a:r>
            <a:endParaRPr lang="en-US" sz="1800"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latin typeface="Calibri"/>
                <a:ea typeface="Calibri"/>
                <a:cs typeface="Calibri"/>
                <a:sym typeface="Calibri"/>
              </a:rPr>
              <a:t>$988 - $6,345 </a:t>
            </a:r>
            <a:endParaRPr lang="en-US" sz="1800"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1068</Words>
  <Application>Microsoft Office PowerPoint</Application>
  <PresentationFormat>On-screen Show (4:3)</PresentationFormat>
  <Paragraphs>111</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2</cp:revision>
  <dcterms:modified xsi:type="dcterms:W3CDTF">2023-09-12T03:13:12Z</dcterms:modified>
</cp:coreProperties>
</file>