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 id="2147483671" r:id="rId2"/>
  </p:sldMasterIdLst>
  <p:notesMasterIdLst>
    <p:notesMasterId r:id="rId9"/>
  </p:notesMasterIdLst>
  <p:sldIdLst>
    <p:sldId id="256" r:id="rId3"/>
    <p:sldId id="257" r:id="rId4"/>
    <p:sldId id="258" r:id="rId5"/>
    <p:sldId id="259" r:id="rId6"/>
    <p:sldId id="260" r:id="rId7"/>
    <p:sldId id="261" r:id="rId8"/>
  </p:sldIdLst>
  <p:sldSz cx="9144000" cy="6858000" type="screen4x3"/>
  <p:notesSz cx="6858000" cy="9144000"/>
  <p:embeddedFontLst>
    <p:embeddedFont>
      <p:font typeface="Calibri" panose="020F0502020204030204" pitchFamily="34" charset="0"/>
      <p:regular r:id="rId10"/>
      <p:bold r:id="rId11"/>
      <p:italic r:id="rId12"/>
      <p:boldItalic r:id="rId13"/>
    </p:embeddedFont>
    <p:embeddedFont>
      <p:font typeface="Tahoma" panose="020B0604030504040204" pitchFamily="34" charset="0"/>
      <p:regular r:id="rId14"/>
      <p:bold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DF913A0-72F9-488D-BF2D-3DA6F0EE02BC}">
  <a:tblStyle styleId="{BDF913A0-72F9-488D-BF2D-3DA6F0EE02B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9658" autoAdjust="0"/>
  </p:normalViewPr>
  <p:slideViewPr>
    <p:cSldViewPr snapToGrid="0">
      <p:cViewPr varScale="1">
        <p:scale>
          <a:sx n="41" d="100"/>
          <a:sy n="41" d="100"/>
        </p:scale>
        <p:origin x="1928" y="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4.fntdata"/><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font" Target="fonts/font3.fntdata"/><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font" Target="fonts/font2.fntdata"/><Relationship Id="rId5" Type="http://schemas.openxmlformats.org/officeDocument/2006/relationships/slide" Target="slides/slide3.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2237b1f11be_0_2: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g2237b1f11be_0_2: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10/4/23 with 2023-2024 salary schedule</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73" name="Google Shape;173;g2237b1f11be_0_2: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2</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237b1f11be_0_18: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2" name="Google Shape;182;g2237b1f11be_0_18: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10/4/23 with 2023-2024 salary schedule</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83" name="Google Shape;183;g2237b1f11be_0_18: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3</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2237b1f11be_0_10: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g2237b1f11be_0_10:notes"/>
          <p:cNvSpPr txBox="1">
            <a:spLocks noGrp="1"/>
          </p:cNvSpPr>
          <p:nvPr>
            <p:ph type="body" idx="1"/>
          </p:nvPr>
        </p:nvSpPr>
        <p:spPr>
          <a:xfrm>
            <a:off x="710248" y="4459526"/>
            <a:ext cx="5682000" cy="4224900"/>
          </a:xfrm>
          <a:prstGeom prst="rect">
            <a:avLst/>
          </a:prstGeom>
          <a:noFill/>
          <a:ln>
            <a:noFill/>
          </a:ln>
        </p:spPr>
        <p:txBody>
          <a:bodyPr spcFirstLastPara="1" wrap="square" lIns="94225" tIns="47100" rIns="94225" bIns="471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10/4/23 with 2023-2024 salary schedule</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“Here are salaries at Mid-Career for our area.  You can see some very sizeable increases have built over the years.  This is a combination longevity and loyalty reward. Part is due to experience but also to reward those who stay with the district.“ </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0" dirty="0"/>
              <a:t>“The range shown here is for someone who just earned their MA right at Year 15, that’s the lower number, and the higher number is someone who earned their MA a few years ago and has since taken more courses. The higher number is for someone who has taken quite a few more courses 15 -20 over the years since they earned their masters.”</a:t>
            </a:r>
            <a:endParaRPr dirty="0"/>
          </a:p>
        </p:txBody>
      </p:sp>
      <p:sp>
        <p:nvSpPr>
          <p:cNvPr id="193" name="Google Shape;193;g2237b1f11be_0_10:notes"/>
          <p:cNvSpPr txBox="1">
            <a:spLocks noGrp="1"/>
          </p:cNvSpPr>
          <p:nvPr>
            <p:ph type="sldNum" idx="12"/>
          </p:nvPr>
        </p:nvSpPr>
        <p:spPr>
          <a:xfrm>
            <a:off x="4023093" y="8917422"/>
            <a:ext cx="3077700" cy="469500"/>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4</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US" dirty="0"/>
              <a:t>Updated 10/4/23 with 2023-2024 salary schedule</a:t>
            </a:r>
          </a:p>
          <a:p>
            <a:pPr marL="0" lvl="0" indent="0" algn="l" rtl="0">
              <a:spcBef>
                <a:spcPts val="0"/>
              </a:spcBef>
              <a:spcAft>
                <a:spcPts val="0"/>
              </a:spcAft>
              <a:buClr>
                <a:schemeClr val="dk1"/>
              </a:buClr>
              <a:buSzPts val="1200"/>
              <a:buFont typeface="Calibri"/>
              <a:buNone/>
            </a:pPr>
            <a:endParaRPr lang="en-US" b="0" dirty="0"/>
          </a:p>
          <a:p>
            <a:pPr marL="0" lvl="0" indent="0" algn="l" rtl="0">
              <a:spcBef>
                <a:spcPts val="0"/>
              </a:spcBef>
              <a:spcAft>
                <a:spcPts val="0"/>
              </a:spcAft>
              <a:buClr>
                <a:schemeClr val="dk1"/>
              </a:buClr>
              <a:buSzPts val="1200"/>
              <a:buFont typeface="Calibri"/>
              <a:buNone/>
            </a:pPr>
            <a:r>
              <a:rPr lang="en-US" b="0" dirty="0"/>
              <a:t>“If you would like to help lots of teachers, and therefore hundreds of students per year, by supporting the building and all the teachers’ work in the building, consider becoming an administrator or direct a STEM innovation center.</a:t>
            </a:r>
            <a:endParaRPr b="1" dirty="0"/>
          </a:p>
          <a:p>
            <a:pPr marL="0" lvl="0" indent="0" algn="l" rtl="0">
              <a:spcBef>
                <a:spcPts val="0"/>
              </a:spcBef>
              <a:spcAft>
                <a:spcPts val="0"/>
              </a:spcAft>
              <a:buClr>
                <a:schemeClr val="dk1"/>
              </a:buClr>
              <a:buSzPts val="1200"/>
              <a:buFont typeface="Calibri"/>
              <a:buNone/>
            </a:pPr>
            <a:r>
              <a:rPr lang="en-US" b="0" dirty="0"/>
              <a:t>After several years of teaching experience, you can move into administration if you like. </a:t>
            </a:r>
            <a:endParaRPr dirty="0"/>
          </a:p>
          <a:p>
            <a:pPr marL="0" lvl="0" indent="0" algn="l" rtl="0">
              <a:spcBef>
                <a:spcPts val="0"/>
              </a:spcBef>
              <a:spcAft>
                <a:spcPts val="0"/>
              </a:spcAft>
              <a:buClr>
                <a:schemeClr val="dk1"/>
              </a:buClr>
              <a:buSzPts val="1200"/>
              <a:buFont typeface="Calibri"/>
              <a:buNone/>
            </a:pPr>
            <a:r>
              <a:rPr lang="en-US" b="0" dirty="0"/>
              <a:t>These contracts are a bit longer: 225 Days is 45 / 52 weeks per year. Plus, you still have leave (annual, sick, bereavement, etc..) during the 45 weeks.“</a:t>
            </a:r>
            <a:endParaRPr dirty="0"/>
          </a:p>
          <a:p>
            <a:pPr marL="0" lvl="0" indent="0" algn="l" rtl="0">
              <a:spcBef>
                <a:spcPts val="0"/>
              </a:spcBef>
              <a:spcAft>
                <a:spcPts val="0"/>
              </a:spcAft>
              <a:buClr>
                <a:schemeClr val="dk1"/>
              </a:buClr>
              <a:buSzPts val="1200"/>
              <a:buFont typeface="Calibri"/>
              <a:buNone/>
            </a:pPr>
            <a:endParaRPr b="0" dirty="0"/>
          </a:p>
          <a:p>
            <a:pPr marL="0" lvl="0" indent="0" algn="l" rtl="0">
              <a:spcBef>
                <a:spcPts val="0"/>
              </a:spcBef>
              <a:spcAft>
                <a:spcPts val="0"/>
              </a:spcAft>
              <a:buClr>
                <a:schemeClr val="dk1"/>
              </a:buClr>
              <a:buSzPts val="1200"/>
              <a:buFont typeface="Calibri"/>
              <a:buNone/>
            </a:pPr>
            <a:r>
              <a:rPr lang="en-US" b="1" dirty="0"/>
              <a:t>Side point</a:t>
            </a:r>
            <a:r>
              <a:rPr lang="en-US" b="0" dirty="0"/>
              <a:t>: It’s good to have people with a range of backgrounds in administration and it’s less common to have STEM since there are fewer STEM teachers, they are in high demand, and those that are there often don’t have a formal STEM background.</a:t>
            </a:r>
            <a:endParaRPr dirty="0"/>
          </a:p>
          <a:p>
            <a:pPr marL="0" lvl="0" indent="0" algn="l" rtl="0">
              <a:spcBef>
                <a:spcPts val="0"/>
              </a:spcBef>
              <a:spcAft>
                <a:spcPts val="0"/>
              </a:spcAft>
              <a:buNone/>
            </a:pPr>
            <a:endParaRPr dirty="0"/>
          </a:p>
        </p:txBody>
      </p:sp>
      <p:sp>
        <p:nvSpPr>
          <p:cNvPr id="203" name="Google Shape;203;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6:notes"/>
          <p:cNvSpPr>
            <a:spLocks noGrp="1" noRot="1" noChangeAspect="1"/>
          </p:cNvSpPr>
          <p:nvPr>
            <p:ph type="sldImg" idx="2"/>
          </p:nvPr>
        </p:nvSpPr>
        <p:spPr>
          <a:xfrm>
            <a:off x="1204913" y="704850"/>
            <a:ext cx="4692650" cy="35194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2" name="Google Shape;212;p6:notes"/>
          <p:cNvSpPr txBox="1">
            <a:spLocks noGrp="1"/>
          </p:cNvSpPr>
          <p:nvPr>
            <p:ph type="body" idx="1"/>
          </p:nvPr>
        </p:nvSpPr>
        <p:spPr>
          <a:xfrm>
            <a:off x="710248" y="4459526"/>
            <a:ext cx="5681980" cy="4224814"/>
          </a:xfrm>
          <a:prstGeom prst="rect">
            <a:avLst/>
          </a:prstGeom>
          <a:noFill/>
          <a:ln>
            <a:noFill/>
          </a:ln>
        </p:spPr>
        <p:txBody>
          <a:bodyPr spcFirstLastPara="1" wrap="square" lIns="94225" tIns="47100" rIns="94225" bIns="47100" anchor="t" anchorCtr="0">
            <a:noAutofit/>
          </a:bodyPr>
          <a:lstStyle/>
          <a:p>
            <a:pPr marL="0" lvl="0" indent="0" algn="l" rtl="0">
              <a:lnSpc>
                <a:spcPct val="100000"/>
              </a:lnSpc>
              <a:spcBef>
                <a:spcPts val="0"/>
              </a:spcBef>
              <a:spcAft>
                <a:spcPts val="0"/>
              </a:spcAft>
              <a:buClr>
                <a:schemeClr val="dk1"/>
              </a:buClr>
              <a:buSzPts val="1200"/>
              <a:buFont typeface="Calibri"/>
              <a:buNone/>
            </a:pPr>
            <a:r>
              <a:rPr lang="en-US" dirty="0"/>
              <a:t>Updated 10/4/23 with 2023-2024 salary schedule</a:t>
            </a:r>
            <a:endParaRPr dirty="0"/>
          </a:p>
          <a:p>
            <a:pPr marL="0" lvl="0" indent="0" algn="l" rtl="0">
              <a:lnSpc>
                <a:spcPct val="100000"/>
              </a:lnSpc>
              <a:spcBef>
                <a:spcPts val="0"/>
              </a:spcBef>
              <a:spcAft>
                <a:spcPts val="0"/>
              </a:spcAft>
              <a:buClr>
                <a:schemeClr val="dk1"/>
              </a:buClr>
              <a:buSzPts val="1200"/>
              <a:buFont typeface="Calibri"/>
              <a:buNone/>
            </a:pPr>
            <a:endParaRPr dirty="0"/>
          </a:p>
          <a:p>
            <a:pPr marL="0" lvl="0" indent="0" algn="l" rtl="0">
              <a:lnSpc>
                <a:spcPct val="100000"/>
              </a:lnSpc>
              <a:spcBef>
                <a:spcPts val="0"/>
              </a:spcBef>
              <a:spcAft>
                <a:spcPts val="0"/>
              </a:spcAft>
              <a:buClr>
                <a:schemeClr val="dk1"/>
              </a:buClr>
              <a:buSzPts val="1200"/>
              <a:buFont typeface="Calibri"/>
              <a:buNone/>
            </a:pPr>
            <a:r>
              <a:rPr lang="en-US" dirty="0"/>
              <a:t>“All of the salaries that we just discussed are “base salaries” Just the minimum teachers receive. But most teachers do more than that.  When teachers coach, sponsor clubs, sub for another teacher, tutor, all of that comes with negotiated stipends/bonuses. The middle 50% range for these activities is $1 - $8K per year.  Some teachers like to do multiple activities and tell us that it’s not unreasonable to add $12 - $18K to their salary doing these types of activities.”</a:t>
            </a:r>
            <a:endParaRPr dirty="0"/>
          </a:p>
        </p:txBody>
      </p:sp>
      <p:sp>
        <p:nvSpPr>
          <p:cNvPr id="213" name="Google Shape;213;p6:notes"/>
          <p:cNvSpPr txBox="1">
            <a:spLocks noGrp="1"/>
          </p:cNvSpPr>
          <p:nvPr>
            <p:ph type="sldNum" idx="12"/>
          </p:nvPr>
        </p:nvSpPr>
        <p:spPr>
          <a:xfrm>
            <a:off x="4023093" y="8917422"/>
            <a:ext cx="3077739" cy="469424"/>
          </a:xfrm>
          <a:prstGeom prst="rect">
            <a:avLst/>
          </a:prstGeom>
          <a:noFill/>
          <a:ln>
            <a:noFill/>
          </a:ln>
        </p:spPr>
        <p:txBody>
          <a:bodyPr spcFirstLastPara="1" wrap="square" lIns="94225" tIns="47100" rIns="94225" bIns="471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US"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5"/>
        <p:cNvGrpSpPr/>
        <p:nvPr/>
      </p:nvGrpSpPr>
      <p:grpSpPr>
        <a:xfrm>
          <a:off x="0" y="0"/>
          <a:ext cx="0" cy="0"/>
          <a:chOff x="0" y="0"/>
          <a:chExt cx="0" cy="0"/>
        </a:xfrm>
      </p:grpSpPr>
      <p:sp>
        <p:nvSpPr>
          <p:cNvPr id="16" name="Google Shape;16;p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2"/>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0"/>
        <p:cNvGrpSpPr/>
        <p:nvPr/>
      </p:nvGrpSpPr>
      <p:grpSpPr>
        <a:xfrm>
          <a:off x="0" y="0"/>
          <a:ext cx="0" cy="0"/>
          <a:chOff x="0" y="0"/>
          <a:chExt cx="0" cy="0"/>
        </a:xfrm>
      </p:grpSpPr>
      <p:sp>
        <p:nvSpPr>
          <p:cNvPr id="91" name="Google Shape;91;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b="1">
                <a:solidFill>
                  <a:srgbClr val="002060"/>
                </a:solidFill>
                <a:latin typeface="Tahoma"/>
                <a:ea typeface="Tahoma"/>
                <a:cs typeface="Tahoma"/>
                <a:sym typeface="Tahom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solidFill>
                  <a:srgbClr val="002060"/>
                </a:solidFill>
              </a:defRPr>
            </a:lvl1pPr>
            <a:lvl2pPr marL="914400" lvl="1" indent="-431800" algn="l">
              <a:spcBef>
                <a:spcPts val="640"/>
              </a:spcBef>
              <a:spcAft>
                <a:spcPts val="0"/>
              </a:spcAft>
              <a:buClr>
                <a:srgbClr val="002060"/>
              </a:buClr>
              <a:buSzPts val="3200"/>
              <a:buChar char="–"/>
              <a:defRPr sz="3200">
                <a:solidFill>
                  <a:srgbClr val="002060"/>
                </a:solidFill>
              </a:defRPr>
            </a:lvl2pPr>
            <a:lvl3pPr marL="1371600" lvl="2" indent="-431800" algn="l">
              <a:spcBef>
                <a:spcPts val="640"/>
              </a:spcBef>
              <a:spcAft>
                <a:spcPts val="0"/>
              </a:spcAft>
              <a:buClr>
                <a:srgbClr val="002060"/>
              </a:buClr>
              <a:buSzPts val="3200"/>
              <a:buChar char="•"/>
              <a:defRPr sz="3200">
                <a:solidFill>
                  <a:srgbClr val="002060"/>
                </a:solidFill>
              </a:defRPr>
            </a:lvl3pPr>
            <a:lvl4pPr marL="1828800" lvl="3" indent="-431800" algn="l">
              <a:spcBef>
                <a:spcPts val="640"/>
              </a:spcBef>
              <a:spcAft>
                <a:spcPts val="0"/>
              </a:spcAft>
              <a:buClr>
                <a:srgbClr val="002060"/>
              </a:buClr>
              <a:buSzPts val="3200"/>
              <a:buChar char="–"/>
              <a:defRPr sz="3200">
                <a:solidFill>
                  <a:srgbClr val="002060"/>
                </a:solidFill>
              </a:defRPr>
            </a:lvl4pPr>
            <a:lvl5pPr marL="2286000" lvl="4" indent="-431800" algn="l">
              <a:spcBef>
                <a:spcPts val="640"/>
              </a:spcBef>
              <a:spcAft>
                <a:spcPts val="0"/>
              </a:spcAft>
              <a:buClr>
                <a:srgbClr val="002060"/>
              </a:buClr>
              <a:buSzPts val="3200"/>
              <a:buChar char="»"/>
              <a:defRPr sz="3200">
                <a:solidFill>
                  <a:srgbClr val="002060"/>
                </a:solidFill>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93" name="Google Shape;93;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6"/>
        <p:cNvGrpSpPr/>
        <p:nvPr/>
      </p:nvGrpSpPr>
      <p:grpSpPr>
        <a:xfrm>
          <a:off x="0" y="0"/>
          <a:ext cx="0" cy="0"/>
          <a:chOff x="0" y="0"/>
          <a:chExt cx="0" cy="0"/>
        </a:xfrm>
      </p:grpSpPr>
      <p:sp>
        <p:nvSpPr>
          <p:cNvPr id="97" name="Google Shape;97;p15"/>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8" name="Google Shape;98;p1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640"/>
              </a:spcBef>
              <a:spcAft>
                <a:spcPts val="0"/>
              </a:spcAft>
              <a:buClr>
                <a:srgbClr val="888888"/>
              </a:buClr>
              <a:buSzPts val="3200"/>
              <a:buNone/>
              <a:defRPr>
                <a:solidFill>
                  <a:srgbClr val="888888"/>
                </a:solidFill>
              </a:defRPr>
            </a:lvl2pPr>
            <a:lvl3pPr lvl="2" algn="ctr">
              <a:spcBef>
                <a:spcPts val="640"/>
              </a:spcBef>
              <a:spcAft>
                <a:spcPts val="0"/>
              </a:spcAft>
              <a:buClr>
                <a:srgbClr val="888888"/>
              </a:buClr>
              <a:buSzPts val="3200"/>
              <a:buNone/>
              <a:defRPr>
                <a:solidFill>
                  <a:srgbClr val="888888"/>
                </a:solidFill>
              </a:defRPr>
            </a:lvl3pPr>
            <a:lvl4pPr lvl="3" algn="ctr">
              <a:spcBef>
                <a:spcPts val="640"/>
              </a:spcBef>
              <a:spcAft>
                <a:spcPts val="0"/>
              </a:spcAft>
              <a:buClr>
                <a:srgbClr val="888888"/>
              </a:buClr>
              <a:buSzPts val="3200"/>
              <a:buNone/>
              <a:defRPr>
                <a:solidFill>
                  <a:srgbClr val="888888"/>
                </a:solidFill>
              </a:defRPr>
            </a:lvl4pPr>
            <a:lvl5pPr lvl="4" algn="ctr">
              <a:spcBef>
                <a:spcPts val="640"/>
              </a:spcBef>
              <a:spcAft>
                <a:spcPts val="0"/>
              </a:spcAft>
              <a:buClr>
                <a:srgbClr val="888888"/>
              </a:buClr>
              <a:buSzPts val="32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99" name="Google Shape;99;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2"/>
        <p:cNvGrpSpPr/>
        <p:nvPr/>
      </p:nvGrpSpPr>
      <p:grpSpPr>
        <a:xfrm>
          <a:off x="0" y="0"/>
          <a:ext cx="0" cy="0"/>
          <a:chOff x="0" y="0"/>
          <a:chExt cx="0" cy="0"/>
        </a:xfrm>
      </p:grpSpPr>
      <p:sp>
        <p:nvSpPr>
          <p:cNvPr id="103" name="Google Shape;103;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rgbClr val="002060"/>
              </a:buClr>
              <a:buSzPts val="4000"/>
              <a:buFont typeface="Tahoma"/>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105" name="Google Shape;105;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1" name="Google Shape;111;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rgbClr val="002060"/>
              </a:buClr>
              <a:buSzPts val="2800"/>
              <a:buChar char="•"/>
              <a:defRPr sz="2800"/>
            </a:lvl1pPr>
            <a:lvl2pPr marL="914400" lvl="1" indent="-381000" algn="l">
              <a:spcBef>
                <a:spcPts val="480"/>
              </a:spcBef>
              <a:spcAft>
                <a:spcPts val="0"/>
              </a:spcAft>
              <a:buClr>
                <a:srgbClr val="002060"/>
              </a:buClr>
              <a:buSzPts val="2400"/>
              <a:buChar char="–"/>
              <a:defRPr sz="2400"/>
            </a:lvl2pPr>
            <a:lvl3pPr marL="1371600" lvl="2" indent="-355600" algn="l">
              <a:spcBef>
                <a:spcPts val="400"/>
              </a:spcBef>
              <a:spcAft>
                <a:spcPts val="0"/>
              </a:spcAft>
              <a:buClr>
                <a:srgbClr val="002060"/>
              </a:buClr>
              <a:buSzPts val="2000"/>
              <a:buChar char="•"/>
              <a:defRPr sz="2000"/>
            </a:lvl3pPr>
            <a:lvl4pPr marL="1828800" lvl="3" indent="-342900" algn="l">
              <a:spcBef>
                <a:spcPts val="360"/>
              </a:spcBef>
              <a:spcAft>
                <a:spcPts val="0"/>
              </a:spcAft>
              <a:buClr>
                <a:srgbClr val="002060"/>
              </a:buClr>
              <a:buSzPts val="1800"/>
              <a:buChar char="–"/>
              <a:defRPr sz="1800"/>
            </a:lvl4pPr>
            <a:lvl5pPr marL="2286000" lvl="4" indent="-342900" algn="l">
              <a:spcBef>
                <a:spcPts val="360"/>
              </a:spcBef>
              <a:spcAft>
                <a:spcPts val="0"/>
              </a:spcAft>
              <a:buClr>
                <a:srgbClr val="002060"/>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112" name="Google Shape;112;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4400"/>
              <a:buFont typeface="Tahoma"/>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18" name="Google Shape;118;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19" name="Google Shape;119;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rgbClr val="002060"/>
              </a:buClr>
              <a:buSzPts val="2400"/>
              <a:buNone/>
              <a:defRPr sz="2400" b="1"/>
            </a:lvl1pPr>
            <a:lvl2pPr marL="914400" lvl="1" indent="-228600" algn="l">
              <a:spcBef>
                <a:spcPts val="400"/>
              </a:spcBef>
              <a:spcAft>
                <a:spcPts val="0"/>
              </a:spcAft>
              <a:buClr>
                <a:srgbClr val="002060"/>
              </a:buClr>
              <a:buSzPts val="2000"/>
              <a:buNone/>
              <a:defRPr sz="2000" b="1"/>
            </a:lvl2pPr>
            <a:lvl3pPr marL="1371600" lvl="2" indent="-228600" algn="l">
              <a:spcBef>
                <a:spcPts val="360"/>
              </a:spcBef>
              <a:spcAft>
                <a:spcPts val="0"/>
              </a:spcAft>
              <a:buClr>
                <a:srgbClr val="002060"/>
              </a:buClr>
              <a:buSzPts val="1800"/>
              <a:buNone/>
              <a:defRPr sz="1800" b="1"/>
            </a:lvl3pPr>
            <a:lvl4pPr marL="1828800" lvl="3" indent="-228600" algn="l">
              <a:spcBef>
                <a:spcPts val="320"/>
              </a:spcBef>
              <a:spcAft>
                <a:spcPts val="0"/>
              </a:spcAft>
              <a:buClr>
                <a:srgbClr val="002060"/>
              </a:buClr>
              <a:buSzPts val="1600"/>
              <a:buNone/>
              <a:defRPr sz="1600" b="1"/>
            </a:lvl4pPr>
            <a:lvl5pPr marL="2286000" lvl="4" indent="-228600" algn="l">
              <a:spcBef>
                <a:spcPts val="320"/>
              </a:spcBef>
              <a:spcAft>
                <a:spcPts val="0"/>
              </a:spcAft>
              <a:buClr>
                <a:srgbClr val="002060"/>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120" name="Google Shape;120;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rgbClr val="002060"/>
              </a:buClr>
              <a:buSzPts val="2400"/>
              <a:buChar char="•"/>
              <a:defRPr sz="2400"/>
            </a:lvl1pPr>
            <a:lvl2pPr marL="914400" lvl="1" indent="-355600" algn="l">
              <a:spcBef>
                <a:spcPts val="400"/>
              </a:spcBef>
              <a:spcAft>
                <a:spcPts val="0"/>
              </a:spcAft>
              <a:buClr>
                <a:srgbClr val="002060"/>
              </a:buClr>
              <a:buSzPts val="2000"/>
              <a:buChar char="–"/>
              <a:defRPr sz="2000"/>
            </a:lvl2pPr>
            <a:lvl3pPr marL="1371600" lvl="2" indent="-342900" algn="l">
              <a:spcBef>
                <a:spcPts val="360"/>
              </a:spcBef>
              <a:spcAft>
                <a:spcPts val="0"/>
              </a:spcAft>
              <a:buClr>
                <a:srgbClr val="002060"/>
              </a:buClr>
              <a:buSzPts val="1800"/>
              <a:buChar char="•"/>
              <a:defRPr sz="1800"/>
            </a:lvl3pPr>
            <a:lvl4pPr marL="1828800" lvl="3" indent="-330200" algn="l">
              <a:spcBef>
                <a:spcPts val="320"/>
              </a:spcBef>
              <a:spcAft>
                <a:spcPts val="0"/>
              </a:spcAft>
              <a:buClr>
                <a:srgbClr val="002060"/>
              </a:buClr>
              <a:buSzPts val="1600"/>
              <a:buChar char="–"/>
              <a:defRPr sz="1600"/>
            </a:lvl4pPr>
            <a:lvl5pPr marL="2286000" lvl="4" indent="-330200" algn="l">
              <a:spcBef>
                <a:spcPts val="320"/>
              </a:spcBef>
              <a:spcAft>
                <a:spcPts val="0"/>
              </a:spcAft>
              <a:buClr>
                <a:srgbClr val="002060"/>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121" name="Google Shape;121;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4"/>
        <p:cNvGrpSpPr/>
        <p:nvPr/>
      </p:nvGrpSpPr>
      <p:grpSpPr>
        <a:xfrm>
          <a:off x="0" y="0"/>
          <a:ext cx="0" cy="0"/>
          <a:chOff x="0" y="0"/>
          <a:chExt cx="0" cy="0"/>
        </a:xfrm>
      </p:grpSpPr>
      <p:sp>
        <p:nvSpPr>
          <p:cNvPr id="125" name="Google Shape;125;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6" name="Google Shape;126;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2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rgbClr val="002060"/>
              </a:buClr>
              <a:buSzPts val="3200"/>
              <a:buChar char="•"/>
              <a:defRPr sz="3200"/>
            </a:lvl1pPr>
            <a:lvl2pPr marL="914400" lvl="1" indent="-406400" algn="l">
              <a:spcBef>
                <a:spcPts val="560"/>
              </a:spcBef>
              <a:spcAft>
                <a:spcPts val="0"/>
              </a:spcAft>
              <a:buClr>
                <a:srgbClr val="002060"/>
              </a:buClr>
              <a:buSzPts val="2800"/>
              <a:buChar char="–"/>
              <a:defRPr sz="2800"/>
            </a:lvl2pPr>
            <a:lvl3pPr marL="1371600" lvl="2" indent="-381000" algn="l">
              <a:spcBef>
                <a:spcPts val="480"/>
              </a:spcBef>
              <a:spcAft>
                <a:spcPts val="0"/>
              </a:spcAft>
              <a:buClr>
                <a:srgbClr val="002060"/>
              </a:buClr>
              <a:buSzPts val="2400"/>
              <a:buChar char="•"/>
              <a:defRPr sz="2400"/>
            </a:lvl3pPr>
            <a:lvl4pPr marL="1828800" lvl="3" indent="-355600" algn="l">
              <a:spcBef>
                <a:spcPts val="400"/>
              </a:spcBef>
              <a:spcAft>
                <a:spcPts val="0"/>
              </a:spcAft>
              <a:buClr>
                <a:srgbClr val="002060"/>
              </a:buClr>
              <a:buSzPts val="2000"/>
              <a:buChar char="–"/>
              <a:defRPr sz="2000"/>
            </a:lvl4pPr>
            <a:lvl5pPr marL="2286000" lvl="4" indent="-355600" algn="l">
              <a:spcBef>
                <a:spcPts val="400"/>
              </a:spcBef>
              <a:spcAft>
                <a:spcPts val="0"/>
              </a:spcAft>
              <a:buClr>
                <a:srgbClr val="002060"/>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136" name="Google Shape;136;p2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37" name="Google Shape;137;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1"/>
        <p:cNvGrpSpPr/>
        <p:nvPr/>
      </p:nvGrpSpPr>
      <p:grpSpPr>
        <a:xfrm>
          <a:off x="0" y="0"/>
          <a:ext cx="0" cy="0"/>
          <a:chOff x="0" y="0"/>
          <a:chExt cx="0" cy="0"/>
        </a:xfrm>
      </p:grpSpPr>
      <p:sp>
        <p:nvSpPr>
          <p:cNvPr id="22" name="Google Shape;22;p3"/>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4" name="Google Shape;24;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002060"/>
              </a:buClr>
              <a:buSzPts val="2000"/>
              <a:buFont typeface="Tahoma"/>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2"/>
          <p:cNvSpPr>
            <a:spLocks noGrp="1"/>
          </p:cNvSpPr>
          <p:nvPr>
            <p:ph type="pic" idx="2"/>
          </p:nvPr>
        </p:nvSpPr>
        <p:spPr>
          <a:xfrm>
            <a:off x="1792288" y="612775"/>
            <a:ext cx="5486400" cy="4114800"/>
          </a:xfrm>
          <a:prstGeom prst="rect">
            <a:avLst/>
          </a:prstGeom>
          <a:noFill/>
          <a:ln>
            <a:noFill/>
          </a:ln>
        </p:spPr>
      </p:sp>
      <p:sp>
        <p:nvSpPr>
          <p:cNvPr id="143" name="Google Shape;143;p2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rgbClr val="002060"/>
              </a:buClr>
              <a:buSzPts val="1400"/>
              <a:buNone/>
              <a:defRPr sz="1400"/>
            </a:lvl1pPr>
            <a:lvl2pPr marL="914400" lvl="1" indent="-228600" algn="l">
              <a:spcBef>
                <a:spcPts val="240"/>
              </a:spcBef>
              <a:spcAft>
                <a:spcPts val="0"/>
              </a:spcAft>
              <a:buClr>
                <a:srgbClr val="002060"/>
              </a:buClr>
              <a:buSzPts val="1200"/>
              <a:buNone/>
              <a:defRPr sz="1200"/>
            </a:lvl2pPr>
            <a:lvl3pPr marL="1371600" lvl="2" indent="-228600" algn="l">
              <a:spcBef>
                <a:spcPts val="200"/>
              </a:spcBef>
              <a:spcAft>
                <a:spcPts val="0"/>
              </a:spcAft>
              <a:buClr>
                <a:srgbClr val="002060"/>
              </a:buClr>
              <a:buSzPts val="1000"/>
              <a:buNone/>
              <a:defRPr sz="1000"/>
            </a:lvl3pPr>
            <a:lvl4pPr marL="1828800" lvl="3" indent="-228600" algn="l">
              <a:spcBef>
                <a:spcPts val="180"/>
              </a:spcBef>
              <a:spcAft>
                <a:spcPts val="0"/>
              </a:spcAft>
              <a:buClr>
                <a:srgbClr val="002060"/>
              </a:buClr>
              <a:buSzPts val="900"/>
              <a:buNone/>
              <a:defRPr sz="900"/>
            </a:lvl4pPr>
            <a:lvl5pPr marL="2286000" lvl="4" indent="-228600" algn="l">
              <a:spcBef>
                <a:spcPts val="180"/>
              </a:spcBef>
              <a:spcAft>
                <a:spcPts val="0"/>
              </a:spcAft>
              <a:buClr>
                <a:srgbClr val="002060"/>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144" name="Google Shape;144;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7"/>
        <p:cNvGrpSpPr/>
        <p:nvPr/>
      </p:nvGrpSpPr>
      <p:grpSpPr>
        <a:xfrm>
          <a:off x="0" y="0"/>
          <a:ext cx="0" cy="0"/>
          <a:chOff x="0" y="0"/>
          <a:chExt cx="0" cy="0"/>
        </a:xfrm>
      </p:grpSpPr>
      <p:sp>
        <p:nvSpPr>
          <p:cNvPr id="148" name="Google Shape;14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9" name="Google Shape;149;p23"/>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0" name="Google Shape;150;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3"/>
        <p:cNvGrpSpPr/>
        <p:nvPr/>
      </p:nvGrpSpPr>
      <p:grpSpPr>
        <a:xfrm>
          <a:off x="0" y="0"/>
          <a:ext cx="0" cy="0"/>
          <a:chOff x="0" y="0"/>
          <a:chExt cx="0" cy="0"/>
        </a:xfrm>
      </p:grpSpPr>
      <p:sp>
        <p:nvSpPr>
          <p:cNvPr id="154" name="Google Shape;154;p24"/>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rgbClr val="00206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5" name="Google Shape;155;p24"/>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rgbClr val="002060"/>
              </a:buClr>
              <a:buSzPts val="1800"/>
              <a:buChar char="•"/>
              <a:defRPr/>
            </a:lvl1pPr>
            <a:lvl2pPr marL="914400" lvl="1" indent="-342900" algn="l">
              <a:spcBef>
                <a:spcPts val="360"/>
              </a:spcBef>
              <a:spcAft>
                <a:spcPts val="0"/>
              </a:spcAft>
              <a:buClr>
                <a:srgbClr val="002060"/>
              </a:buClr>
              <a:buSzPts val="1800"/>
              <a:buChar char="–"/>
              <a:defRPr/>
            </a:lvl2pPr>
            <a:lvl3pPr marL="1371600" lvl="2" indent="-342900" algn="l">
              <a:spcBef>
                <a:spcPts val="360"/>
              </a:spcBef>
              <a:spcAft>
                <a:spcPts val="0"/>
              </a:spcAft>
              <a:buClr>
                <a:srgbClr val="002060"/>
              </a:buClr>
              <a:buSzPts val="1800"/>
              <a:buChar char="•"/>
              <a:defRPr/>
            </a:lvl3pPr>
            <a:lvl4pPr marL="1828800" lvl="3" indent="-342900" algn="l">
              <a:spcBef>
                <a:spcPts val="360"/>
              </a:spcBef>
              <a:spcAft>
                <a:spcPts val="0"/>
              </a:spcAft>
              <a:buClr>
                <a:srgbClr val="002060"/>
              </a:buClr>
              <a:buSzPts val="1800"/>
              <a:buChar char="–"/>
              <a:defRPr/>
            </a:lvl4pPr>
            <a:lvl5pPr marL="2286000" lvl="4" indent="-342900" algn="l">
              <a:spcBef>
                <a:spcPts val="360"/>
              </a:spcBef>
              <a:spcAft>
                <a:spcPts val="0"/>
              </a:spcAft>
              <a:buClr>
                <a:srgbClr val="002060"/>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56" name="Google Shape;156;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7" name="Google Shape;157;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4"/>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0" name="Google Shape;30;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5"/>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6"/>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6"/>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6"/>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6"/>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a:spLocks noGrp="1"/>
          </p:cNvSpPr>
          <p:nvPr>
            <p:ph type="pic" idx="2"/>
          </p:nvPr>
        </p:nvSpPr>
        <p:spPr>
          <a:xfrm>
            <a:off x="3887391" y="987426"/>
            <a:ext cx="4629150" cy="4873625"/>
          </a:xfrm>
          <a:prstGeom prst="rect">
            <a:avLst/>
          </a:prstGeom>
          <a:noFill/>
          <a:ln>
            <a:noFill/>
          </a:ln>
        </p:spPr>
      </p:sp>
      <p:sp>
        <p:nvSpPr>
          <p:cNvPr id="68" name="Google Shape;68;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4"/>
        <p:cNvGrpSpPr/>
        <p:nvPr/>
      </p:nvGrpSpPr>
      <p:grpSpPr>
        <a:xfrm>
          <a:off x="0" y="0"/>
          <a:ext cx="0" cy="0"/>
          <a:chOff x="0" y="0"/>
          <a:chExt cx="0" cy="0"/>
        </a:xfrm>
      </p:grpSpPr>
      <p:sp>
        <p:nvSpPr>
          <p:cNvPr id="85" name="Google Shape;85;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rgbClr val="002060"/>
              </a:buClr>
              <a:buSzPts val="4400"/>
              <a:buFont typeface="Tahoma"/>
              <a:buNone/>
              <a:defRPr sz="4400" b="1" i="0" u="none" strike="noStrike" cap="none">
                <a:solidFill>
                  <a:srgbClr val="002060"/>
                </a:solidFill>
                <a:latin typeface="Tahoma"/>
                <a:ea typeface="Tahoma"/>
                <a:cs typeface="Tahoma"/>
                <a:sym typeface="Tahom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6" name="Google Shape;86;p1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1pPr>
            <a:lvl2pPr marL="914400" marR="0" lvl="1"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2pPr>
            <a:lvl3pPr marL="1371600" marR="0" lvl="2"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3pPr>
            <a:lvl4pPr marL="1828800" marR="0" lvl="3"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4pPr>
            <a:lvl5pPr marL="2286000" marR="0" lvl="4" indent="-431800" algn="l" rtl="0">
              <a:spcBef>
                <a:spcPts val="640"/>
              </a:spcBef>
              <a:spcAft>
                <a:spcPts val="0"/>
              </a:spcAft>
              <a:buClr>
                <a:srgbClr val="002060"/>
              </a:buClr>
              <a:buSzPts val="3200"/>
              <a:buFont typeface="Arial"/>
              <a:buChar char="»"/>
              <a:defRPr sz="3200" b="0" i="0" u="none" strike="noStrike" cap="none">
                <a:solidFill>
                  <a:srgbClr val="00206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8" name="Google Shape;88;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9" name="Google Shape;89;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Arial"/>
                <a:ea typeface="Arial"/>
                <a:cs typeface="Arial"/>
                <a:sym typeface="Arial"/>
              </a:defRPr>
            </a:lvl1pPr>
            <a:lvl2pPr marL="0" marR="0" lvl="1" indent="0" algn="r" rtl="0">
              <a:spcBef>
                <a:spcPts val="0"/>
              </a:spcBef>
              <a:buNone/>
              <a:defRPr sz="1200">
                <a:solidFill>
                  <a:srgbClr val="888888"/>
                </a:solidFill>
                <a:latin typeface="Arial"/>
                <a:ea typeface="Arial"/>
                <a:cs typeface="Arial"/>
                <a:sym typeface="Arial"/>
              </a:defRPr>
            </a:lvl2pPr>
            <a:lvl3pPr marL="0" marR="0" lvl="2" indent="0" algn="r" rtl="0">
              <a:spcBef>
                <a:spcPts val="0"/>
              </a:spcBef>
              <a:buNone/>
              <a:defRPr sz="1200">
                <a:solidFill>
                  <a:srgbClr val="888888"/>
                </a:solidFill>
                <a:latin typeface="Arial"/>
                <a:ea typeface="Arial"/>
                <a:cs typeface="Arial"/>
                <a:sym typeface="Arial"/>
              </a:defRPr>
            </a:lvl3pPr>
            <a:lvl4pPr marL="0" marR="0" lvl="3" indent="0" algn="r" rtl="0">
              <a:spcBef>
                <a:spcPts val="0"/>
              </a:spcBef>
              <a:buNone/>
              <a:defRPr sz="1200">
                <a:solidFill>
                  <a:srgbClr val="888888"/>
                </a:solidFill>
                <a:latin typeface="Arial"/>
                <a:ea typeface="Arial"/>
                <a:cs typeface="Arial"/>
                <a:sym typeface="Arial"/>
              </a:defRPr>
            </a:lvl4pPr>
            <a:lvl5pPr marL="0" marR="0" lvl="4" indent="0" algn="r" rtl="0">
              <a:spcBef>
                <a:spcPts val="0"/>
              </a:spcBef>
              <a:buNone/>
              <a:defRPr sz="1200">
                <a:solidFill>
                  <a:srgbClr val="888888"/>
                </a:solidFill>
                <a:latin typeface="Arial"/>
                <a:ea typeface="Arial"/>
                <a:cs typeface="Arial"/>
                <a:sym typeface="Arial"/>
              </a:defRPr>
            </a:lvl5pPr>
            <a:lvl6pPr marL="0" marR="0" lvl="5" indent="0" algn="r" rtl="0">
              <a:spcBef>
                <a:spcPts val="0"/>
              </a:spcBef>
              <a:buNone/>
              <a:defRPr sz="1200">
                <a:solidFill>
                  <a:srgbClr val="888888"/>
                </a:solidFill>
                <a:latin typeface="Arial"/>
                <a:ea typeface="Arial"/>
                <a:cs typeface="Arial"/>
                <a:sym typeface="Arial"/>
              </a:defRPr>
            </a:lvl6pPr>
            <a:lvl7pPr marL="0" marR="0" lvl="6" indent="0" algn="r" rtl="0">
              <a:spcBef>
                <a:spcPts val="0"/>
              </a:spcBef>
              <a:buNone/>
              <a:defRPr sz="1200">
                <a:solidFill>
                  <a:srgbClr val="888888"/>
                </a:solidFill>
                <a:latin typeface="Arial"/>
                <a:ea typeface="Arial"/>
                <a:cs typeface="Arial"/>
                <a:sym typeface="Arial"/>
              </a:defRPr>
            </a:lvl7pPr>
            <a:lvl8pPr marL="0" marR="0" lvl="7" indent="0" algn="r" rtl="0">
              <a:spcBef>
                <a:spcPts val="0"/>
              </a:spcBef>
              <a:buNone/>
              <a:defRPr sz="1200">
                <a:solidFill>
                  <a:srgbClr val="888888"/>
                </a:solidFill>
                <a:latin typeface="Arial"/>
                <a:ea typeface="Arial"/>
                <a:cs typeface="Arial"/>
                <a:sym typeface="Arial"/>
              </a:defRPr>
            </a:lvl8pPr>
            <a:lvl9pPr marL="0" marR="0" lvl="8" indent="0" algn="r" rtl="0">
              <a:spcBef>
                <a:spcPts val="0"/>
              </a:spcBef>
              <a:buNone/>
              <a:defRPr sz="1200">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getthefactsout.org/presentation-students" TargetMode="External"/><Relationship Id="rId7" Type="http://schemas.openxmlformats.org/officeDocument/2006/relationships/hyperlink" Target="https://getthefactsout.org/resource-usage-and-copyright-permissions/"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g"/><Relationship Id="rId4" Type="http://schemas.openxmlformats.org/officeDocument/2006/relationships/hyperlink" Target="https://getthefactsout.org/presentation-faculty"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25"/>
          <p:cNvSpPr txBox="1">
            <a:spLocks noGrp="1"/>
          </p:cNvSpPr>
          <p:nvPr>
            <p:ph type="title"/>
          </p:nvPr>
        </p:nvSpPr>
        <p:spPr>
          <a:xfrm>
            <a:off x="628650" y="83431"/>
            <a:ext cx="78867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400"/>
              <a:buFont typeface="Tahoma"/>
              <a:buNone/>
            </a:pPr>
            <a:r>
              <a:rPr lang="en-US" b="1">
                <a:latin typeface="Tahoma"/>
                <a:ea typeface="Tahoma"/>
                <a:cs typeface="Tahoma"/>
                <a:sym typeface="Tahoma"/>
              </a:rPr>
              <a:t>Instructions</a:t>
            </a:r>
            <a:endParaRPr/>
          </a:p>
        </p:txBody>
      </p:sp>
      <p:sp>
        <p:nvSpPr>
          <p:cNvPr id="164" name="Google Shape;164;p25"/>
          <p:cNvSpPr txBox="1">
            <a:spLocks noGrp="1"/>
          </p:cNvSpPr>
          <p:nvPr>
            <p:ph type="body" idx="1"/>
          </p:nvPr>
        </p:nvSpPr>
        <p:spPr>
          <a:xfrm>
            <a:off x="560496" y="1490535"/>
            <a:ext cx="7886700" cy="396178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n-US" sz="2400"/>
              <a:t>The next slide is designed to fit into either a </a:t>
            </a:r>
            <a:r>
              <a:rPr lang="en-US" sz="2400" u="sng">
                <a:solidFill>
                  <a:schemeClr val="hlink"/>
                </a:solidFill>
                <a:hlinkClick r:id="rId3"/>
              </a:rPr>
              <a:t>GFO student presentation: Busting Myths About the Teaching Profession</a:t>
            </a:r>
            <a:r>
              <a:rPr lang="en-US" sz="2400"/>
              <a:t> or a </a:t>
            </a:r>
            <a:r>
              <a:rPr lang="en-US" sz="2400" u="sng">
                <a:solidFill>
                  <a:schemeClr val="hlink"/>
                </a:solidFill>
                <a:hlinkClick r:id="rId4"/>
              </a:rPr>
              <a:t>GFO faculty/staff presentation: Teaching: The Best Kept Secret!</a:t>
            </a:r>
            <a:r>
              <a:rPr lang="en-US" sz="2400"/>
              <a:t>.  </a:t>
            </a:r>
            <a:endParaRPr/>
          </a:p>
          <a:p>
            <a:pPr marL="228600" lvl="0" indent="-228600" algn="l" rtl="0">
              <a:lnSpc>
                <a:spcPct val="90000"/>
              </a:lnSpc>
              <a:spcBef>
                <a:spcPts val="1000"/>
              </a:spcBef>
              <a:spcAft>
                <a:spcPts val="0"/>
              </a:spcAft>
              <a:buClr>
                <a:schemeClr val="dk1"/>
              </a:buClr>
              <a:buSzPts val="2400"/>
              <a:buChar char="•"/>
            </a:pPr>
            <a:r>
              <a:rPr lang="en-US" sz="2400"/>
              <a:t>It matches the teacher salary slide in the presentation slide decks. </a:t>
            </a:r>
            <a:endParaRPr/>
          </a:p>
          <a:p>
            <a:pPr marL="228600" lvl="0" indent="-228600" algn="l" rtl="0">
              <a:lnSpc>
                <a:spcPct val="90000"/>
              </a:lnSpc>
              <a:spcBef>
                <a:spcPts val="1000"/>
              </a:spcBef>
              <a:spcAft>
                <a:spcPts val="0"/>
              </a:spcAft>
              <a:buClr>
                <a:schemeClr val="dk1"/>
              </a:buClr>
              <a:buSzPts val="2400"/>
              <a:buChar char="•"/>
            </a:pPr>
            <a:r>
              <a:rPr lang="en-US" sz="2400"/>
              <a:t>You can simply copy and paste this into the slide deck and be ready to present!</a:t>
            </a:r>
            <a:endParaRPr/>
          </a:p>
          <a:p>
            <a:pPr marL="228600" lvl="0" indent="-228600" algn="l" rtl="0">
              <a:lnSpc>
                <a:spcPct val="90000"/>
              </a:lnSpc>
              <a:spcBef>
                <a:spcPts val="1000"/>
              </a:spcBef>
              <a:spcAft>
                <a:spcPts val="0"/>
              </a:spcAft>
              <a:buClr>
                <a:srgbClr val="EF643E"/>
              </a:buClr>
              <a:buSzPts val="2400"/>
              <a:buChar char="•"/>
            </a:pPr>
            <a:r>
              <a:rPr lang="en-US" sz="2400" i="1">
                <a:solidFill>
                  <a:srgbClr val="EF643E"/>
                </a:solidFill>
              </a:rPr>
              <a:t>Note: </a:t>
            </a:r>
            <a:r>
              <a:rPr lang="en-US" sz="2400">
                <a:solidFill>
                  <a:srgbClr val="EF643E"/>
                </a:solidFill>
              </a:rPr>
              <a:t>The Notes section of these slides contain scripts and pointers for presenting</a:t>
            </a:r>
            <a:endParaRPr/>
          </a:p>
        </p:txBody>
      </p:sp>
      <p:pic>
        <p:nvPicPr>
          <p:cNvPr id="165" name="Google Shape;165;p25" descr="Image result for national science foundation robert noyce teacher scholarship program"/>
          <p:cNvPicPr preferRelativeResize="0"/>
          <p:nvPr/>
        </p:nvPicPr>
        <p:blipFill rotWithShape="1">
          <a:blip r:embed="rId5">
            <a:alphaModFix/>
          </a:blip>
          <a:srcRect/>
          <a:stretch/>
        </p:blipFill>
        <p:spPr>
          <a:xfrm>
            <a:off x="8241956" y="5763118"/>
            <a:ext cx="816545" cy="823077"/>
          </a:xfrm>
          <a:prstGeom prst="rect">
            <a:avLst/>
          </a:prstGeom>
          <a:noFill/>
          <a:ln>
            <a:noFill/>
          </a:ln>
        </p:spPr>
      </p:pic>
      <p:sp>
        <p:nvSpPr>
          <p:cNvPr id="166" name="Google Shape;166;p25"/>
          <p:cNvSpPr/>
          <p:nvPr/>
        </p:nvSpPr>
        <p:spPr>
          <a:xfrm>
            <a:off x="4827155" y="5741874"/>
            <a:ext cx="3276600" cy="1015663"/>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Any opinions, findings, and conclusions or recommendations expressed in this material are those of the author(s) and do not necessarily reflect the views of the National Science Foundation. NSF DUE #1821710 &amp; 1821462. </a:t>
            </a:r>
            <a:endParaRPr sz="1200" b="0" i="0" u="none" strike="noStrike" cap="none">
              <a:solidFill>
                <a:srgbClr val="000000"/>
              </a:solidFill>
              <a:latin typeface="Calibri"/>
              <a:ea typeface="Calibri"/>
              <a:cs typeface="Calibri"/>
              <a:sym typeface="Calibri"/>
            </a:endParaRPr>
          </a:p>
        </p:txBody>
      </p:sp>
      <p:pic>
        <p:nvPicPr>
          <p:cNvPr id="167" name="Google Shape;167;p25"/>
          <p:cNvPicPr preferRelativeResize="0"/>
          <p:nvPr/>
        </p:nvPicPr>
        <p:blipFill rotWithShape="1">
          <a:blip r:embed="rId6">
            <a:alphaModFix/>
          </a:blip>
          <a:srcRect/>
          <a:stretch/>
        </p:blipFill>
        <p:spPr>
          <a:xfrm>
            <a:off x="5423" y="5510872"/>
            <a:ext cx="3078291" cy="825084"/>
          </a:xfrm>
          <a:prstGeom prst="rect">
            <a:avLst/>
          </a:prstGeom>
          <a:noFill/>
          <a:ln>
            <a:noFill/>
          </a:ln>
        </p:spPr>
      </p:pic>
      <p:sp>
        <p:nvSpPr>
          <p:cNvPr id="168" name="Google Shape;168;p25"/>
          <p:cNvSpPr txBox="1"/>
          <p:nvPr/>
        </p:nvSpPr>
        <p:spPr>
          <a:xfrm>
            <a:off x="181233" y="6277773"/>
            <a:ext cx="2726673"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 b="1" i="0" u="none" strike="noStrike" cap="none">
                <a:solidFill>
                  <a:schemeClr val="dk1"/>
                </a:solidFill>
                <a:latin typeface="Arial"/>
                <a:ea typeface="Arial"/>
                <a:cs typeface="Arial"/>
                <a:sym typeface="Arial"/>
              </a:rPr>
              <a:t>Repairing the reputation of the teaching profession</a:t>
            </a:r>
            <a:endParaRPr/>
          </a:p>
        </p:txBody>
      </p:sp>
      <p:pic>
        <p:nvPicPr>
          <p:cNvPr id="169" name="Google Shape;169;p25">
            <a:hlinkClick r:id="rId7"/>
          </p:cNvPr>
          <p:cNvPicPr preferRelativeResize="0"/>
          <p:nvPr/>
        </p:nvPicPr>
        <p:blipFill rotWithShape="1">
          <a:blip r:embed="rId8">
            <a:alphaModFix/>
          </a:blip>
          <a:srcRect/>
          <a:stretch/>
        </p:blipFill>
        <p:spPr>
          <a:xfrm>
            <a:off x="3448430" y="6391745"/>
            <a:ext cx="838200" cy="29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pic>
        <p:nvPicPr>
          <p:cNvPr id="175" name="Google Shape;175;p26" descr="https://encrypted-tbn0.gstatic.com/images?q=tbn:ANd9GcRJLlqixcXpjFYO3TX2upkutqhN_12AsD7HJPkMDmbDqdlBeUjGmw"/>
          <p:cNvPicPr preferRelativeResize="0"/>
          <p:nvPr/>
        </p:nvPicPr>
        <p:blipFill rotWithShape="1">
          <a:blip r:embed="rId3">
            <a:alphaModFix/>
          </a:blip>
          <a:srcRect/>
          <a:stretch/>
        </p:blipFill>
        <p:spPr>
          <a:xfrm>
            <a:off x="6776214" y="145175"/>
            <a:ext cx="2197521" cy="1447800"/>
          </a:xfrm>
          <a:prstGeom prst="rect">
            <a:avLst/>
          </a:prstGeom>
          <a:noFill/>
          <a:ln>
            <a:noFill/>
          </a:ln>
        </p:spPr>
      </p:pic>
      <p:sp>
        <p:nvSpPr>
          <p:cNvPr id="176" name="Google Shape;176;p26"/>
          <p:cNvSpPr txBox="1">
            <a:spLocks noGrp="1"/>
          </p:cNvSpPr>
          <p:nvPr>
            <p:ph type="title"/>
          </p:nvPr>
        </p:nvSpPr>
        <p:spPr>
          <a:xfrm>
            <a:off x="-3" y="197900"/>
            <a:ext cx="6960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77" name="Google Shape;177;p26"/>
          <p:cNvGraphicFramePr/>
          <p:nvPr>
            <p:extLst>
              <p:ext uri="{D42A27DB-BD31-4B8C-83A1-F6EECF244321}">
                <p14:modId xmlns:p14="http://schemas.microsoft.com/office/powerpoint/2010/main" val="1001662268"/>
              </p:ext>
            </p:extLst>
          </p:nvPr>
        </p:nvGraphicFramePr>
        <p:xfrm>
          <a:off x="363415" y="2105213"/>
          <a:ext cx="4081250" cy="1549327"/>
        </p:xfrm>
        <a:graphic>
          <a:graphicData uri="http://schemas.openxmlformats.org/drawingml/2006/table">
            <a:tbl>
              <a:tblPr>
                <a:noFill/>
                <a:tableStyleId>{BDF913A0-72F9-488D-BF2D-3DA6F0EE02BC}</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marR="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Metropolitan Nashville Public Schools </a:t>
                      </a:r>
                      <a:r>
                        <a:rPr lang="en-US" sz="1400" b="1" dirty="0">
                          <a:solidFill>
                            <a:schemeClr val="dk2"/>
                          </a:solidFill>
                          <a:latin typeface="Calibri"/>
                          <a:ea typeface="Calibri"/>
                          <a:cs typeface="Calibri"/>
                          <a:sym typeface="Calibri"/>
                        </a:rPr>
                        <a:t>(23-24)</a:t>
                      </a:r>
                      <a:endParaRPr sz="1400" u="none" strike="noStrike" cap="none"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$50,047-$51,152</a:t>
                      </a:r>
                      <a:endParaRPr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78" name="Google Shape;178;p26"/>
          <p:cNvSpPr txBox="1"/>
          <p:nvPr/>
        </p:nvSpPr>
        <p:spPr>
          <a:xfrm>
            <a:off x="610203" y="5687575"/>
            <a:ext cx="7923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201 days </a:t>
            </a:r>
            <a:r>
              <a:rPr lang="en-US" sz="2400">
                <a:solidFill>
                  <a:srgbClr val="7030A0"/>
                </a:solidFill>
                <a:latin typeface="Arial"/>
                <a:ea typeface="Arial"/>
                <a:cs typeface="Arial"/>
                <a:sym typeface="Arial"/>
              </a:rPr>
              <a:t>contract → </a:t>
            </a:r>
            <a:r>
              <a:rPr lang="en-US" sz="2400">
                <a:solidFill>
                  <a:srgbClr val="7030A0"/>
                </a:solidFill>
              </a:rPr>
              <a:t>$50,600 </a:t>
            </a:r>
            <a:r>
              <a:rPr lang="en-US" sz="2400">
                <a:solidFill>
                  <a:srgbClr val="7030A0"/>
                </a:solidFill>
                <a:latin typeface="Arial"/>
                <a:ea typeface="Arial"/>
                <a:cs typeface="Arial"/>
                <a:sym typeface="Arial"/>
              </a:rPr>
              <a:t>= </a:t>
            </a:r>
            <a:r>
              <a:rPr lang="en-US" sz="2400">
                <a:solidFill>
                  <a:srgbClr val="7030A0"/>
                </a:solidFill>
              </a:rPr>
              <a:t>$31</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pic>
        <p:nvPicPr>
          <p:cNvPr id="185" name="Google Shape;185;p27" descr="https://encrypted-tbn0.gstatic.com/images?q=tbn:ANd9GcRJLlqixcXpjFYO3TX2upkutqhN_12AsD7HJPkMDmbDqdlBeUjGmw"/>
          <p:cNvPicPr preferRelativeResize="0"/>
          <p:nvPr/>
        </p:nvPicPr>
        <p:blipFill rotWithShape="1">
          <a:blip r:embed="rId3">
            <a:alphaModFix/>
          </a:blip>
          <a:srcRect/>
          <a:stretch/>
        </p:blipFill>
        <p:spPr>
          <a:xfrm>
            <a:off x="6636364" y="207225"/>
            <a:ext cx="2197521" cy="1447800"/>
          </a:xfrm>
          <a:prstGeom prst="rect">
            <a:avLst/>
          </a:prstGeom>
          <a:noFill/>
          <a:ln>
            <a:noFill/>
          </a:ln>
        </p:spPr>
      </p:pic>
      <p:sp>
        <p:nvSpPr>
          <p:cNvPr id="186" name="Google Shape;186;p27"/>
          <p:cNvSpPr txBox="1">
            <a:spLocks noGrp="1"/>
          </p:cNvSpPr>
          <p:nvPr>
            <p:ph type="title"/>
          </p:nvPr>
        </p:nvSpPr>
        <p:spPr>
          <a:xfrm>
            <a:off x="182775" y="270300"/>
            <a:ext cx="64536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87" name="Google Shape;187;p27"/>
          <p:cNvGraphicFramePr/>
          <p:nvPr>
            <p:extLst>
              <p:ext uri="{D42A27DB-BD31-4B8C-83A1-F6EECF244321}">
                <p14:modId xmlns:p14="http://schemas.microsoft.com/office/powerpoint/2010/main" val="943322879"/>
              </p:ext>
            </p:extLst>
          </p:nvPr>
        </p:nvGraphicFramePr>
        <p:xfrm>
          <a:off x="363415" y="2105213"/>
          <a:ext cx="5544300" cy="1549327"/>
        </p:xfrm>
        <a:graphic>
          <a:graphicData uri="http://schemas.openxmlformats.org/drawingml/2006/table">
            <a:tbl>
              <a:tblPr>
                <a:noFill/>
                <a:tableStyleId>{BDF913A0-72F9-488D-BF2D-3DA6F0EE02BC}</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Metropolitan Nashville Public Schools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$50,047-$51,152</a:t>
                      </a:r>
                      <a:endParaRPr lang="en-US"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$55,571-$56,676</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88" name="Google Shape;188;p27"/>
          <p:cNvSpPr txBox="1"/>
          <p:nvPr/>
        </p:nvSpPr>
        <p:spPr>
          <a:xfrm>
            <a:off x="377404" y="5718600"/>
            <a:ext cx="83892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201 days </a:t>
            </a:r>
            <a:r>
              <a:rPr lang="en-US" sz="2400">
                <a:solidFill>
                  <a:srgbClr val="7030A0"/>
                </a:solidFill>
                <a:latin typeface="Arial"/>
                <a:ea typeface="Arial"/>
                <a:cs typeface="Arial"/>
                <a:sym typeface="Arial"/>
              </a:rPr>
              <a:t>contract → </a:t>
            </a:r>
            <a:r>
              <a:rPr lang="en-US" sz="2400">
                <a:solidFill>
                  <a:srgbClr val="7030A0"/>
                </a:solidFill>
              </a:rPr>
              <a:t>$56,100 </a:t>
            </a:r>
            <a:r>
              <a:rPr lang="en-US" sz="2400">
                <a:solidFill>
                  <a:srgbClr val="7030A0"/>
                </a:solidFill>
                <a:latin typeface="Arial"/>
                <a:ea typeface="Arial"/>
                <a:cs typeface="Arial"/>
                <a:sym typeface="Arial"/>
              </a:rPr>
              <a:t>= </a:t>
            </a:r>
            <a:r>
              <a:rPr lang="en-US" sz="2400">
                <a:solidFill>
                  <a:srgbClr val="7030A0"/>
                </a:solidFill>
              </a:rPr>
              <a:t>$35</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pic>
        <p:nvPicPr>
          <p:cNvPr id="195" name="Google Shape;195;p28" descr="https://encrypted-tbn0.gstatic.com/images?q=tbn:ANd9GcRJLlqixcXpjFYO3TX2upkutqhN_12AsD7HJPkMDmbDqdlBeUjGmw"/>
          <p:cNvPicPr preferRelativeResize="0"/>
          <p:nvPr/>
        </p:nvPicPr>
        <p:blipFill rotWithShape="1">
          <a:blip r:embed="rId3">
            <a:alphaModFix/>
          </a:blip>
          <a:srcRect/>
          <a:stretch/>
        </p:blipFill>
        <p:spPr>
          <a:xfrm>
            <a:off x="6636314" y="258950"/>
            <a:ext cx="2197521" cy="1447800"/>
          </a:xfrm>
          <a:prstGeom prst="rect">
            <a:avLst/>
          </a:prstGeom>
          <a:noFill/>
          <a:ln>
            <a:noFill/>
          </a:ln>
        </p:spPr>
      </p:pic>
      <p:sp>
        <p:nvSpPr>
          <p:cNvPr id="196" name="Google Shape;196;p28"/>
          <p:cNvSpPr txBox="1">
            <a:spLocks noGrp="1"/>
          </p:cNvSpPr>
          <p:nvPr>
            <p:ph type="title"/>
          </p:nvPr>
        </p:nvSpPr>
        <p:spPr>
          <a:xfrm>
            <a:off x="145746" y="258950"/>
            <a:ext cx="5957100" cy="1524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rgbClr val="002060"/>
              </a:buClr>
              <a:buSzPts val="4770"/>
              <a:buFont typeface="Tahoma"/>
              <a:buNone/>
            </a:pPr>
            <a:r>
              <a:rPr lang="en-US" sz="4770" b="1">
                <a:solidFill>
                  <a:srgbClr val="272D41"/>
                </a:solidFill>
              </a:rPr>
              <a:t>Teacher Salaries</a:t>
            </a:r>
            <a:br>
              <a:rPr lang="en-US" sz="3959" b="1">
                <a:latin typeface="Calibri"/>
                <a:ea typeface="Calibri"/>
                <a:cs typeface="Calibri"/>
                <a:sym typeface="Calibri"/>
              </a:rPr>
            </a:br>
            <a:r>
              <a:rPr lang="en-US" sz="3240">
                <a:solidFill>
                  <a:srgbClr val="272D41"/>
                </a:solidFill>
                <a:latin typeface="Calibri"/>
                <a:ea typeface="Calibri"/>
                <a:cs typeface="Calibri"/>
                <a:sym typeface="Calibri"/>
              </a:rPr>
              <a:t>school-year</a:t>
            </a:r>
            <a:r>
              <a:rPr lang="en-US" sz="3240" b="1">
                <a:solidFill>
                  <a:srgbClr val="272D41"/>
                </a:solidFill>
                <a:latin typeface="Calibri"/>
                <a:ea typeface="Calibri"/>
                <a:cs typeface="Calibri"/>
                <a:sym typeface="Calibri"/>
              </a:rPr>
              <a:t> contracts</a:t>
            </a:r>
            <a:endParaRPr/>
          </a:p>
        </p:txBody>
      </p:sp>
      <p:graphicFrame>
        <p:nvGraphicFramePr>
          <p:cNvPr id="197" name="Google Shape;197;p28"/>
          <p:cNvGraphicFramePr/>
          <p:nvPr>
            <p:extLst>
              <p:ext uri="{D42A27DB-BD31-4B8C-83A1-F6EECF244321}">
                <p14:modId xmlns:p14="http://schemas.microsoft.com/office/powerpoint/2010/main" val="1357106034"/>
              </p:ext>
            </p:extLst>
          </p:nvPr>
        </p:nvGraphicFramePr>
        <p:xfrm>
          <a:off x="363415" y="2105213"/>
          <a:ext cx="8470400" cy="1549327"/>
        </p:xfrm>
        <a:graphic>
          <a:graphicData uri="http://schemas.openxmlformats.org/drawingml/2006/table">
            <a:tbl>
              <a:tblPr>
                <a:noFill/>
                <a:tableStyleId>{BDF913A0-72F9-488D-BF2D-3DA6F0EE02BC}</a:tableStyleId>
              </a:tblPr>
              <a:tblGrid>
                <a:gridCol w="2618200">
                  <a:extLst>
                    <a:ext uri="{9D8B030D-6E8A-4147-A177-3AD203B41FA5}">
                      <a16:colId xmlns:a16="http://schemas.microsoft.com/office/drawing/2014/main" val="20000"/>
                    </a:ext>
                  </a:extLst>
                </a:gridCol>
                <a:gridCol w="1463050">
                  <a:extLst>
                    <a:ext uri="{9D8B030D-6E8A-4147-A177-3AD203B41FA5}">
                      <a16:colId xmlns:a16="http://schemas.microsoft.com/office/drawing/2014/main" val="20001"/>
                    </a:ext>
                  </a:extLst>
                </a:gridCol>
                <a:gridCol w="1463050">
                  <a:extLst>
                    <a:ext uri="{9D8B030D-6E8A-4147-A177-3AD203B41FA5}">
                      <a16:colId xmlns:a16="http://schemas.microsoft.com/office/drawing/2014/main" val="20002"/>
                    </a:ext>
                  </a:extLst>
                </a:gridCol>
                <a:gridCol w="1463050">
                  <a:extLst>
                    <a:ext uri="{9D8B030D-6E8A-4147-A177-3AD203B41FA5}">
                      <a16:colId xmlns:a16="http://schemas.microsoft.com/office/drawing/2014/main" val="20003"/>
                    </a:ext>
                  </a:extLst>
                </a:gridCol>
                <a:gridCol w="1463050">
                  <a:extLst>
                    <a:ext uri="{9D8B030D-6E8A-4147-A177-3AD203B41FA5}">
                      <a16:colId xmlns:a16="http://schemas.microsoft.com/office/drawing/2014/main" val="20004"/>
                    </a:ext>
                  </a:extLst>
                </a:gridCol>
              </a:tblGrid>
              <a:tr h="5617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1</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BA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lgn="ctr">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272D41"/>
                        </a:buClr>
                        <a:buSzPts val="2400"/>
                        <a:buFont typeface="Calibri"/>
                        <a:buNone/>
                      </a:pPr>
                      <a:r>
                        <a:rPr lang="en-US" sz="2400" b="1" u="none" strike="noStrike" cap="none">
                          <a:solidFill>
                            <a:srgbClr val="272D41"/>
                          </a:solidFill>
                          <a:latin typeface="Calibri"/>
                          <a:ea typeface="Calibri"/>
                          <a:cs typeface="Calibri"/>
                          <a:sym typeface="Calibri"/>
                        </a:rPr>
                        <a:t>MA yr 15</a:t>
                      </a:r>
                      <a:endParaRPr sz="2400" u="none" strike="noStrike" cap="none">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0"/>
                  </a:ext>
                </a:extLst>
              </a:tr>
              <a:tr h="914400">
                <a:tc>
                  <a:txBody>
                    <a:bodyPr/>
                    <a:lstStyle/>
                    <a:p>
                      <a:pPr marL="0" lvl="0" indent="0" algn="l" rtl="0">
                        <a:lnSpc>
                          <a:spcPct val="90000"/>
                        </a:lnSpc>
                        <a:spcBef>
                          <a:spcPts val="0"/>
                        </a:spcBef>
                        <a:spcAft>
                          <a:spcPts val="0"/>
                        </a:spcAft>
                        <a:buClr>
                          <a:schemeClr val="dk2"/>
                        </a:buClr>
                        <a:buSzPts val="2400"/>
                        <a:buFont typeface="Calibri"/>
                        <a:buNone/>
                      </a:pPr>
                      <a:r>
                        <a:rPr lang="en-US" sz="2400" b="1" dirty="0">
                          <a:solidFill>
                            <a:schemeClr val="dk2"/>
                          </a:solidFill>
                          <a:latin typeface="Calibri"/>
                          <a:ea typeface="Calibri"/>
                          <a:cs typeface="Calibri"/>
                          <a:sym typeface="Calibri"/>
                        </a:rPr>
                        <a:t>Metropolitan Nashville Public Schools </a:t>
                      </a:r>
                      <a:r>
                        <a:rPr lang="en-US" sz="1400" b="1" dirty="0">
                          <a:solidFill>
                            <a:schemeClr val="dk2"/>
                          </a:solidFill>
                          <a:latin typeface="Calibri"/>
                          <a:ea typeface="Calibri"/>
                          <a:cs typeface="Calibri"/>
                          <a:sym typeface="Calibri"/>
                        </a:rPr>
                        <a:t>(23-24)</a:t>
                      </a:r>
                      <a:endParaRPr sz="1400" b="1" dirty="0">
                        <a:solidFill>
                          <a:schemeClr val="dk2"/>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lgn="ctr">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$50,047-$51,152</a:t>
                      </a:r>
                      <a:endParaRPr lang="en-US" sz="1800" u="none" strike="noStrike" cap="none" dirty="0"/>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$55,571-$56,676</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$61,386-$66,451</a:t>
                      </a:r>
                      <a:endParaRPr sz="2400" dirty="0">
                        <a:solidFill>
                          <a:srgbClr val="272D41"/>
                        </a:solidFill>
                        <a:latin typeface="Calibri"/>
                        <a:ea typeface="Calibri"/>
                        <a:cs typeface="Calibri"/>
                        <a:sym typeface="Calibri"/>
                      </a:endParaRPr>
                    </a:p>
                  </a:txBody>
                  <a:tcPr marL="50000" marR="50000" marT="0" marB="0" anchor="ctr">
                    <a:lnL w="12700" cap="flat" cmpd="sng" algn="ctr">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tc>
                  <a:txBody>
                    <a:bodyPr/>
                    <a:lstStyle/>
                    <a:p>
                      <a:pPr marL="0" lvl="0" indent="0" algn="ctr" rtl="0">
                        <a:lnSpc>
                          <a:spcPct val="90000"/>
                        </a:lnSpc>
                        <a:spcBef>
                          <a:spcPts val="0"/>
                        </a:spcBef>
                        <a:spcAft>
                          <a:spcPts val="0"/>
                        </a:spcAft>
                        <a:buClr>
                          <a:srgbClr val="272D41"/>
                        </a:buClr>
                        <a:buSzPts val="2400"/>
                        <a:buFont typeface="Calibri"/>
                        <a:buNone/>
                      </a:pPr>
                      <a:r>
                        <a:rPr lang="en-US" sz="2400" dirty="0">
                          <a:solidFill>
                            <a:srgbClr val="272D41"/>
                          </a:solidFill>
                          <a:latin typeface="Calibri"/>
                          <a:ea typeface="Calibri"/>
                          <a:cs typeface="Calibri"/>
                          <a:sym typeface="Calibri"/>
                        </a:rPr>
                        <a:t>$72,255-$80,078</a:t>
                      </a:r>
                      <a:endParaRPr sz="2400" dirty="0">
                        <a:solidFill>
                          <a:srgbClr val="272D41"/>
                        </a:solidFill>
                        <a:latin typeface="Calibri"/>
                        <a:ea typeface="Calibri"/>
                        <a:cs typeface="Calibri"/>
                        <a:sym typeface="Calibri"/>
                      </a:endParaRPr>
                    </a:p>
                  </a:txBody>
                  <a:tcPr marL="50000" marR="50000" marT="0" marB="0" anchor="ctr">
                    <a:lnL w="12700" cap="flat" cmpd="sng">
                      <a:solidFill>
                        <a:srgbClr val="244061"/>
                      </a:solidFill>
                      <a:prstDash val="solid"/>
                      <a:round/>
                      <a:headEnd type="none" w="sm" len="sm"/>
                      <a:tailEnd type="none" w="sm" len="sm"/>
                    </a:lnL>
                    <a:lnR w="12700" cap="flat" cmpd="sng">
                      <a:solidFill>
                        <a:srgbClr val="244061"/>
                      </a:solidFill>
                      <a:prstDash val="solid"/>
                      <a:round/>
                      <a:headEnd type="none" w="sm" len="sm"/>
                      <a:tailEnd type="none" w="sm" len="sm"/>
                    </a:lnR>
                    <a:lnT w="12700" cap="flat" cmpd="sng">
                      <a:solidFill>
                        <a:srgbClr val="244061"/>
                      </a:solidFill>
                      <a:prstDash val="solid"/>
                      <a:round/>
                      <a:headEnd type="none" w="sm" len="sm"/>
                      <a:tailEnd type="none" w="sm" len="sm"/>
                    </a:lnT>
                    <a:lnB w="12700" cap="flat" cmpd="sng">
                      <a:solidFill>
                        <a:srgbClr val="244061"/>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
        <p:nvSpPr>
          <p:cNvPr id="198" name="Google Shape;198;p28"/>
          <p:cNvSpPr txBox="1"/>
          <p:nvPr/>
        </p:nvSpPr>
        <p:spPr>
          <a:xfrm>
            <a:off x="263700" y="5718600"/>
            <a:ext cx="8616600" cy="8310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7030A0"/>
              </a:buClr>
              <a:buSzPts val="2400"/>
              <a:buFont typeface="Arial"/>
              <a:buNone/>
            </a:pPr>
            <a:r>
              <a:rPr lang="en-US" sz="2400">
                <a:solidFill>
                  <a:srgbClr val="7030A0"/>
                </a:solidFill>
              </a:rPr>
              <a:t>201 days </a:t>
            </a:r>
            <a:r>
              <a:rPr lang="en-US" sz="2400">
                <a:solidFill>
                  <a:srgbClr val="7030A0"/>
                </a:solidFill>
                <a:latin typeface="Arial"/>
                <a:ea typeface="Arial"/>
                <a:cs typeface="Arial"/>
                <a:sym typeface="Arial"/>
              </a:rPr>
              <a:t>contract → </a:t>
            </a:r>
            <a:r>
              <a:rPr lang="en-US" sz="2400">
                <a:solidFill>
                  <a:srgbClr val="7030A0"/>
                </a:solidFill>
              </a:rPr>
              <a:t>$76,200 </a:t>
            </a:r>
            <a:r>
              <a:rPr lang="en-US" sz="2400">
                <a:solidFill>
                  <a:srgbClr val="7030A0"/>
                </a:solidFill>
                <a:latin typeface="Arial"/>
                <a:ea typeface="Arial"/>
                <a:cs typeface="Arial"/>
                <a:sym typeface="Arial"/>
              </a:rPr>
              <a:t>= </a:t>
            </a:r>
            <a:r>
              <a:rPr lang="en-US" sz="2400">
                <a:solidFill>
                  <a:srgbClr val="7030A0"/>
                </a:solidFill>
              </a:rPr>
              <a:t>$47</a:t>
            </a:r>
            <a:r>
              <a:rPr lang="en-US" sz="2400">
                <a:solidFill>
                  <a:srgbClr val="7030A0"/>
                </a:solidFill>
                <a:latin typeface="Arial"/>
                <a:ea typeface="Arial"/>
                <a:cs typeface="Arial"/>
                <a:sym typeface="Arial"/>
              </a:rPr>
              <a:t>/hr.</a:t>
            </a:r>
            <a:endParaRPr/>
          </a:p>
          <a:p>
            <a:pPr marL="0" marR="0" lvl="0" indent="0" algn="ctr" rtl="0">
              <a:lnSpc>
                <a:spcPct val="100000"/>
              </a:lnSpc>
              <a:spcBef>
                <a:spcPts val="0"/>
              </a:spcBef>
              <a:spcAft>
                <a:spcPts val="0"/>
              </a:spcAft>
              <a:buClr>
                <a:srgbClr val="7030A0"/>
              </a:buClr>
              <a:buSzPts val="2400"/>
              <a:buFont typeface="Arial"/>
              <a:buNone/>
            </a:pPr>
            <a:r>
              <a:rPr lang="en-US" sz="2400" b="0" i="0" u="none" strike="noStrike" cap="none">
                <a:solidFill>
                  <a:srgbClr val="7030A0"/>
                </a:solidFill>
                <a:latin typeface="Arial"/>
                <a:ea typeface="Arial"/>
                <a:cs typeface="Arial"/>
                <a:sym typeface="Arial"/>
              </a:rPr>
              <a:t>+ Extra Pay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aphicFrame>
        <p:nvGraphicFramePr>
          <p:cNvPr id="205" name="Google Shape;205;p29"/>
          <p:cNvGraphicFramePr/>
          <p:nvPr>
            <p:extLst>
              <p:ext uri="{D42A27DB-BD31-4B8C-83A1-F6EECF244321}">
                <p14:modId xmlns:p14="http://schemas.microsoft.com/office/powerpoint/2010/main" val="3960479368"/>
              </p:ext>
            </p:extLst>
          </p:nvPr>
        </p:nvGraphicFramePr>
        <p:xfrm>
          <a:off x="342900" y="1919467"/>
          <a:ext cx="8458225" cy="2827173"/>
        </p:xfrm>
        <a:graphic>
          <a:graphicData uri="http://schemas.openxmlformats.org/drawingml/2006/table">
            <a:tbl>
              <a:tblPr>
                <a:noFill/>
                <a:tableStyleId>{BDF913A0-72F9-488D-BF2D-3DA6F0EE02BC}</a:tableStyleId>
              </a:tblPr>
              <a:tblGrid>
                <a:gridCol w="3836700">
                  <a:extLst>
                    <a:ext uri="{9D8B030D-6E8A-4147-A177-3AD203B41FA5}">
                      <a16:colId xmlns:a16="http://schemas.microsoft.com/office/drawing/2014/main" val="20000"/>
                    </a:ext>
                  </a:extLst>
                </a:gridCol>
                <a:gridCol w="1569575">
                  <a:extLst>
                    <a:ext uri="{9D8B030D-6E8A-4147-A177-3AD203B41FA5}">
                      <a16:colId xmlns:a16="http://schemas.microsoft.com/office/drawing/2014/main" val="20001"/>
                    </a:ext>
                  </a:extLst>
                </a:gridCol>
                <a:gridCol w="1569575">
                  <a:extLst>
                    <a:ext uri="{9D8B030D-6E8A-4147-A177-3AD203B41FA5}">
                      <a16:colId xmlns:a16="http://schemas.microsoft.com/office/drawing/2014/main" val="20002"/>
                    </a:ext>
                  </a:extLst>
                </a:gridCol>
                <a:gridCol w="1482375">
                  <a:extLst>
                    <a:ext uri="{9D8B030D-6E8A-4147-A177-3AD203B41FA5}">
                      <a16:colId xmlns:a16="http://schemas.microsoft.com/office/drawing/2014/main" val="20003"/>
                    </a:ext>
                  </a:extLst>
                </a:gridCol>
              </a:tblGrid>
              <a:tr h="356275">
                <a:tc>
                  <a:txBody>
                    <a:bodyPr/>
                    <a:lstStyle/>
                    <a:p>
                      <a:pPr marL="0" marR="0" lvl="0" indent="0" algn="l" rtl="0">
                        <a:lnSpc>
                          <a:spcPct val="115000"/>
                        </a:lnSpc>
                        <a:spcBef>
                          <a:spcPts val="0"/>
                        </a:spcBef>
                        <a:spcAft>
                          <a:spcPts val="0"/>
                        </a:spcAft>
                        <a:buClr>
                          <a:schemeClr val="dk1"/>
                        </a:buClr>
                        <a:buSzPts val="2400"/>
                        <a:buFont typeface="Arial"/>
                        <a:buNone/>
                      </a:pPr>
                      <a:endParaRPr sz="2400" u="none" strike="noStrike" cap="none">
                        <a:solidFill>
                          <a:srgbClr val="31304D"/>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Calendar*</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Minimum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115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Maximum</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Asst. Principal – High School</a:t>
                      </a:r>
                      <a:endParaRPr sz="2400" b="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221 days</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$102,867</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Clr>
                          <a:schemeClr val="dk1"/>
                        </a:buClr>
                        <a:buSzPts val="2000"/>
                        <a:buFont typeface="Arial"/>
                        <a:buNone/>
                      </a:pPr>
                      <a:r>
                        <a:rPr lang="en-US" sz="2000">
                          <a:solidFill>
                            <a:schemeClr val="dk1"/>
                          </a:solidFill>
                        </a:rPr>
                        <a:t>$134,559</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91650">
                <a:tc>
                  <a:txBody>
                    <a:bodyPr/>
                    <a:lstStyle/>
                    <a:p>
                      <a:pPr marL="0" marR="0" lvl="0" indent="0" algn="l" rtl="0">
                        <a:lnSpc>
                          <a:spcPct val="90000"/>
                        </a:lnSpc>
                        <a:spcBef>
                          <a:spcPts val="0"/>
                        </a:spcBef>
                        <a:spcAft>
                          <a:spcPts val="0"/>
                        </a:spcAft>
                        <a:buClr>
                          <a:srgbClr val="002060"/>
                        </a:buClr>
                        <a:buSzPts val="2400"/>
                        <a:buFont typeface="Calibri"/>
                        <a:buNone/>
                      </a:pPr>
                      <a:r>
                        <a:rPr lang="en-US" sz="2400" b="1" u="none" strike="noStrike" cap="none">
                          <a:solidFill>
                            <a:srgbClr val="002060"/>
                          </a:solidFill>
                          <a:latin typeface="Calibri"/>
                          <a:ea typeface="Calibri"/>
                          <a:cs typeface="Calibri"/>
                          <a:sym typeface="Calibri"/>
                        </a:rPr>
                        <a:t>Principal – High School</a:t>
                      </a:r>
                      <a:endParaRPr sz="2400" u="none" strike="noStrike" cap="none">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260 days</a:t>
                      </a:r>
                      <a:endParaRPr sz="2000" u="none" strike="noStrike" cap="none">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$124,905</a:t>
                      </a:r>
                      <a:endParaRPr sz="2000" u="none" strike="noStrike" cap="none">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$156,984</a:t>
                      </a:r>
                      <a:endParaRPr sz="2000" u="none" strike="noStrike" cap="none" dirty="0">
                        <a:solidFill>
                          <a:schemeClr val="dk1"/>
                        </a:solidFill>
                        <a:latin typeface="Arial"/>
                        <a:ea typeface="Arial"/>
                        <a:cs typeface="Arial"/>
                        <a:sym typeface="Arial"/>
                      </a:endParaRPr>
                    </a:p>
                  </a:txBody>
                  <a:tcPr marL="50000" marR="50000" marT="0" marB="0" anchor="ctr">
                    <a:lnL w="12700" cap="flat" cmpd="sng" algn="ctr">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523975">
                <a:tc>
                  <a:txBody>
                    <a:bodyPr/>
                    <a:lstStyle/>
                    <a:p>
                      <a:pPr marL="0" marR="0" lvl="0" indent="0" algn="l" rtl="0">
                        <a:lnSpc>
                          <a:spcPct val="90000"/>
                        </a:lnSpc>
                        <a:spcBef>
                          <a:spcPts val="0"/>
                        </a:spcBef>
                        <a:spcAft>
                          <a:spcPts val="0"/>
                        </a:spcAft>
                        <a:buNone/>
                      </a:pPr>
                      <a:r>
                        <a:rPr lang="en-US" sz="2400" b="1" u="none" strike="noStrike" cap="none" dirty="0">
                          <a:solidFill>
                            <a:srgbClr val="002060"/>
                          </a:solidFill>
                          <a:latin typeface="Calibri"/>
                          <a:ea typeface="Calibri"/>
                          <a:cs typeface="Calibri"/>
                          <a:sym typeface="Calibri"/>
                        </a:rPr>
                        <a:t>Executive Director</a:t>
                      </a:r>
                      <a:endParaRPr sz="240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ctr" rtl="0">
                        <a:lnSpc>
                          <a:spcPct val="90000"/>
                        </a:lnSpc>
                        <a:spcBef>
                          <a:spcPts val="0"/>
                        </a:spcBef>
                        <a:spcAft>
                          <a:spcPts val="0"/>
                        </a:spcAft>
                        <a:buNone/>
                      </a:pPr>
                      <a:r>
                        <a:rPr lang="en-US" sz="2000">
                          <a:solidFill>
                            <a:schemeClr val="dk1"/>
                          </a:solidFill>
                        </a:rPr>
                        <a:t>260 days</a:t>
                      </a:r>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$129,199</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$153,739</a:t>
                      </a:r>
                      <a:endParaRPr sz="2000" u="none" strike="noStrike" cap="none">
                        <a:solidFill>
                          <a:schemeClr val="dk1"/>
                        </a:solidFill>
                        <a:latin typeface="Arial"/>
                        <a:ea typeface="Arial"/>
                        <a:cs typeface="Arial"/>
                        <a:sym typeface="Aria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523975">
                <a:tc>
                  <a:txBody>
                    <a:bodyPr/>
                    <a:lstStyle/>
                    <a:p>
                      <a:pPr marL="0" marR="0" lvl="0" indent="0" algn="l" rtl="0">
                        <a:lnSpc>
                          <a:spcPct val="90000"/>
                        </a:lnSpc>
                        <a:spcBef>
                          <a:spcPts val="0"/>
                        </a:spcBef>
                        <a:spcAft>
                          <a:spcPts val="0"/>
                        </a:spcAft>
                        <a:buNone/>
                      </a:pPr>
                      <a:r>
                        <a:rPr lang="en-US" sz="2400" b="1" u="none" strike="noStrike" cap="none" dirty="0">
                          <a:solidFill>
                            <a:srgbClr val="002060"/>
                          </a:solidFill>
                          <a:latin typeface="Calibri"/>
                          <a:ea typeface="Calibri"/>
                          <a:cs typeface="Calibri"/>
                          <a:sym typeface="Calibri"/>
                        </a:rPr>
                        <a:t>Executive Director of Schools</a:t>
                      </a:r>
                      <a:endParaRPr sz="2400" u="none" strike="noStrike" cap="none" dirty="0">
                        <a:solidFill>
                          <a:srgbClr val="002060"/>
                        </a:solidFill>
                        <a:latin typeface="Calibri"/>
                        <a:ea typeface="Calibri"/>
                        <a:cs typeface="Calibri"/>
                        <a:sym typeface="Calibri"/>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260 days</a:t>
                      </a:r>
                      <a:endParaRPr sz="2000">
                        <a:solidFill>
                          <a:schemeClr val="dk1"/>
                        </a:solidFil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a:solidFill>
                            <a:schemeClr val="dk1"/>
                          </a:solidFill>
                        </a:rPr>
                        <a:t>$134,347</a:t>
                      </a:r>
                      <a:endParaRPr sz="2000">
                        <a:solidFill>
                          <a:schemeClr val="dk1"/>
                        </a:solidFil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ctr" rtl="0">
                        <a:lnSpc>
                          <a:spcPct val="90000"/>
                        </a:lnSpc>
                        <a:spcBef>
                          <a:spcPts val="0"/>
                        </a:spcBef>
                        <a:spcAft>
                          <a:spcPts val="0"/>
                        </a:spcAft>
                        <a:buClr>
                          <a:schemeClr val="dk1"/>
                        </a:buClr>
                        <a:buFont typeface="Arial"/>
                        <a:buNone/>
                      </a:pPr>
                      <a:r>
                        <a:rPr lang="en-US" sz="2000" dirty="0">
                          <a:solidFill>
                            <a:schemeClr val="dk1"/>
                          </a:solidFill>
                        </a:rPr>
                        <a:t>$162,505</a:t>
                      </a:r>
                      <a:endParaRPr sz="2000" dirty="0">
                        <a:solidFill>
                          <a:schemeClr val="dk1"/>
                        </a:solidFill>
                      </a:endParaRPr>
                    </a:p>
                  </a:txBody>
                  <a:tcPr marL="50000" marR="50000"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206" name="Google Shape;206;p29"/>
          <p:cNvSpPr txBox="1">
            <a:spLocks noGrp="1"/>
          </p:cNvSpPr>
          <p:nvPr>
            <p:ph type="title"/>
          </p:nvPr>
        </p:nvSpPr>
        <p:spPr>
          <a:xfrm>
            <a:off x="180050" y="328683"/>
            <a:ext cx="6940630" cy="1734579"/>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20000"/>
              </a:lnSpc>
              <a:spcBef>
                <a:spcPts val="0"/>
              </a:spcBef>
              <a:spcAft>
                <a:spcPts val="0"/>
              </a:spcAft>
              <a:buClr>
                <a:srgbClr val="002060"/>
              </a:buClr>
              <a:buSzPct val="111111"/>
              <a:buFont typeface="Tahoma"/>
              <a:buNone/>
            </a:pPr>
            <a:r>
              <a:rPr lang="en-US" sz="4770" b="1">
                <a:solidFill>
                  <a:srgbClr val="272D41"/>
                </a:solidFill>
              </a:rPr>
              <a:t>Administrator Salaries</a:t>
            </a:r>
            <a:br>
              <a:rPr lang="en-US" sz="4770" b="1">
                <a:solidFill>
                  <a:srgbClr val="272D41"/>
                </a:solidFill>
              </a:rPr>
            </a:br>
            <a:endParaRPr>
              <a:solidFill>
                <a:srgbClr val="17365D"/>
              </a:solidFill>
              <a:latin typeface="Calibri"/>
              <a:ea typeface="Calibri"/>
              <a:cs typeface="Calibri"/>
              <a:sym typeface="Calibri"/>
            </a:endParaRPr>
          </a:p>
        </p:txBody>
      </p:sp>
      <p:pic>
        <p:nvPicPr>
          <p:cNvPr id="207" name="Google Shape;207;p29" descr="https://encrypted-tbn0.gstatic.com/images?q=tbn:ANd9GcRJLlqixcXpjFYO3TX2upkutqhN_12AsD7HJPkMDmbDqdlBeUjGmw"/>
          <p:cNvPicPr preferRelativeResize="0"/>
          <p:nvPr/>
        </p:nvPicPr>
        <p:blipFill rotWithShape="1">
          <a:blip r:embed="rId3">
            <a:alphaModFix/>
          </a:blip>
          <a:srcRect/>
          <a:stretch/>
        </p:blipFill>
        <p:spPr>
          <a:xfrm>
            <a:off x="6582685" y="138184"/>
            <a:ext cx="2274711" cy="1447800"/>
          </a:xfrm>
          <a:prstGeom prst="rect">
            <a:avLst/>
          </a:prstGeom>
          <a:noFill/>
          <a:ln>
            <a:noFill/>
          </a:ln>
        </p:spPr>
      </p:pic>
      <p:sp>
        <p:nvSpPr>
          <p:cNvPr id="208" name="Google Shape;208;p29"/>
          <p:cNvSpPr txBox="1"/>
          <p:nvPr/>
        </p:nvSpPr>
        <p:spPr>
          <a:xfrm>
            <a:off x="342900" y="5955801"/>
            <a:ext cx="2928900" cy="708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272D41"/>
              </a:buClr>
              <a:buSzPts val="2000"/>
              <a:buFont typeface="Arial"/>
              <a:buNone/>
            </a:pPr>
            <a:r>
              <a:rPr lang="en-US" sz="2000" b="0" i="0" u="none" strike="noStrike" cap="none">
                <a:solidFill>
                  <a:srgbClr val="272D41"/>
                </a:solidFill>
                <a:latin typeface="Arial"/>
                <a:ea typeface="Arial"/>
                <a:cs typeface="Arial"/>
                <a:sym typeface="Arial"/>
              </a:rPr>
              <a:t>* </a:t>
            </a:r>
            <a:r>
              <a:rPr lang="en-US" sz="2000" b="0" i="0" u="none" strike="noStrike" cap="none">
                <a:solidFill>
                  <a:srgbClr val="272D41"/>
                </a:solidFill>
                <a:latin typeface="Calibri"/>
                <a:ea typeface="Calibri"/>
                <a:cs typeface="Calibri"/>
                <a:sym typeface="Calibri"/>
              </a:rPr>
              <a:t>Classroom Teacher Calendar</a:t>
            </a:r>
            <a:r>
              <a:rPr lang="en-US" sz="2000" b="0" i="0" u="none" strike="noStrike" cap="none">
                <a:solidFill>
                  <a:srgbClr val="272D41"/>
                </a:solidFill>
                <a:latin typeface="Arial"/>
                <a:ea typeface="Arial"/>
                <a:cs typeface="Arial"/>
                <a:sym typeface="Arial"/>
              </a:rPr>
              <a:t>: </a:t>
            </a:r>
            <a:r>
              <a:rPr lang="en-US" sz="2000">
                <a:solidFill>
                  <a:srgbClr val="272D41"/>
                </a:solidFill>
              </a:rPr>
              <a:t>201 days</a:t>
            </a:r>
            <a:endParaRPr/>
          </a:p>
        </p:txBody>
      </p:sp>
      <p:sp>
        <p:nvSpPr>
          <p:cNvPr id="209" name="Google Shape;209;p29"/>
          <p:cNvSpPr txBox="1"/>
          <p:nvPr/>
        </p:nvSpPr>
        <p:spPr>
          <a:xfrm>
            <a:off x="2917825" y="5955800"/>
            <a:ext cx="5883300" cy="1631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solidFill>
                  <a:srgbClr val="7030A0"/>
                </a:solidFill>
              </a:rPr>
              <a:t>221 days contract → $118,700 = $67/hr.</a:t>
            </a:r>
            <a:endParaRPr sz="2000">
              <a:solidFill>
                <a:srgbClr val="7030A0"/>
              </a:solidFill>
            </a:endParaRPr>
          </a:p>
          <a:p>
            <a:pPr marL="0" marR="0" lvl="0" indent="0" algn="ctr" rtl="0">
              <a:spcBef>
                <a:spcPts val="0"/>
              </a:spcBef>
              <a:spcAft>
                <a:spcPts val="0"/>
              </a:spcAft>
              <a:buNone/>
            </a:pPr>
            <a:r>
              <a:rPr lang="en-US" sz="2000">
                <a:solidFill>
                  <a:srgbClr val="7030A0"/>
                </a:solidFill>
              </a:rPr>
              <a:t>260 days contract → $148,400 = $71/hr.</a:t>
            </a:r>
            <a:endParaRPr sz="2000">
              <a:solidFill>
                <a:srgbClr val="7030A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pic>
        <p:nvPicPr>
          <p:cNvPr id="215" name="Google Shape;215;p30" descr="https://encrypted-tbn0.gstatic.com/images?q=tbn:ANd9GcRJLlqixcXpjFYO3TX2upkutqhN_12AsD7HJPkMDmbDqdlBeUjGmw"/>
          <p:cNvPicPr preferRelativeResize="0"/>
          <p:nvPr/>
        </p:nvPicPr>
        <p:blipFill rotWithShape="1">
          <a:blip r:embed="rId3">
            <a:alphaModFix/>
          </a:blip>
          <a:srcRect/>
          <a:stretch/>
        </p:blipFill>
        <p:spPr>
          <a:xfrm>
            <a:off x="94275" y="2488525"/>
            <a:ext cx="2179800" cy="1510127"/>
          </a:xfrm>
          <a:prstGeom prst="rect">
            <a:avLst/>
          </a:prstGeom>
          <a:noFill/>
          <a:ln>
            <a:noFill/>
          </a:ln>
        </p:spPr>
      </p:pic>
      <p:sp>
        <p:nvSpPr>
          <p:cNvPr id="216" name="Google Shape;216;p30"/>
          <p:cNvSpPr txBox="1">
            <a:spLocks noGrp="1"/>
          </p:cNvSpPr>
          <p:nvPr>
            <p:ph type="title"/>
          </p:nvPr>
        </p:nvSpPr>
        <p:spPr>
          <a:xfrm>
            <a:off x="-6430" y="152400"/>
            <a:ext cx="9150429" cy="1524000"/>
          </a:xfrm>
          <a:prstGeom prst="rect">
            <a:avLst/>
          </a:prstGeom>
          <a:noFill/>
          <a:ln>
            <a:noFill/>
          </a:ln>
        </p:spPr>
        <p:txBody>
          <a:bodyPr spcFirstLastPara="1" wrap="square" lIns="91425" tIns="45700" rIns="91425" bIns="45700" anchor="ctr" anchorCtr="0">
            <a:normAutofit/>
          </a:bodyPr>
          <a:lstStyle/>
          <a:p>
            <a:pPr marL="0" lvl="0" indent="0" algn="ctr" rtl="0">
              <a:lnSpc>
                <a:spcPct val="100000"/>
              </a:lnSpc>
              <a:spcBef>
                <a:spcPts val="0"/>
              </a:spcBef>
              <a:spcAft>
                <a:spcPts val="0"/>
              </a:spcAft>
              <a:buClr>
                <a:srgbClr val="002060"/>
              </a:buClr>
              <a:buSzPts val="4770"/>
              <a:buFont typeface="Tahoma"/>
              <a:buNone/>
            </a:pPr>
            <a:r>
              <a:rPr lang="en-US" sz="4770" b="1">
                <a:solidFill>
                  <a:srgbClr val="272D41"/>
                </a:solidFill>
              </a:rPr>
              <a:t>T</a:t>
            </a:r>
            <a:r>
              <a:rPr lang="en-US" sz="4770">
                <a:solidFill>
                  <a:srgbClr val="272D41"/>
                </a:solidFill>
              </a:rPr>
              <a:t>otal Rewards</a:t>
            </a:r>
            <a:endParaRPr>
              <a:solidFill>
                <a:srgbClr val="272D41"/>
              </a:solidFill>
            </a:endParaRPr>
          </a:p>
        </p:txBody>
      </p:sp>
      <p:sp>
        <p:nvSpPr>
          <p:cNvPr id="217" name="Google Shape;217;p30"/>
          <p:cNvSpPr txBox="1"/>
          <p:nvPr/>
        </p:nvSpPr>
        <p:spPr>
          <a:xfrm>
            <a:off x="550275" y="5053850"/>
            <a:ext cx="18405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Base Salary </a:t>
            </a:r>
            <a:endParaRPr sz="2800" b="0" i="0" u="none" strike="noStrike" cap="none">
              <a:solidFill>
                <a:srgbClr val="000000"/>
              </a:solidFill>
              <a:latin typeface="Calibri"/>
              <a:ea typeface="Calibri"/>
              <a:cs typeface="Calibri"/>
              <a:sym typeface="Calibri"/>
            </a:endParaRPr>
          </a:p>
        </p:txBody>
      </p:sp>
      <p:sp>
        <p:nvSpPr>
          <p:cNvPr id="218" name="Google Shape;218;p30"/>
          <p:cNvSpPr txBox="1"/>
          <p:nvPr/>
        </p:nvSpPr>
        <p:spPr>
          <a:xfrm>
            <a:off x="2245100" y="5053850"/>
            <a:ext cx="21798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additional activities </a:t>
            </a:r>
            <a:endParaRPr sz="2800" b="0" i="0" u="none" strike="noStrike" cap="none">
              <a:solidFill>
                <a:srgbClr val="000000"/>
              </a:solidFill>
              <a:latin typeface="Calibri"/>
              <a:ea typeface="Calibri"/>
              <a:cs typeface="Calibri"/>
              <a:sym typeface="Calibri"/>
            </a:endParaRPr>
          </a:p>
        </p:txBody>
      </p:sp>
      <p:sp>
        <p:nvSpPr>
          <p:cNvPr id="219" name="Google Shape;219;p30"/>
          <p:cNvSpPr txBox="1"/>
          <p:nvPr/>
        </p:nvSpPr>
        <p:spPr>
          <a:xfrm>
            <a:off x="4258100" y="5053850"/>
            <a:ext cx="2045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health insurance </a:t>
            </a:r>
            <a:endParaRPr sz="2800" b="0" i="0" u="none" strike="noStrike" cap="none">
              <a:solidFill>
                <a:srgbClr val="000000"/>
              </a:solidFill>
              <a:latin typeface="Calibri"/>
              <a:ea typeface="Calibri"/>
              <a:cs typeface="Calibri"/>
              <a:sym typeface="Calibri"/>
            </a:endParaRPr>
          </a:p>
        </p:txBody>
      </p:sp>
      <p:sp>
        <p:nvSpPr>
          <p:cNvPr id="220" name="Google Shape;220;p30"/>
          <p:cNvSpPr txBox="1"/>
          <p:nvPr/>
        </p:nvSpPr>
        <p:spPr>
          <a:xfrm>
            <a:off x="6201927" y="5053850"/>
            <a:ext cx="2447100" cy="954300"/>
          </a:xfrm>
          <a:prstGeom prst="rect">
            <a:avLst/>
          </a:prstGeom>
          <a:noFill/>
          <a:ln>
            <a:noFill/>
          </a:ln>
        </p:spPr>
        <p:txBody>
          <a:bodyPr spcFirstLastPara="1" wrap="square" lIns="91425" tIns="45700" rIns="91425" bIns="45700" anchor="t" anchorCtr="0">
            <a:spAutoFit/>
          </a:bodyPr>
          <a:lstStyle/>
          <a:p>
            <a:pPr marL="457200" marR="0" lvl="0" indent="-406400" algn="l" rtl="0">
              <a:lnSpc>
                <a:spcPct val="100000"/>
              </a:lnSpc>
              <a:spcBef>
                <a:spcPts val="0"/>
              </a:spcBef>
              <a:spcAft>
                <a:spcPts val="0"/>
              </a:spcAft>
              <a:buClr>
                <a:srgbClr val="000000"/>
              </a:buClr>
              <a:buSzPts val="2800"/>
              <a:buFont typeface="Calibri"/>
              <a:buChar char="+"/>
            </a:pPr>
            <a:r>
              <a:rPr lang="en-US" sz="2800" b="0" i="0" u="none" strike="noStrike" cap="none">
                <a:solidFill>
                  <a:srgbClr val="000000"/>
                </a:solidFill>
                <a:latin typeface="Calibri"/>
                <a:ea typeface="Calibri"/>
                <a:cs typeface="Calibri"/>
                <a:sym typeface="Calibri"/>
              </a:rPr>
              <a:t>Retirement </a:t>
            </a:r>
            <a:endParaRPr sz="2800" b="0" i="0" u="none" strike="noStrike" cap="none">
              <a:solidFill>
                <a:srgbClr val="000000"/>
              </a:solidFill>
              <a:latin typeface="Calibri"/>
              <a:ea typeface="Calibri"/>
              <a:cs typeface="Calibri"/>
              <a:sym typeface="Calibri"/>
            </a:endParaRPr>
          </a:p>
          <a:p>
            <a:pPr marL="457200" marR="0" lvl="0" indent="0" algn="l" rtl="0">
              <a:lnSpc>
                <a:spcPct val="100000"/>
              </a:lnSpc>
              <a:spcBef>
                <a:spcPts val="0"/>
              </a:spcBef>
              <a:spcAft>
                <a:spcPts val="0"/>
              </a:spcAft>
              <a:buClr>
                <a:srgbClr val="000000"/>
              </a:buClr>
              <a:buSzPts val="2800"/>
              <a:buFont typeface="Arial"/>
              <a:buNone/>
            </a:pPr>
            <a:r>
              <a:rPr lang="en-US" sz="2800" b="0" i="0" u="none" strike="noStrike" cap="none">
                <a:solidFill>
                  <a:srgbClr val="000000"/>
                </a:solidFill>
                <a:latin typeface="Calibri"/>
                <a:ea typeface="Calibri"/>
                <a:cs typeface="Calibri"/>
                <a:sym typeface="Calibri"/>
              </a:rPr>
              <a:t>Benefits </a:t>
            </a:r>
            <a:endParaRPr sz="2800" b="0" i="0" u="none" strike="noStrike" cap="none">
              <a:solidFill>
                <a:srgbClr val="000000"/>
              </a:solidFill>
              <a:latin typeface="Calibri"/>
              <a:ea typeface="Calibri"/>
              <a:cs typeface="Calibri"/>
              <a:sym typeface="Calibri"/>
            </a:endParaRPr>
          </a:p>
        </p:txBody>
      </p:sp>
      <p:pic>
        <p:nvPicPr>
          <p:cNvPr id="221" name="Google Shape;221;p30"/>
          <p:cNvPicPr preferRelativeResize="0"/>
          <p:nvPr/>
        </p:nvPicPr>
        <p:blipFill rotWithShape="1">
          <a:blip r:embed="rId4">
            <a:alphaModFix/>
          </a:blip>
          <a:srcRect/>
          <a:stretch/>
        </p:blipFill>
        <p:spPr>
          <a:xfrm>
            <a:off x="5566600" y="2614500"/>
            <a:ext cx="1339025" cy="1339025"/>
          </a:xfrm>
          <a:prstGeom prst="rect">
            <a:avLst/>
          </a:prstGeom>
          <a:noFill/>
          <a:ln>
            <a:noFill/>
          </a:ln>
        </p:spPr>
      </p:pic>
      <p:pic>
        <p:nvPicPr>
          <p:cNvPr id="222" name="Google Shape;222;p30"/>
          <p:cNvPicPr preferRelativeResize="0"/>
          <p:nvPr/>
        </p:nvPicPr>
        <p:blipFill rotWithShape="1">
          <a:blip r:embed="rId5">
            <a:alphaModFix/>
          </a:blip>
          <a:srcRect/>
          <a:stretch/>
        </p:blipFill>
        <p:spPr>
          <a:xfrm>
            <a:off x="7433974" y="2459025"/>
            <a:ext cx="1633816" cy="1649975"/>
          </a:xfrm>
          <a:prstGeom prst="rect">
            <a:avLst/>
          </a:prstGeom>
          <a:noFill/>
          <a:ln>
            <a:noFill/>
          </a:ln>
        </p:spPr>
      </p:pic>
      <p:sp>
        <p:nvSpPr>
          <p:cNvPr id="223" name="Google Shape;223;p30"/>
          <p:cNvSpPr/>
          <p:nvPr/>
        </p:nvSpPr>
        <p:spPr>
          <a:xfrm>
            <a:off x="52239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30"/>
          <p:cNvSpPr/>
          <p:nvPr/>
        </p:nvSpPr>
        <p:spPr>
          <a:xfrm>
            <a:off x="22521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5" name="Google Shape;225;p30"/>
          <p:cNvSpPr/>
          <p:nvPr/>
        </p:nvSpPr>
        <p:spPr>
          <a:xfrm>
            <a:off x="6900325" y="2836325"/>
            <a:ext cx="550500" cy="507900"/>
          </a:xfrm>
          <a:prstGeom prst="mathPlus">
            <a:avLst>
              <a:gd name="adj1" fmla="val 23520"/>
            </a:avLst>
          </a:prstGeom>
          <a:solidFill>
            <a:srgbClr val="F25B2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6" name="Google Shape;226;p30"/>
          <p:cNvSpPr/>
          <p:nvPr/>
        </p:nvSpPr>
        <p:spPr>
          <a:xfrm>
            <a:off x="2891835" y="1937885"/>
            <a:ext cx="2179800" cy="2522584"/>
          </a:xfrm>
          <a:prstGeom prst="rect">
            <a:avLst/>
          </a:prstGeom>
          <a:solidFill>
            <a:schemeClr val="lt1"/>
          </a:solidFill>
          <a:ln w="22225" cap="flat" cmpd="sng">
            <a:solidFill>
              <a:srgbClr val="81489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27" name="Google Shape;227;p30"/>
          <p:cNvSpPr txBox="1"/>
          <p:nvPr/>
        </p:nvSpPr>
        <p:spPr>
          <a:xfrm>
            <a:off x="3847924" y="1995625"/>
            <a:ext cx="12483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COACHING</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head coach</a:t>
            </a:r>
            <a:r>
              <a:rPr lang="en-US" sz="1000">
                <a:solidFill>
                  <a:schemeClr val="dk1"/>
                </a:solidFill>
              </a:rPr>
              <a:t> or assistant coach </a:t>
            </a:r>
            <a:endParaRPr/>
          </a:p>
        </p:txBody>
      </p:sp>
      <p:sp>
        <p:nvSpPr>
          <p:cNvPr id="228" name="Google Shape;228;p30"/>
          <p:cNvSpPr txBox="1"/>
          <p:nvPr/>
        </p:nvSpPr>
        <p:spPr>
          <a:xfrm>
            <a:off x="2919579" y="3885444"/>
            <a:ext cx="18582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1">
                <a:solidFill>
                  <a:schemeClr val="dk1"/>
                </a:solidFill>
                <a:latin typeface="Arial"/>
                <a:ea typeface="Arial"/>
                <a:cs typeface="Arial"/>
                <a:sym typeface="Arial"/>
              </a:rPr>
              <a:t>FOR </a:t>
            </a:r>
            <a:r>
              <a:rPr lang="en-US" sz="1000" b="1">
                <a:solidFill>
                  <a:schemeClr val="dk1"/>
                </a:solidFill>
              </a:rPr>
              <a:t>CLUB</a:t>
            </a:r>
            <a:r>
              <a:rPr lang="en-US" sz="1000" b="1">
                <a:solidFill>
                  <a:schemeClr val="dk1"/>
                </a:solidFill>
                <a:latin typeface="Arial"/>
                <a:ea typeface="Arial"/>
                <a:cs typeface="Arial"/>
                <a:sym typeface="Arial"/>
              </a:rPr>
              <a:t>S</a:t>
            </a:r>
            <a:endParaRPr/>
          </a:p>
          <a:p>
            <a:pPr marL="0" marR="0" lvl="0" indent="0" algn="l" rtl="0">
              <a:spcBef>
                <a:spcPts val="0"/>
              </a:spcBef>
              <a:spcAft>
                <a:spcPts val="0"/>
              </a:spcAft>
              <a:buNone/>
            </a:pPr>
            <a:r>
              <a:rPr lang="en-US" sz="1000">
                <a:solidFill>
                  <a:schemeClr val="dk1"/>
                </a:solidFill>
                <a:latin typeface="Arial"/>
                <a:ea typeface="Arial"/>
                <a:cs typeface="Arial"/>
                <a:sym typeface="Arial"/>
              </a:rPr>
              <a:t>like band, robotics</a:t>
            </a:r>
            <a:r>
              <a:rPr lang="en-US" sz="1000">
                <a:solidFill>
                  <a:schemeClr val="dk1"/>
                </a:solidFill>
              </a:rPr>
              <a:t>,</a:t>
            </a:r>
            <a:r>
              <a:rPr lang="en-US" sz="1000">
                <a:solidFill>
                  <a:schemeClr val="dk1"/>
                </a:solidFill>
                <a:latin typeface="Arial"/>
                <a:ea typeface="Arial"/>
                <a:cs typeface="Arial"/>
                <a:sym typeface="Arial"/>
              </a:rPr>
              <a:t> or yearbook</a:t>
            </a:r>
            <a:endParaRPr/>
          </a:p>
        </p:txBody>
      </p:sp>
      <p:sp>
        <p:nvSpPr>
          <p:cNvPr id="229" name="Google Shape;229;p30"/>
          <p:cNvSpPr txBox="1"/>
          <p:nvPr/>
        </p:nvSpPr>
        <p:spPr>
          <a:xfrm>
            <a:off x="2891835" y="2164984"/>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814892"/>
                </a:solidFill>
              </a:rPr>
              <a:t>$1,200-$7,122</a:t>
            </a:r>
            <a:endParaRPr/>
          </a:p>
        </p:txBody>
      </p:sp>
      <p:sp>
        <p:nvSpPr>
          <p:cNvPr id="230" name="Google Shape;230;p30"/>
          <p:cNvSpPr txBox="1"/>
          <p:nvPr/>
        </p:nvSpPr>
        <p:spPr>
          <a:xfrm>
            <a:off x="3934225" y="3275848"/>
            <a:ext cx="1097400" cy="923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dirty="0">
                <a:solidFill>
                  <a:srgbClr val="814892"/>
                </a:solidFill>
              </a:rPr>
              <a:t>$751-$2,502</a:t>
            </a:r>
            <a:endParaRPr dirty="0"/>
          </a:p>
        </p:txBody>
      </p:sp>
      <p:pic>
        <p:nvPicPr>
          <p:cNvPr id="231" name="Google Shape;231;p30"/>
          <p:cNvPicPr preferRelativeResize="0"/>
          <p:nvPr/>
        </p:nvPicPr>
        <p:blipFill rotWithShape="1">
          <a:blip r:embed="rId6">
            <a:alphaModFix/>
          </a:blip>
          <a:srcRect/>
          <a:stretch/>
        </p:blipFill>
        <p:spPr>
          <a:xfrm>
            <a:off x="4098735" y="2713447"/>
            <a:ext cx="652329" cy="445047"/>
          </a:xfrm>
          <a:prstGeom prst="rect">
            <a:avLst/>
          </a:prstGeom>
          <a:noFill/>
          <a:ln>
            <a:noFill/>
          </a:ln>
        </p:spPr>
      </p:pic>
      <p:pic>
        <p:nvPicPr>
          <p:cNvPr id="232" name="Google Shape;232;p30"/>
          <p:cNvPicPr preferRelativeResize="0"/>
          <p:nvPr/>
        </p:nvPicPr>
        <p:blipFill rotWithShape="1">
          <a:blip r:embed="rId7">
            <a:alphaModFix/>
          </a:blip>
          <a:srcRect/>
          <a:stretch/>
        </p:blipFill>
        <p:spPr>
          <a:xfrm>
            <a:off x="3051146" y="3009863"/>
            <a:ext cx="573074" cy="82912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2007-2010">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TotalTime>
  <Words>1003</Words>
  <Application>Microsoft Office PowerPoint</Application>
  <PresentationFormat>On-screen Show (4:3)</PresentationFormat>
  <Paragraphs>98</Paragraphs>
  <Slides>6</Slides>
  <Notes>6</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vt:i4>
      </vt:variant>
    </vt:vector>
  </HeadingPairs>
  <TitlesOfParts>
    <vt:vector size="11" baseType="lpstr">
      <vt:lpstr>Tahoma</vt:lpstr>
      <vt:lpstr>Arial</vt:lpstr>
      <vt:lpstr>Calibri</vt:lpstr>
      <vt:lpstr>Office Theme</vt:lpstr>
      <vt:lpstr>1_Office Theme</vt:lpstr>
      <vt:lpstr>Instructions</vt:lpstr>
      <vt:lpstr>Teacher Salaries school-year contracts</vt:lpstr>
      <vt:lpstr>Teacher Salaries school-year contracts</vt:lpstr>
      <vt:lpstr>Teacher Salaries school-year contracts</vt:lpstr>
      <vt:lpstr>Administrator Salaries </vt:lpstr>
      <vt:lpstr>Total Rewards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Instructions</dc:title>
  <cp:lastModifiedBy>Sabina Schill</cp:lastModifiedBy>
  <cp:revision>1</cp:revision>
  <dcterms:modified xsi:type="dcterms:W3CDTF">2023-10-04T21:53:04Z</dcterms:modified>
</cp:coreProperties>
</file>