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454E1-4A1B-4B12-AF34-71580EC7C8F5}">
  <a:tblStyle styleId="{248454E1-4A1B-4B12-AF34-71580EC7C8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98" autoAdjust="0"/>
  </p:normalViewPr>
  <p:slideViewPr>
    <p:cSldViewPr snapToGrid="0">
      <p:cViewPr varScale="1">
        <p:scale>
          <a:sx n="45" d="100"/>
          <a:sy n="45" d="100"/>
        </p:scale>
        <p:origin x="19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10/2/23 with average values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14303421"/>
              </p:ext>
            </p:extLst>
          </p:nvPr>
        </p:nvGraphicFramePr>
        <p:xfrm>
          <a:off x="363415" y="2105213"/>
          <a:ext cx="4081250" cy="3304975"/>
        </p:xfrm>
        <a:graphic>
          <a:graphicData uri="http://schemas.openxmlformats.org/drawingml/2006/table">
            <a:tbl>
              <a:tblPr>
                <a:noFill/>
                <a:tableStyleId>{248454E1-4A1B-4B12-AF34-71580EC7C8F5}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Blount County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$42,865-$43,677</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Alcoa City Schools </a:t>
                      </a:r>
                      <a:r>
                        <a:rPr lang="en-US"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(23-24)</a:t>
                      </a:r>
                      <a:endParaRPr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b="0" u="none" strike="noStrike" cap="none" dirty="0">
                          <a:latin typeface="Calibri" panose="020F0502020204030204" pitchFamily="34" charset="0"/>
                          <a:ea typeface="Calibri" panose="020F0502020204030204" pitchFamily="34" charset="0"/>
                          <a:cs typeface="Calibri" panose="020F0502020204030204" pitchFamily="34" charset="0"/>
                        </a:rPr>
                        <a:t>$51,750-$52,526</a:t>
                      </a:r>
                      <a:endParaRPr sz="2400" b="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3635955132"/>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Maryville City Schools </a:t>
                      </a:r>
                      <a:r>
                        <a:rPr lang="en-US"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(23-24)</a:t>
                      </a:r>
                      <a:endParaRPr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b="0" u="none" strike="noStrike" cap="none" dirty="0">
                          <a:latin typeface="Calibri" panose="020F0502020204030204" pitchFamily="34" charset="0"/>
                          <a:ea typeface="Calibri" panose="020F0502020204030204" pitchFamily="34" charset="0"/>
                          <a:cs typeface="Calibri" panose="020F0502020204030204" pitchFamily="34" charset="0"/>
                        </a:rPr>
                        <a:t>$47,851-$52,428</a:t>
                      </a:r>
                      <a:endParaRPr sz="2400" b="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476477358"/>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$47,700 </a:t>
            </a:r>
            <a:r>
              <a:rPr lang="en-US" sz="2400" dirty="0">
                <a:solidFill>
                  <a:srgbClr val="7030A0"/>
                </a:solidFill>
                <a:latin typeface="Arial"/>
                <a:ea typeface="Arial"/>
                <a:cs typeface="Arial"/>
                <a:sym typeface="Arial"/>
              </a:rPr>
              <a:t>= </a:t>
            </a:r>
            <a:r>
              <a:rPr lang="en-US" sz="2400" dirty="0">
                <a:solidFill>
                  <a:srgbClr val="7030A0"/>
                </a:solidFill>
              </a:rPr>
              <a:t>$31</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599032628"/>
              </p:ext>
            </p:extLst>
          </p:nvPr>
        </p:nvGraphicFramePr>
        <p:xfrm>
          <a:off x="363415" y="2105213"/>
          <a:ext cx="5544300" cy="3304975"/>
        </p:xfrm>
        <a:graphic>
          <a:graphicData uri="http://schemas.openxmlformats.org/drawingml/2006/table">
            <a:tbl>
              <a:tblPr>
                <a:noFill/>
                <a:tableStyleId>{248454E1-4A1B-4B12-AF34-71580EC7C8F5}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Blount County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$42,865-$43,677</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$46,928-$47,740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Alcoa City Schools </a:t>
                      </a:r>
                      <a:r>
                        <a:rPr lang="en-US"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(23-24)</a:t>
                      </a:r>
                      <a:endParaRPr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b="0" u="none" strike="noStrike" cap="none" dirty="0">
                          <a:latin typeface="Calibri" panose="020F0502020204030204" pitchFamily="34" charset="0"/>
                          <a:ea typeface="Calibri" panose="020F0502020204030204" pitchFamily="34" charset="0"/>
                          <a:cs typeface="Calibri" panose="020F0502020204030204" pitchFamily="34" charset="0"/>
                        </a:rPr>
                        <a:t>$51,750-$52,526</a:t>
                      </a:r>
                      <a:endParaRPr sz="2400" b="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$55,631-$56,408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06257043"/>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Maryville City Schools </a:t>
                      </a:r>
                      <a:r>
                        <a:rPr lang="en-US"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(23-24)</a:t>
                      </a:r>
                      <a:endParaRPr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b="0" u="none" strike="noStrike" cap="none" dirty="0">
                          <a:latin typeface="Calibri" panose="020F0502020204030204" pitchFamily="34" charset="0"/>
                          <a:ea typeface="Calibri" panose="020F0502020204030204" pitchFamily="34" charset="0"/>
                          <a:cs typeface="Calibri" panose="020F0502020204030204" pitchFamily="34" charset="0"/>
                        </a:rPr>
                        <a:t>$47,851-$52,428</a:t>
                      </a:r>
                      <a:endParaRPr sz="2400" b="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$53,236-$57,813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52786314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$52,400 </a:t>
            </a:r>
            <a:r>
              <a:rPr lang="en-US" sz="2400" dirty="0">
                <a:solidFill>
                  <a:srgbClr val="7030A0"/>
                </a:solidFill>
                <a:latin typeface="Arial"/>
                <a:ea typeface="Arial"/>
                <a:cs typeface="Arial"/>
                <a:sym typeface="Arial"/>
              </a:rPr>
              <a:t>= </a:t>
            </a:r>
            <a:r>
              <a:rPr lang="en-US" sz="2400" dirty="0">
                <a:solidFill>
                  <a:srgbClr val="7030A0"/>
                </a:solidFill>
              </a:rPr>
              <a:t>$34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542043183"/>
              </p:ext>
            </p:extLst>
          </p:nvPr>
        </p:nvGraphicFramePr>
        <p:xfrm>
          <a:off x="363415" y="2105213"/>
          <a:ext cx="8470400" cy="3304975"/>
        </p:xfrm>
        <a:graphic>
          <a:graphicData uri="http://schemas.openxmlformats.org/drawingml/2006/table">
            <a:tbl>
              <a:tblPr>
                <a:noFill/>
                <a:tableStyleId>{248454E1-4A1B-4B12-AF34-71580EC7C8F5}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Blount County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$42,865-$43,677</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$46,928-$47,740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$51,153-$54,079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$59,279-$63,831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Alcoa City Schools </a:t>
                      </a:r>
                      <a:r>
                        <a:rPr lang="en-US"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(23-24)</a:t>
                      </a:r>
                      <a:endParaRPr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b="0" u="none" strike="noStrike" cap="none" dirty="0">
                          <a:latin typeface="Calibri" panose="020F0502020204030204" pitchFamily="34" charset="0"/>
                          <a:ea typeface="Calibri" panose="020F0502020204030204" pitchFamily="34" charset="0"/>
                          <a:cs typeface="Calibri" panose="020F0502020204030204" pitchFamily="34" charset="0"/>
                        </a:rPr>
                        <a:t>$51,750-$52,526</a:t>
                      </a:r>
                      <a:endParaRPr sz="2400" b="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$55,631-$56,408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$62,100-$62,876</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$69,862-$70,639</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11541332"/>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Maryville City Schools </a:t>
                      </a:r>
                      <a:r>
                        <a:rPr lang="en-US"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(23-24)</a:t>
                      </a:r>
                      <a:endParaRPr sz="1400" b="1"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b="0" u="none" strike="noStrike" cap="none" dirty="0">
                          <a:latin typeface="Calibri" panose="020F0502020204030204" pitchFamily="34" charset="0"/>
                          <a:ea typeface="Calibri" panose="020F0502020204030204" pitchFamily="34" charset="0"/>
                          <a:cs typeface="Calibri" panose="020F0502020204030204" pitchFamily="34" charset="0"/>
                        </a:rPr>
                        <a:t>$47,851-$52,428</a:t>
                      </a:r>
                      <a:endParaRPr sz="2400" b="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$53,236-$57,813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$60,736-$64,313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$71,506-$75,083</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497694658"/>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$67,200 </a:t>
            </a:r>
            <a:r>
              <a:rPr lang="en-US" sz="2400" dirty="0">
                <a:solidFill>
                  <a:srgbClr val="7030A0"/>
                </a:solidFill>
                <a:latin typeface="Arial"/>
                <a:ea typeface="Arial"/>
                <a:cs typeface="Arial"/>
                <a:sym typeface="Arial"/>
              </a:rPr>
              <a:t>= </a:t>
            </a:r>
            <a:r>
              <a:rPr lang="en-US" sz="2400" dirty="0">
                <a:solidFill>
                  <a:srgbClr val="7030A0"/>
                </a:solidFill>
              </a:rPr>
              <a:t>$44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$2,130-$7,539</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$998-$6,243</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861</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2023-10-02T19:17:10Z</dcterms:modified>
</cp:coreProperties>
</file>