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0270" autoAdjust="0"/>
  </p:normalViewPr>
  <p:slideViewPr>
    <p:cSldViewPr snapToGrid="0">
      <p:cViewPr varScale="1">
        <p:scale>
          <a:sx n="60" d="100"/>
          <a:sy n="60" d="100"/>
        </p:scale>
        <p:origin x="90" y="5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7/6/2023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10/31/22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10/31/22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10/31/22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10/31/22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lnSpc>
                <a:spcPct val="100000"/>
              </a:lnSpc>
              <a:spcBef>
                <a:spcPts val="0"/>
              </a:spcBef>
              <a:spcAft>
                <a:spcPts val="0"/>
              </a:spcAft>
              <a:buClr>
                <a:schemeClr val="dk1"/>
              </a:buClr>
              <a:buSzPts val="1200"/>
              <a:buFont typeface="Calibri"/>
              <a:buNone/>
            </a:pPr>
            <a:r>
              <a:rPr lang="en-US" dirty="0"/>
              <a:t>3/13/23</a:t>
            </a:r>
            <a:endParaRPr dirty="0"/>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7/6/2023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7/6/2023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7/6/2023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7/6/2023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7/6/2023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7/6/2023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7/6/2023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7/6/2023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537545486"/>
              </p:ext>
            </p:extLst>
          </p:nvPr>
        </p:nvGraphicFramePr>
        <p:xfrm>
          <a:off x="370821" y="2236261"/>
          <a:ext cx="4341855" cy="2816352"/>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204269">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Boulder County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$49,015 -$55,180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St. </a:t>
                      </a:r>
                      <a:r>
                        <a:rPr lang="en-US" sz="2400" b="1" u="none" strike="noStrike" cap="none" dirty="0" err="1">
                          <a:solidFill>
                            <a:schemeClr val="tx2"/>
                          </a:solidFill>
                          <a:latin typeface="Calibri"/>
                          <a:ea typeface="Calibri"/>
                          <a:cs typeface="Calibri"/>
                          <a:sym typeface="Calibri"/>
                        </a:rPr>
                        <a:t>Vrain</a:t>
                      </a:r>
                      <a:r>
                        <a:rPr lang="en-US" sz="2400" b="1" u="none" strike="noStrike" cap="none" dirty="0">
                          <a:solidFill>
                            <a:schemeClr val="tx2"/>
                          </a:solidFill>
                          <a:latin typeface="Calibri"/>
                          <a:ea typeface="Calibri"/>
                          <a:cs typeface="Calibri"/>
                          <a:sym typeface="Calibri"/>
                        </a:rPr>
                        <a:t> Valley Schools </a:t>
                      </a:r>
                      <a:r>
                        <a:rPr lang="en-US" sz="4400" b="1" dirty="0">
                          <a:solidFill>
                            <a:schemeClr val="tx2"/>
                          </a:solidFill>
                          <a:latin typeface="Calibri"/>
                          <a:ea typeface="Calibri"/>
                          <a:cs typeface="Times New Roman"/>
                        </a:rPr>
                        <a:t> </a:t>
                      </a:r>
                      <a:r>
                        <a:rPr lang="en-US" sz="1400" b="1" dirty="0">
                          <a:solidFill>
                            <a:schemeClr val="tx2"/>
                          </a:solidFill>
                          <a:latin typeface="Calibri"/>
                          <a:ea typeface="Calibri"/>
                          <a:cs typeface="Times New Roman"/>
                        </a:rPr>
                        <a:t>(+$2K math, $6K student loans, +other)</a:t>
                      </a:r>
                      <a:r>
                        <a:rPr lang="en-US" sz="1400" b="1" u="none" strike="noStrike" cap="none" dirty="0">
                          <a:solidFill>
                            <a:schemeClr val="tx2"/>
                          </a:solidFill>
                          <a:latin typeface="Calibri"/>
                          <a:ea typeface="Calibri"/>
                          <a:cs typeface="Calibri"/>
                          <a:sym typeface="Calibri"/>
                        </a:rPr>
                        <a:t> (22-23)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$45,250-$47,925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59584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$48,000 = $32.25/hr.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
        <p:nvSpPr>
          <p:cNvPr id="3" name="TextBox 2">
            <a:extLst>
              <a:ext uri="{FF2B5EF4-FFF2-40B4-BE49-F238E27FC236}">
                <a16:creationId xmlns:a16="http://schemas.microsoft.com/office/drawing/2014/main" id="{5A7E1D37-2870-01AE-0CAF-84D850EB9EFA}"/>
              </a:ext>
            </a:extLst>
          </p:cNvPr>
          <p:cNvSpPr txBox="1"/>
          <p:nvPr/>
        </p:nvSpPr>
        <p:spPr>
          <a:xfrm>
            <a:off x="489284" y="1886846"/>
            <a:ext cx="4572000" cy="1200329"/>
          </a:xfrm>
          <a:prstGeom prst="rect">
            <a:avLst/>
          </a:prstGeom>
          <a:noFill/>
        </p:spPr>
        <p:txBody>
          <a:bodyPr wrap="square">
            <a:spAutoFit/>
          </a:bodyPr>
          <a:lstStyle/>
          <a:p>
            <a:r>
              <a:rPr lang="en-US" sz="1800" b="1" i="0" u="none" strike="noStrike" dirty="0">
                <a:solidFill>
                  <a:srgbClr val="FF0000"/>
                </a:solidFill>
                <a:effectLst/>
                <a:latin typeface="Arial" panose="020B0604020202020204" pitchFamily="34" charset="0"/>
              </a:rPr>
              <a:t>were there stipends added to the salaries, did you have to calculate the salaries, did you start on a different step because of STEM stipends? </a:t>
            </a:r>
            <a:endParaRPr lang="en-US" dirty="0"/>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27157237"/>
              </p:ext>
            </p:extLst>
          </p:nvPr>
        </p:nvGraphicFramePr>
        <p:xfrm>
          <a:off x="324724" y="2318573"/>
          <a:ext cx="5568472" cy="2953512"/>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Boulder County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$49,015 -$55,180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$55,163 - $65,210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St. </a:t>
                      </a:r>
                      <a:r>
                        <a:rPr lang="en-US" sz="2400" b="1" u="none" strike="noStrike" cap="none" dirty="0" err="1">
                          <a:solidFill>
                            <a:schemeClr val="tx2"/>
                          </a:solidFill>
                          <a:latin typeface="Calibri"/>
                          <a:ea typeface="Calibri"/>
                          <a:cs typeface="Calibri"/>
                          <a:sym typeface="Calibri"/>
                        </a:rPr>
                        <a:t>Vrain</a:t>
                      </a:r>
                      <a:r>
                        <a:rPr lang="en-US" sz="2400" b="1" u="none" strike="noStrike" cap="none" dirty="0">
                          <a:solidFill>
                            <a:schemeClr val="tx2"/>
                          </a:solidFill>
                          <a:latin typeface="Calibri"/>
                          <a:ea typeface="Calibri"/>
                          <a:cs typeface="Calibri"/>
                          <a:sym typeface="Calibri"/>
                        </a:rPr>
                        <a:t> Valley Schools </a:t>
                      </a:r>
                      <a:r>
                        <a:rPr lang="en-US" sz="4400" b="1" dirty="0">
                          <a:solidFill>
                            <a:schemeClr val="tx2"/>
                          </a:solidFill>
                          <a:latin typeface="Calibri"/>
                          <a:ea typeface="Calibri"/>
                          <a:cs typeface="Times New Roman"/>
                        </a:rPr>
                        <a:t> </a:t>
                      </a:r>
                      <a:r>
                        <a:rPr lang="en-US" sz="1400" b="1" dirty="0">
                          <a:solidFill>
                            <a:schemeClr val="tx2"/>
                          </a:solidFill>
                          <a:latin typeface="Calibri"/>
                          <a:ea typeface="Calibri"/>
                          <a:cs typeface="Times New Roman"/>
                        </a:rPr>
                        <a:t>(+$ 2K math, $6K student loans, +other)</a:t>
                      </a:r>
                      <a:r>
                        <a:rPr lang="en-US" sz="1400" b="1" u="none" strike="noStrike" cap="none" dirty="0">
                          <a:solidFill>
                            <a:schemeClr val="tx2"/>
                          </a:solidFill>
                          <a:latin typeface="Calibri"/>
                          <a:ea typeface="Calibri"/>
                          <a:cs typeface="Calibri"/>
                          <a:sym typeface="Calibri"/>
                        </a:rPr>
                        <a:t> (22-23)</a:t>
                      </a:r>
                      <a:endParaRPr sz="1400" b="1"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$45,250-$47,925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$52,075 - $55,245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682106"/>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$55,000 = $36.96/hr.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
        <p:nvSpPr>
          <p:cNvPr id="2" name="TextBox 1">
            <a:extLst>
              <a:ext uri="{FF2B5EF4-FFF2-40B4-BE49-F238E27FC236}">
                <a16:creationId xmlns:a16="http://schemas.microsoft.com/office/drawing/2014/main" id="{FF098E03-072A-8F73-2AF6-EFFB51D7FE9C}"/>
              </a:ext>
            </a:extLst>
          </p:cNvPr>
          <p:cNvSpPr txBox="1"/>
          <p:nvPr/>
        </p:nvSpPr>
        <p:spPr>
          <a:xfrm>
            <a:off x="489284" y="1886846"/>
            <a:ext cx="4572000" cy="1200329"/>
          </a:xfrm>
          <a:prstGeom prst="rect">
            <a:avLst/>
          </a:prstGeom>
          <a:noFill/>
        </p:spPr>
        <p:txBody>
          <a:bodyPr wrap="square">
            <a:spAutoFit/>
          </a:bodyPr>
          <a:lstStyle/>
          <a:p>
            <a:r>
              <a:rPr lang="en-US" sz="1800" b="1" i="0" u="none" strike="noStrike" dirty="0">
                <a:solidFill>
                  <a:srgbClr val="FF0000"/>
                </a:solidFill>
                <a:effectLst/>
                <a:latin typeface="Arial" panose="020B0604020202020204" pitchFamily="34" charset="0"/>
              </a:rPr>
              <a:t>were there stipends added to the salaries, did you have to calculate the salaries, did you start on a different step because of STEM stipends? </a:t>
            </a:r>
            <a:endParaRPr lang="en-US" dirty="0"/>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066492524"/>
              </p:ext>
            </p:extLst>
          </p:nvPr>
        </p:nvGraphicFramePr>
        <p:xfrm>
          <a:off x="363415" y="2105213"/>
          <a:ext cx="847036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Boulder County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$49,015 -$55,180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$55,163 - $65,210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$67,712 - $80,240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$109,020 -$117,465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St. </a:t>
                      </a:r>
                      <a:r>
                        <a:rPr lang="en-US" sz="2400" b="1" u="none" strike="noStrike" kern="1200" cap="none" dirty="0" err="1">
                          <a:solidFill>
                            <a:schemeClr val="tx2"/>
                          </a:solidFill>
                          <a:latin typeface="Calibri"/>
                          <a:ea typeface="Calibri"/>
                          <a:cs typeface="Calibri"/>
                          <a:sym typeface="Calibri"/>
                        </a:rPr>
                        <a:t>Vrain</a:t>
                      </a:r>
                      <a:r>
                        <a:rPr lang="en-US" sz="2400" b="1" u="none" strike="noStrike" kern="1200" cap="none" dirty="0">
                          <a:solidFill>
                            <a:schemeClr val="tx2"/>
                          </a:solidFill>
                          <a:latin typeface="Calibri"/>
                          <a:ea typeface="Calibri"/>
                          <a:cs typeface="Calibri"/>
                          <a:sym typeface="Calibri"/>
                        </a:rPr>
                        <a:t> Valley Schools </a:t>
                      </a:r>
                      <a:r>
                        <a:rPr lang="en-US" sz="2400" b="1" u="none" strike="noStrike" kern="1200" cap="none" dirty="0">
                          <a:solidFill>
                            <a:schemeClr val="tx2"/>
                          </a:solidFill>
                          <a:latin typeface="Calibri"/>
                          <a:ea typeface="Calibri"/>
                          <a:cs typeface="Calibri"/>
                        </a:rPr>
                        <a:t> </a:t>
                      </a:r>
                      <a:r>
                        <a:rPr lang="en-US" sz="1400" b="1" dirty="0">
                          <a:solidFill>
                            <a:schemeClr val="tx2"/>
                          </a:solidFill>
                          <a:latin typeface="Calibri"/>
                          <a:ea typeface="Calibri"/>
                          <a:cs typeface="Times New Roman"/>
                        </a:rPr>
                        <a:t>(+$2K math, $6K student loans, +other)</a:t>
                      </a:r>
                      <a:r>
                        <a:rPr lang="en-US" sz="1400" b="1" u="none" strike="noStrike" cap="none" dirty="0">
                          <a:solidFill>
                            <a:schemeClr val="tx2"/>
                          </a:solidFill>
                          <a:latin typeface="Calibri"/>
                          <a:ea typeface="Calibri"/>
                          <a:cs typeface="Calibri"/>
                          <a:sym typeface="Calibri"/>
                        </a:rPr>
                        <a:t> (22-23)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$45,250 - $47,925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$52,075 - $55,245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$55,275 - $58,445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$78,975 - $80,600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Boulder County Public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$49,015 -$55,180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$49,015 -$55,180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$49,015 -$55,180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$49,015 -$55,180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00840" y="577856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$78,000 = $52.42/hr.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
        <p:nvSpPr>
          <p:cNvPr id="2" name="TextBox 1">
            <a:extLst>
              <a:ext uri="{FF2B5EF4-FFF2-40B4-BE49-F238E27FC236}">
                <a16:creationId xmlns:a16="http://schemas.microsoft.com/office/drawing/2014/main" id="{2F659B8A-A3B4-D8B0-0329-4A98E83DB9D3}"/>
              </a:ext>
            </a:extLst>
          </p:cNvPr>
          <p:cNvSpPr txBox="1"/>
          <p:nvPr/>
        </p:nvSpPr>
        <p:spPr>
          <a:xfrm>
            <a:off x="489284" y="1886846"/>
            <a:ext cx="4572000" cy="1200329"/>
          </a:xfrm>
          <a:prstGeom prst="rect">
            <a:avLst/>
          </a:prstGeom>
          <a:noFill/>
        </p:spPr>
        <p:txBody>
          <a:bodyPr wrap="square">
            <a:spAutoFit/>
          </a:bodyPr>
          <a:lstStyle/>
          <a:p>
            <a:r>
              <a:rPr lang="en-US" sz="1800" b="1" i="0" u="none" strike="noStrike" dirty="0">
                <a:solidFill>
                  <a:srgbClr val="FF0000"/>
                </a:solidFill>
                <a:effectLst/>
                <a:latin typeface="Arial" panose="020B0604020202020204" pitchFamily="34" charset="0"/>
              </a:rPr>
              <a:t>were there stipends added to the salaries, did you have to calculate the salaries, did you start on a different step because of STEM stipends? </a:t>
            </a:r>
            <a:endParaRPr lang="en-US" dirty="0"/>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2758841277"/>
              </p:ext>
            </p:extLst>
          </p:nvPr>
        </p:nvGraphicFramePr>
        <p:xfrm>
          <a:off x="342900" y="1919467"/>
          <a:ext cx="8458200" cy="3814701"/>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215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$92,697</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$128,009</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rgbClr val="002060"/>
                          </a:solidFill>
                          <a:latin typeface="Calibri"/>
                          <a:ea typeface="Calibri"/>
                          <a:cs typeface="Calibri"/>
                          <a:sym typeface="Calibri"/>
                        </a:rPr>
                        <a:t>Director – Innovation Programs </a:t>
                      </a:r>
                      <a:r>
                        <a:rPr lang="en-US" sz="2400" b="1" u="none" strike="noStrike" cap="none" dirty="0">
                          <a:solidFill>
                            <a:srgbClr val="FF0000"/>
                          </a:solidFill>
                          <a:latin typeface="Calibri"/>
                          <a:ea typeface="Calibri"/>
                          <a:cs typeface="Calibri"/>
                          <a:sym typeface="Calibri"/>
                        </a:rPr>
                        <a:t>(other interesting salary if found)</a:t>
                      </a:r>
                      <a:endParaRPr lang="en-US" sz="2400" u="none" strike="noStrike" cap="none" dirty="0">
                        <a:solidFill>
                          <a:srgbClr val="FF0000"/>
                        </a:solidFill>
                        <a:latin typeface="Calibri"/>
                        <a:ea typeface="Calibri"/>
                        <a:cs typeface="Calibri"/>
                        <a:sym typeface="Calibri"/>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248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$103,325</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$142,687</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225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$113,954</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$157,365</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Asst. Superintendent </a:t>
                      </a:r>
                      <a:endParaRPr lang="en-US" sz="2400" dirty="0">
                        <a:solidFill>
                          <a:srgbClr val="002060"/>
                        </a:solidFill>
                        <a:latin typeface="Calibri"/>
                        <a:ea typeface="Calibri"/>
                        <a:cs typeface="Times New Roman"/>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248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$145,851</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$201,400</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Deputy Superintendent</a:t>
                      </a:r>
                      <a:endParaRPr lang="en-US" sz="2400" dirty="0">
                        <a:solidFill>
                          <a:srgbClr val="002060"/>
                        </a:solidFill>
                        <a:latin typeface="Calibri"/>
                        <a:ea typeface="Calibri"/>
                        <a:cs typeface="Times New Roman"/>
                      </a:endParaRP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248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$175,819</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$242,798</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43713844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dirty="0">
                <a:solidFill>
                  <a:schemeClr val="tx2">
                    <a:lumMod val="75000"/>
                  </a:schemeClr>
                </a:solidFill>
                <a:latin typeface="Calibri" panose="020F0502020204030204" pitchFamily="34" charset="0"/>
                <a:cs typeface="Calibri" panose="020F0502020204030204" pitchFamily="34" charset="0"/>
              </a:rPr>
              <a:t>St. </a:t>
            </a:r>
            <a:r>
              <a:rPr lang="en-US" sz="3600" dirty="0" err="1">
                <a:solidFill>
                  <a:schemeClr val="tx2">
                    <a:lumMod val="75000"/>
                  </a:schemeClr>
                </a:solidFill>
                <a:latin typeface="Calibri" panose="020F0502020204030204" pitchFamily="34" charset="0"/>
                <a:cs typeface="Calibri" panose="020F0502020204030204" pitchFamily="34" charset="0"/>
              </a:rPr>
              <a:t>Vrain</a:t>
            </a:r>
            <a:r>
              <a:rPr lang="en-US" sz="3600" dirty="0">
                <a:solidFill>
                  <a:schemeClr val="tx2">
                    <a:lumMod val="75000"/>
                  </a:schemeClr>
                </a:solidFill>
                <a:latin typeface="Calibri" panose="020F0502020204030204" pitchFamily="34" charset="0"/>
                <a:cs typeface="Calibri" panose="020F0502020204030204" pitchFamily="34" charset="0"/>
              </a:rPr>
              <a:t> Valley Schools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186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2483893" y="6067651"/>
            <a:ext cx="6026499"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Asst principal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$100,000 = $58.14/hr.</a:t>
            </a:r>
          </a:p>
          <a:p>
            <a:pPr algn="ctr" defTabSz="914400">
              <a:defRPr/>
            </a:pPr>
            <a:r>
              <a:rPr lang="en-US" sz="2000" dirty="0">
                <a:solidFill>
                  <a:srgbClr val="7030A0"/>
                </a:solidFill>
                <a:latin typeface="Arial" panose="020B0604020202020204"/>
              </a:rPr>
              <a:t>Superintendent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$150,000 = $75.60/hr.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$3,255-$13,000</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   254 -$1,994</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337</TotalTime>
  <Words>1262</Words>
  <Application>Microsoft Office PowerPoint</Application>
  <PresentationFormat>On-screen Show (4:3)</PresentationFormat>
  <Paragraphs>123</Paragraphs>
  <Slides>6</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St. Vrain Valley Schools</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30</cp:revision>
  <dcterms:created xsi:type="dcterms:W3CDTF">2022-08-02T19:12:40Z</dcterms:created>
  <dcterms:modified xsi:type="dcterms:W3CDTF">2023-07-07T04:36:08Z</dcterms:modified>
</cp:coreProperties>
</file>