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
  </p:notesMasterIdLst>
  <p:sldIdLst>
    <p:sldId id="289" r:id="rId2"/>
    <p:sldId id="284" r:id="rId3"/>
    <p:sldId id="290" r:id="rId4"/>
  </p:sldIdLst>
  <p:sldSz cx="7772400" cy="10058400"/>
  <p:notesSz cx="6858000" cy="9144000"/>
  <p:defaultTextStyle>
    <a:defPPr>
      <a:defRPr lang="en-US"/>
    </a:defPPr>
    <a:lvl1pPr marL="0" algn="l" defTabSz="401925" rtl="0" eaLnBrk="1" latinLnBrk="0" hangingPunct="1">
      <a:defRPr sz="1582" kern="1200">
        <a:solidFill>
          <a:schemeClr val="tx1"/>
        </a:solidFill>
        <a:latin typeface="+mn-lt"/>
        <a:ea typeface="+mn-ea"/>
        <a:cs typeface="+mn-cs"/>
      </a:defRPr>
    </a:lvl1pPr>
    <a:lvl2pPr marL="401925" algn="l" defTabSz="401925" rtl="0" eaLnBrk="1" latinLnBrk="0" hangingPunct="1">
      <a:defRPr sz="1582" kern="1200">
        <a:solidFill>
          <a:schemeClr val="tx1"/>
        </a:solidFill>
        <a:latin typeface="+mn-lt"/>
        <a:ea typeface="+mn-ea"/>
        <a:cs typeface="+mn-cs"/>
      </a:defRPr>
    </a:lvl2pPr>
    <a:lvl3pPr marL="803849" algn="l" defTabSz="401925" rtl="0" eaLnBrk="1" latinLnBrk="0" hangingPunct="1">
      <a:defRPr sz="1582" kern="1200">
        <a:solidFill>
          <a:schemeClr val="tx1"/>
        </a:solidFill>
        <a:latin typeface="+mn-lt"/>
        <a:ea typeface="+mn-ea"/>
        <a:cs typeface="+mn-cs"/>
      </a:defRPr>
    </a:lvl3pPr>
    <a:lvl4pPr marL="1205774" algn="l" defTabSz="401925" rtl="0" eaLnBrk="1" latinLnBrk="0" hangingPunct="1">
      <a:defRPr sz="1582" kern="1200">
        <a:solidFill>
          <a:schemeClr val="tx1"/>
        </a:solidFill>
        <a:latin typeface="+mn-lt"/>
        <a:ea typeface="+mn-ea"/>
        <a:cs typeface="+mn-cs"/>
      </a:defRPr>
    </a:lvl4pPr>
    <a:lvl5pPr marL="1607698" algn="l" defTabSz="401925" rtl="0" eaLnBrk="1" latinLnBrk="0" hangingPunct="1">
      <a:defRPr sz="1582" kern="1200">
        <a:solidFill>
          <a:schemeClr val="tx1"/>
        </a:solidFill>
        <a:latin typeface="+mn-lt"/>
        <a:ea typeface="+mn-ea"/>
        <a:cs typeface="+mn-cs"/>
      </a:defRPr>
    </a:lvl5pPr>
    <a:lvl6pPr marL="2009623" algn="l" defTabSz="401925" rtl="0" eaLnBrk="1" latinLnBrk="0" hangingPunct="1">
      <a:defRPr sz="1582" kern="1200">
        <a:solidFill>
          <a:schemeClr val="tx1"/>
        </a:solidFill>
        <a:latin typeface="+mn-lt"/>
        <a:ea typeface="+mn-ea"/>
        <a:cs typeface="+mn-cs"/>
      </a:defRPr>
    </a:lvl6pPr>
    <a:lvl7pPr marL="2411547" algn="l" defTabSz="401925" rtl="0" eaLnBrk="1" latinLnBrk="0" hangingPunct="1">
      <a:defRPr sz="1582" kern="1200">
        <a:solidFill>
          <a:schemeClr val="tx1"/>
        </a:solidFill>
        <a:latin typeface="+mn-lt"/>
        <a:ea typeface="+mn-ea"/>
        <a:cs typeface="+mn-cs"/>
      </a:defRPr>
    </a:lvl7pPr>
    <a:lvl8pPr marL="2813472" algn="l" defTabSz="401925" rtl="0" eaLnBrk="1" latinLnBrk="0" hangingPunct="1">
      <a:defRPr sz="1582" kern="1200">
        <a:solidFill>
          <a:schemeClr val="tx1"/>
        </a:solidFill>
        <a:latin typeface="+mn-lt"/>
        <a:ea typeface="+mn-ea"/>
        <a:cs typeface="+mn-cs"/>
      </a:defRPr>
    </a:lvl8pPr>
    <a:lvl9pPr marL="3215396" algn="l" defTabSz="401925" rtl="0" eaLnBrk="1" latinLnBrk="0" hangingPunct="1">
      <a:defRPr sz="1582"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userDrawn="1">
          <p15:clr>
            <a:srgbClr val="A4A3A4"/>
          </p15:clr>
        </p15:guide>
        <p15:guide id="2" pos="244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14892"/>
    <a:srgbClr val="E7E9F0"/>
    <a:srgbClr val="B283C3"/>
    <a:srgbClr val="259B7C"/>
    <a:srgbClr val="30CAA2"/>
    <a:srgbClr val="2AB08D"/>
    <a:srgbClr val="0095C4"/>
    <a:srgbClr val="0086B0"/>
    <a:srgbClr val="006F91"/>
    <a:srgbClr val="2EA3C8"/>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8DCAB05-03B6-45A8-9FB1-727280E4C77E}" v="8" dt="2023-08-21T15:15:43.930"/>
    <p1510:client id="{44EEB545-F41B-48E4-A3A2-4A093A1AA8E0}" v="12" dt="2023-08-21T15:12:36.823"/>
    <p1510:client id="{A33F710B-BBB8-4BEB-ABB8-6E8ED81652F8}" v="28" dt="2023-08-21T15:07:02.86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00" autoAdjust="0"/>
    <p:restoredTop sz="94789"/>
  </p:normalViewPr>
  <p:slideViewPr>
    <p:cSldViewPr snapToGrid="0" snapToObjects="1">
      <p:cViewPr varScale="1">
        <p:scale>
          <a:sx n="102" d="100"/>
          <a:sy n="102" d="100"/>
        </p:scale>
        <p:origin x="608" y="84"/>
      </p:cViewPr>
      <p:guideLst>
        <p:guide orient="horz" pos="3168"/>
        <p:guide pos="2448"/>
      </p:guideLst>
    </p:cSldViewPr>
  </p:slideViewPr>
  <p:notesTextViewPr>
    <p:cViewPr>
      <p:scale>
        <a:sx n="100" d="100"/>
        <a:sy n="100" d="100"/>
      </p:scale>
      <p:origin x="0" y="0"/>
    </p:cViewPr>
  </p:notesTextViewPr>
  <p:sorterViewPr>
    <p:cViewPr>
      <p:scale>
        <a:sx n="200" d="100"/>
        <a:sy n="2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11" Type="http://schemas.microsoft.com/office/2015/10/relationships/revisionInfo" Target="revisionInfo.xml"/><Relationship Id="rId5" Type="http://schemas.openxmlformats.org/officeDocument/2006/relationships/notesMaster" Target="notesMasters/notesMaster1.xml"/><Relationship Id="rId10"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bina Schill" clId="Web-{A33F710B-BBB8-4BEB-ABB8-6E8ED81652F8}"/>
    <pc:docChg chg="modSld">
      <pc:chgData name="Sabina Schill" userId="" providerId="" clId="Web-{A33F710B-BBB8-4BEB-ABB8-6E8ED81652F8}" dt="2023-08-21T15:07:02.863" v="26" actId="14100"/>
      <pc:docMkLst>
        <pc:docMk/>
      </pc:docMkLst>
      <pc:sldChg chg="modSp">
        <pc:chgData name="Sabina Schill" userId="" providerId="" clId="Web-{A33F710B-BBB8-4BEB-ABB8-6E8ED81652F8}" dt="2023-08-21T15:06:52.723" v="25" actId="14100"/>
        <pc:sldMkLst>
          <pc:docMk/>
          <pc:sldMk cId="2623887710" sldId="284"/>
        </pc:sldMkLst>
        <pc:spChg chg="mod">
          <ac:chgData name="Sabina Schill" userId="" providerId="" clId="Web-{A33F710B-BBB8-4BEB-ABB8-6E8ED81652F8}" dt="2023-08-21T15:06:52.723" v="25" actId="14100"/>
          <ac:spMkLst>
            <pc:docMk/>
            <pc:sldMk cId="2623887710" sldId="284"/>
            <ac:spMk id="33" creationId="{7CE5C83A-61EE-4522-BD63-9E292B44F33E}"/>
          </ac:spMkLst>
        </pc:spChg>
        <pc:picChg chg="mod">
          <ac:chgData name="Sabina Schill" userId="" providerId="" clId="Web-{A33F710B-BBB8-4BEB-ABB8-6E8ED81652F8}" dt="2023-08-21T15:02:53.719" v="17" actId="1076"/>
          <ac:picMkLst>
            <pc:docMk/>
            <pc:sldMk cId="2623887710" sldId="284"/>
            <ac:picMk id="26" creationId="{F40CCBD2-D2E5-4E2F-AB35-1AE68178310C}"/>
          </ac:picMkLst>
        </pc:picChg>
        <pc:picChg chg="mod">
          <ac:chgData name="Sabina Schill" userId="" providerId="" clId="Web-{A33F710B-BBB8-4BEB-ABB8-6E8ED81652F8}" dt="2023-08-21T14:54:27.525" v="7" actId="1076"/>
          <ac:picMkLst>
            <pc:docMk/>
            <pc:sldMk cId="2623887710" sldId="284"/>
            <ac:picMk id="49" creationId="{2079445B-33DA-00E6-57C3-45E9B20F5CD5}"/>
          </ac:picMkLst>
        </pc:picChg>
        <pc:picChg chg="mod">
          <ac:chgData name="Sabina Schill" userId="" providerId="" clId="Web-{A33F710B-BBB8-4BEB-ABB8-6E8ED81652F8}" dt="2023-08-21T14:54:06.931" v="3" actId="1076"/>
          <ac:picMkLst>
            <pc:docMk/>
            <pc:sldMk cId="2623887710" sldId="284"/>
            <ac:picMk id="50" creationId="{C3D7385E-F06D-F41A-B866-F052A8BF06A7}"/>
          </ac:picMkLst>
        </pc:picChg>
        <pc:picChg chg="mod">
          <ac:chgData name="Sabina Schill" userId="" providerId="" clId="Web-{A33F710B-BBB8-4BEB-ABB8-6E8ED81652F8}" dt="2023-08-21T14:54:24.182" v="6" actId="1076"/>
          <ac:picMkLst>
            <pc:docMk/>
            <pc:sldMk cId="2623887710" sldId="284"/>
            <ac:picMk id="51" creationId="{10A09932-E731-4948-127A-FD512050B8F3}"/>
          </ac:picMkLst>
        </pc:picChg>
        <pc:picChg chg="mod">
          <ac:chgData name="Sabina Schill" userId="" providerId="" clId="Web-{A33F710B-BBB8-4BEB-ABB8-6E8ED81652F8}" dt="2023-08-21T14:54:18.760" v="5" actId="1076"/>
          <ac:picMkLst>
            <pc:docMk/>
            <pc:sldMk cId="2623887710" sldId="284"/>
            <ac:picMk id="52" creationId="{512967BD-0336-A87B-3021-0632AA94758C}"/>
          </ac:picMkLst>
        </pc:picChg>
      </pc:sldChg>
      <pc:sldChg chg="addSp delSp modSp">
        <pc:chgData name="Sabina Schill" userId="" providerId="" clId="Web-{A33F710B-BBB8-4BEB-ABB8-6E8ED81652F8}" dt="2023-08-21T15:07:02.863" v="26" actId="14100"/>
        <pc:sldMkLst>
          <pc:docMk/>
          <pc:sldMk cId="1564688546" sldId="290"/>
        </pc:sldMkLst>
        <pc:spChg chg="mod">
          <ac:chgData name="Sabina Schill" userId="" providerId="" clId="Web-{A33F710B-BBB8-4BEB-ABB8-6E8ED81652F8}" dt="2023-08-21T15:07:02.863" v="26" actId="14100"/>
          <ac:spMkLst>
            <pc:docMk/>
            <pc:sldMk cId="1564688546" sldId="290"/>
            <ac:spMk id="33" creationId="{7CE5C83A-61EE-4522-BD63-9E292B44F33E}"/>
          </ac:spMkLst>
        </pc:spChg>
        <pc:picChg chg="add">
          <ac:chgData name="Sabina Schill" userId="" providerId="" clId="Web-{A33F710B-BBB8-4BEB-ABB8-6E8ED81652F8}" dt="2023-08-21T15:04:10.533" v="19"/>
          <ac:picMkLst>
            <pc:docMk/>
            <pc:sldMk cId="1564688546" sldId="290"/>
            <ac:picMk id="11" creationId="{9B5159B7-7136-1917-07E6-71DFDB48DF57}"/>
          </ac:picMkLst>
        </pc:picChg>
        <pc:picChg chg="del">
          <ac:chgData name="Sabina Schill" userId="" providerId="" clId="Web-{A33F710B-BBB8-4BEB-ABB8-6E8ED81652F8}" dt="2023-08-21T15:04:09.830" v="18"/>
          <ac:picMkLst>
            <pc:docMk/>
            <pc:sldMk cId="1564688546" sldId="290"/>
            <ac:picMk id="26" creationId="{F40CCBD2-D2E5-4E2F-AB35-1AE68178310C}"/>
          </ac:picMkLst>
        </pc:picChg>
        <pc:picChg chg="mod">
          <ac:chgData name="Sabina Schill" userId="" providerId="" clId="Web-{A33F710B-BBB8-4BEB-ABB8-6E8ED81652F8}" dt="2023-08-21T15:04:38.705" v="22" actId="1076"/>
          <ac:picMkLst>
            <pc:docMk/>
            <pc:sldMk cId="1564688546" sldId="290"/>
            <ac:picMk id="49" creationId="{2079445B-33DA-00E6-57C3-45E9B20F5CD5}"/>
          </ac:picMkLst>
        </pc:picChg>
        <pc:picChg chg="mod">
          <ac:chgData name="Sabina Schill" userId="" providerId="" clId="Web-{A33F710B-BBB8-4BEB-ABB8-6E8ED81652F8}" dt="2023-08-21T15:04:35.627" v="21" actId="1076"/>
          <ac:picMkLst>
            <pc:docMk/>
            <pc:sldMk cId="1564688546" sldId="290"/>
            <ac:picMk id="50" creationId="{C3D7385E-F06D-F41A-B866-F052A8BF06A7}"/>
          </ac:picMkLst>
        </pc:picChg>
        <pc:picChg chg="mod">
          <ac:chgData name="Sabina Schill" userId="" providerId="" clId="Web-{A33F710B-BBB8-4BEB-ABB8-6E8ED81652F8}" dt="2023-08-21T15:04:28.658" v="20" actId="1076"/>
          <ac:picMkLst>
            <pc:docMk/>
            <pc:sldMk cId="1564688546" sldId="290"/>
            <ac:picMk id="52" creationId="{512967BD-0336-A87B-3021-0632AA94758C}"/>
          </ac:picMkLst>
        </pc:picChg>
      </pc:sldChg>
    </pc:docChg>
  </pc:docChgLst>
  <pc:docChgLst>
    <pc:chgData name="Sabina Schill" clId="Web-{08DCAB05-03B6-45A8-9FB1-727280E4C77E}"/>
    <pc:docChg chg="modSld">
      <pc:chgData name="Sabina Schill" userId="" providerId="" clId="Web-{08DCAB05-03B6-45A8-9FB1-727280E4C77E}" dt="2023-08-21T15:15:43.930" v="7" actId="1076"/>
      <pc:docMkLst>
        <pc:docMk/>
      </pc:docMkLst>
      <pc:sldChg chg="modSp">
        <pc:chgData name="Sabina Schill" userId="" providerId="" clId="Web-{08DCAB05-03B6-45A8-9FB1-727280E4C77E}" dt="2023-08-21T15:15:03.288" v="3" actId="1076"/>
        <pc:sldMkLst>
          <pc:docMk/>
          <pc:sldMk cId="2623887710" sldId="284"/>
        </pc:sldMkLst>
        <pc:picChg chg="mod">
          <ac:chgData name="Sabina Schill" userId="" providerId="" clId="Web-{08DCAB05-03B6-45A8-9FB1-727280E4C77E}" dt="2023-08-21T15:15:03.288" v="3" actId="1076"/>
          <ac:picMkLst>
            <pc:docMk/>
            <pc:sldMk cId="2623887710" sldId="284"/>
            <ac:picMk id="52" creationId="{512967BD-0336-A87B-3021-0632AA94758C}"/>
          </ac:picMkLst>
        </pc:picChg>
      </pc:sldChg>
      <pc:sldChg chg="addSp delSp modSp">
        <pc:chgData name="Sabina Schill" userId="" providerId="" clId="Web-{08DCAB05-03B6-45A8-9FB1-727280E4C77E}" dt="2023-08-21T15:15:43.930" v="7" actId="1076"/>
        <pc:sldMkLst>
          <pc:docMk/>
          <pc:sldMk cId="1564688546" sldId="290"/>
        </pc:sldMkLst>
        <pc:picChg chg="add">
          <ac:chgData name="Sabina Schill" userId="" providerId="" clId="Web-{08DCAB05-03B6-45A8-9FB1-727280E4C77E}" dt="2023-08-21T15:15:26.836" v="5"/>
          <ac:picMkLst>
            <pc:docMk/>
            <pc:sldMk cId="1564688546" sldId="290"/>
            <ac:picMk id="18" creationId="{7692AD79-5F7D-B19B-B228-3CC03B5C73BD}"/>
          </ac:picMkLst>
        </pc:picChg>
        <pc:picChg chg="del">
          <ac:chgData name="Sabina Schill" userId="" providerId="" clId="Web-{08DCAB05-03B6-45A8-9FB1-727280E4C77E}" dt="2023-08-21T15:15:26.117" v="4"/>
          <ac:picMkLst>
            <pc:docMk/>
            <pc:sldMk cId="1564688546" sldId="290"/>
            <ac:picMk id="52" creationId="{512967BD-0336-A87B-3021-0632AA94758C}"/>
          </ac:picMkLst>
        </pc:picChg>
        <pc:cxnChg chg="mod">
          <ac:chgData name="Sabina Schill" userId="" providerId="" clId="Web-{08DCAB05-03B6-45A8-9FB1-727280E4C77E}" dt="2023-08-21T15:15:43.930" v="7" actId="1076"/>
          <ac:cxnSpMkLst>
            <pc:docMk/>
            <pc:sldMk cId="1564688546" sldId="290"/>
            <ac:cxnSpMk id="21" creationId="{F731FA7C-92E2-F1A3-8DD9-77C606E3B86D}"/>
          </ac:cxnSpMkLst>
        </pc:cxnChg>
      </pc:sldChg>
    </pc:docChg>
  </pc:docChgLst>
  <pc:docChgLst>
    <pc:chgData name="Sabina Schill" clId="Web-{44EEB545-F41B-48E4-A3A2-4A093A1AA8E0}"/>
    <pc:docChg chg="modSld">
      <pc:chgData name="Sabina Schill" userId="" providerId="" clId="Web-{44EEB545-F41B-48E4-A3A2-4A093A1AA8E0}" dt="2023-08-21T15:12:36.823" v="11"/>
      <pc:docMkLst>
        <pc:docMk/>
      </pc:docMkLst>
      <pc:sldChg chg="addSp delSp modSp">
        <pc:chgData name="Sabina Schill" userId="" providerId="" clId="Web-{44EEB545-F41B-48E4-A3A2-4A093A1AA8E0}" dt="2023-08-21T15:12:36.823" v="11"/>
        <pc:sldMkLst>
          <pc:docMk/>
          <pc:sldMk cId="2623887710" sldId="284"/>
        </pc:sldMkLst>
        <pc:picChg chg="add">
          <ac:chgData name="Sabina Schill" userId="" providerId="" clId="Web-{44EEB545-F41B-48E4-A3A2-4A093A1AA8E0}" dt="2023-08-21T15:12:36.823" v="11"/>
          <ac:picMkLst>
            <pc:docMk/>
            <pc:sldMk cId="2623887710" sldId="284"/>
            <ac:picMk id="11" creationId="{1F5627CA-8BC8-8185-F715-537A24E889AA}"/>
          </ac:picMkLst>
        </pc:picChg>
        <pc:picChg chg="del">
          <ac:chgData name="Sabina Schill" userId="" providerId="" clId="Web-{44EEB545-F41B-48E4-A3A2-4A093A1AA8E0}" dt="2023-08-21T15:12:36.276" v="10"/>
          <ac:picMkLst>
            <pc:docMk/>
            <pc:sldMk cId="2623887710" sldId="284"/>
            <ac:picMk id="50" creationId="{C3D7385E-F06D-F41A-B866-F052A8BF06A7}"/>
          </ac:picMkLst>
        </pc:picChg>
        <pc:picChg chg="mod">
          <ac:chgData name="Sabina Schill" userId="" providerId="" clId="Web-{44EEB545-F41B-48E4-A3A2-4A093A1AA8E0}" dt="2023-08-21T15:11:45.493" v="6" actId="1076"/>
          <ac:picMkLst>
            <pc:docMk/>
            <pc:sldMk cId="2623887710" sldId="284"/>
            <ac:picMk id="51" creationId="{10A09932-E731-4948-127A-FD512050B8F3}"/>
          </ac:picMkLst>
        </pc:picChg>
        <pc:picChg chg="mod">
          <ac:chgData name="Sabina Schill" userId="" providerId="" clId="Web-{44EEB545-F41B-48E4-A3A2-4A093A1AA8E0}" dt="2023-08-21T15:10:55.867" v="2" actId="1076"/>
          <ac:picMkLst>
            <pc:docMk/>
            <pc:sldMk cId="2623887710" sldId="284"/>
            <ac:picMk id="52" creationId="{512967BD-0336-A87B-3021-0632AA94758C}"/>
          </ac:picMkLst>
        </pc:picChg>
      </pc:sldChg>
      <pc:sldChg chg="addSp delSp modSp">
        <pc:chgData name="Sabina Schill" userId="" providerId="" clId="Web-{44EEB545-F41B-48E4-A3A2-4A093A1AA8E0}" dt="2023-08-21T15:12:14.463" v="9"/>
        <pc:sldMkLst>
          <pc:docMk/>
          <pc:sldMk cId="1564688546" sldId="290"/>
        </pc:sldMkLst>
        <pc:picChg chg="add">
          <ac:chgData name="Sabina Schill" userId="" providerId="" clId="Web-{44EEB545-F41B-48E4-A3A2-4A093A1AA8E0}" dt="2023-08-21T15:12:14.463" v="9"/>
          <ac:picMkLst>
            <pc:docMk/>
            <pc:sldMk cId="1564688546" sldId="290"/>
            <ac:picMk id="17" creationId="{5EBDEFE7-DC6D-B425-B857-1BC65794524F}"/>
          </ac:picMkLst>
        </pc:picChg>
        <pc:picChg chg="del mod">
          <ac:chgData name="Sabina Schill" userId="" providerId="" clId="Web-{44EEB545-F41B-48E4-A3A2-4A093A1AA8E0}" dt="2023-08-21T15:12:13.931" v="8"/>
          <ac:picMkLst>
            <pc:docMk/>
            <pc:sldMk cId="1564688546" sldId="290"/>
            <ac:picMk id="51" creationId="{10A09932-E731-4948-127A-FD512050B8F3}"/>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C9BCBE5-3E03-4ECC-9E89-686F839E6E27}" type="datetimeFigureOut">
              <a:rPr lang="en-US" smtClean="0"/>
              <a:t>8/21/2023</a:t>
            </a:fld>
            <a:endParaRPr lang="en-US"/>
          </a:p>
        </p:txBody>
      </p:sp>
      <p:sp>
        <p:nvSpPr>
          <p:cNvPr id="4" name="Slide Image Placeholder 3"/>
          <p:cNvSpPr>
            <a:spLocks noGrp="1" noRot="1" noChangeAspect="1"/>
          </p:cNvSpPr>
          <p:nvPr>
            <p:ph type="sldImg" idx="2"/>
          </p:nvPr>
        </p:nvSpPr>
        <p:spPr>
          <a:xfrm>
            <a:off x="2236788" y="1143000"/>
            <a:ext cx="23844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4C1D827-2B01-46E8-811A-946508E37AB8}" type="slidenum">
              <a:rPr lang="en-US" smtClean="0"/>
              <a:t>‹#›</a:t>
            </a:fld>
            <a:endParaRPr lang="en-US"/>
          </a:p>
        </p:txBody>
      </p:sp>
    </p:spTree>
    <p:extLst>
      <p:ext uri="{BB962C8B-B14F-4D97-AF65-F5344CB8AC3E}">
        <p14:creationId xmlns:p14="http://schemas.microsoft.com/office/powerpoint/2010/main" val="34138244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&lt;a </a:t>
            </a:r>
            <a:r>
              <a:rPr lang="en-US" dirty="0" err="1"/>
              <a:t>href</a:t>
            </a:r>
            <a:r>
              <a:rPr lang="en-US" dirty="0"/>
              <a:t>="https://icon-library.net/icon/piggy-bank-icon-7.html"&gt;Piggy Bank Icon #56304&lt;/a&gt;</a:t>
            </a:r>
          </a:p>
        </p:txBody>
      </p:sp>
      <p:sp>
        <p:nvSpPr>
          <p:cNvPr id="4" name="Slide Number Placeholder 3"/>
          <p:cNvSpPr>
            <a:spLocks noGrp="1"/>
          </p:cNvSpPr>
          <p:nvPr>
            <p:ph type="sldNum" sz="quarter" idx="5"/>
          </p:nvPr>
        </p:nvSpPr>
        <p:spPr/>
        <p:txBody>
          <a:bodyPr/>
          <a:lstStyle/>
          <a:p>
            <a:fld id="{D4C1D827-2B01-46E8-811A-946508E37AB8}" type="slidenum">
              <a:rPr lang="en-US" smtClean="0"/>
              <a:t>2</a:t>
            </a:fld>
            <a:endParaRPr lang="en-US"/>
          </a:p>
        </p:txBody>
      </p:sp>
    </p:spTree>
    <p:extLst>
      <p:ext uri="{BB962C8B-B14F-4D97-AF65-F5344CB8AC3E}">
        <p14:creationId xmlns:p14="http://schemas.microsoft.com/office/powerpoint/2010/main" val="30326233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&lt;a </a:t>
            </a:r>
            <a:r>
              <a:rPr lang="en-US" dirty="0" err="1"/>
              <a:t>href</a:t>
            </a:r>
            <a:r>
              <a:rPr lang="en-US" dirty="0"/>
              <a:t>="https://icon-library.net/icon/piggy-bank-icon-7.html"&gt;Piggy Bank Icon #56304&lt;/a&gt;</a:t>
            </a:r>
          </a:p>
        </p:txBody>
      </p:sp>
      <p:sp>
        <p:nvSpPr>
          <p:cNvPr id="4" name="Slide Number Placeholder 3"/>
          <p:cNvSpPr>
            <a:spLocks noGrp="1"/>
          </p:cNvSpPr>
          <p:nvPr>
            <p:ph type="sldNum" sz="quarter" idx="5"/>
          </p:nvPr>
        </p:nvSpPr>
        <p:spPr/>
        <p:txBody>
          <a:bodyPr/>
          <a:lstStyle/>
          <a:p>
            <a:pPr marL="0" marR="0" lvl="0" indent="0" algn="r" defTabSz="401925" rtl="0" eaLnBrk="1" fontAlgn="auto" latinLnBrk="0" hangingPunct="1">
              <a:lnSpc>
                <a:spcPct val="100000"/>
              </a:lnSpc>
              <a:spcBef>
                <a:spcPts val="0"/>
              </a:spcBef>
              <a:spcAft>
                <a:spcPts val="0"/>
              </a:spcAft>
              <a:buClrTx/>
              <a:buSzTx/>
              <a:buFontTx/>
              <a:buNone/>
              <a:tabLst/>
              <a:defRPr/>
            </a:pPr>
            <a:fld id="{D4C1D827-2B01-46E8-811A-946508E37AB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01925"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811074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3124624"/>
            <a:ext cx="6606540" cy="2156037"/>
          </a:xfrm>
        </p:spPr>
        <p:txBody>
          <a:bodyPr/>
          <a:lstStyle/>
          <a:p>
            <a:r>
              <a:rPr lang="en-US"/>
              <a:t>Click to edit Master title style</a:t>
            </a:r>
          </a:p>
        </p:txBody>
      </p:sp>
      <p:sp>
        <p:nvSpPr>
          <p:cNvPr id="3" name="Subtitle 2"/>
          <p:cNvSpPr>
            <a:spLocks noGrp="1"/>
          </p:cNvSpPr>
          <p:nvPr>
            <p:ph type="subTitle" idx="1"/>
          </p:nvPr>
        </p:nvSpPr>
        <p:spPr>
          <a:xfrm>
            <a:off x="1165860" y="5699760"/>
            <a:ext cx="5440680" cy="257048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0A6ACAA-2AC9-4543-B7F4-C981915FE7EC}" type="datetimeFigureOut">
              <a:rPr lang="en-US" smtClean="0"/>
              <a:t>8/21/2023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4BE3DD-42E6-FF47-95E0-D39002E614C3}" type="slidenum">
              <a:rPr lang="en-US" smtClean="0"/>
              <a:t>‹#›</a:t>
            </a:fld>
            <a:endParaRPr lang="en-US"/>
          </a:p>
        </p:txBody>
      </p:sp>
    </p:spTree>
    <p:extLst>
      <p:ext uri="{BB962C8B-B14F-4D97-AF65-F5344CB8AC3E}">
        <p14:creationId xmlns:p14="http://schemas.microsoft.com/office/powerpoint/2010/main" val="28726921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0A6ACAA-2AC9-4543-B7F4-C981915FE7EC}" type="datetimeFigureOut">
              <a:rPr lang="en-US" smtClean="0"/>
              <a:t>8/21/2023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4BE3DD-42E6-FF47-95E0-D39002E614C3}" type="slidenum">
              <a:rPr lang="en-US" smtClean="0"/>
              <a:t>‹#›</a:t>
            </a:fld>
            <a:endParaRPr lang="en-US"/>
          </a:p>
        </p:txBody>
      </p:sp>
    </p:spTree>
    <p:extLst>
      <p:ext uri="{BB962C8B-B14F-4D97-AF65-F5344CB8AC3E}">
        <p14:creationId xmlns:p14="http://schemas.microsoft.com/office/powerpoint/2010/main" val="8561410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37364" y="721784"/>
            <a:ext cx="1531540" cy="1535535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40043" y="721784"/>
            <a:ext cx="4467781" cy="1535535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0A6ACAA-2AC9-4543-B7F4-C981915FE7EC}" type="datetimeFigureOut">
              <a:rPr lang="en-US" smtClean="0"/>
              <a:t>8/21/2023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4BE3DD-42E6-FF47-95E0-D39002E614C3}" type="slidenum">
              <a:rPr lang="en-US" smtClean="0"/>
              <a:t>‹#›</a:t>
            </a:fld>
            <a:endParaRPr lang="en-US"/>
          </a:p>
        </p:txBody>
      </p:sp>
    </p:spTree>
    <p:extLst>
      <p:ext uri="{BB962C8B-B14F-4D97-AF65-F5344CB8AC3E}">
        <p14:creationId xmlns:p14="http://schemas.microsoft.com/office/powerpoint/2010/main" val="2789714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0A6ACAA-2AC9-4543-B7F4-C981915FE7EC}" type="datetimeFigureOut">
              <a:rPr lang="en-US" smtClean="0"/>
              <a:t>8/21/2023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4BE3DD-42E6-FF47-95E0-D39002E614C3}" type="slidenum">
              <a:rPr lang="en-US" smtClean="0"/>
              <a:t>‹#›</a:t>
            </a:fld>
            <a:endParaRPr lang="en-US"/>
          </a:p>
        </p:txBody>
      </p:sp>
    </p:spTree>
    <p:extLst>
      <p:ext uri="{BB962C8B-B14F-4D97-AF65-F5344CB8AC3E}">
        <p14:creationId xmlns:p14="http://schemas.microsoft.com/office/powerpoint/2010/main" val="21720887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3966" y="6463455"/>
            <a:ext cx="6606540" cy="199771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613966" y="4263180"/>
            <a:ext cx="6606540" cy="2200274"/>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0A6ACAA-2AC9-4543-B7F4-C981915FE7EC}" type="datetimeFigureOut">
              <a:rPr lang="en-US" smtClean="0"/>
              <a:t>8/21/2023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4BE3DD-42E6-FF47-95E0-D39002E614C3}" type="slidenum">
              <a:rPr lang="en-US" smtClean="0"/>
              <a:t>‹#›</a:t>
            </a:fld>
            <a:endParaRPr lang="en-US"/>
          </a:p>
        </p:txBody>
      </p:sp>
    </p:spTree>
    <p:extLst>
      <p:ext uri="{BB962C8B-B14F-4D97-AF65-F5344CB8AC3E}">
        <p14:creationId xmlns:p14="http://schemas.microsoft.com/office/powerpoint/2010/main" val="30094921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40043" y="4200314"/>
            <a:ext cx="2999661" cy="1187682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469243" y="4200314"/>
            <a:ext cx="2999661" cy="1187682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0A6ACAA-2AC9-4543-B7F4-C981915FE7EC}" type="datetimeFigureOut">
              <a:rPr lang="en-US" smtClean="0"/>
              <a:t>8/21/2023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4BE3DD-42E6-FF47-95E0-D39002E614C3}" type="slidenum">
              <a:rPr lang="en-US" smtClean="0"/>
              <a:t>‹#›</a:t>
            </a:fld>
            <a:endParaRPr lang="en-US"/>
          </a:p>
        </p:txBody>
      </p:sp>
    </p:spTree>
    <p:extLst>
      <p:ext uri="{BB962C8B-B14F-4D97-AF65-F5344CB8AC3E}">
        <p14:creationId xmlns:p14="http://schemas.microsoft.com/office/powerpoint/2010/main" val="30220828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8620" y="402803"/>
            <a:ext cx="6995160" cy="16764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88620" y="2251499"/>
            <a:ext cx="3434160" cy="93831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88620" y="3189816"/>
            <a:ext cx="3434160" cy="579522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948273" y="2251499"/>
            <a:ext cx="3435508" cy="93831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948273" y="3189816"/>
            <a:ext cx="3435508" cy="579522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0A6ACAA-2AC9-4543-B7F4-C981915FE7EC}" type="datetimeFigureOut">
              <a:rPr lang="en-US" smtClean="0"/>
              <a:t>8/21/2023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94BE3DD-42E6-FF47-95E0-D39002E614C3}" type="slidenum">
              <a:rPr lang="en-US" smtClean="0"/>
              <a:t>‹#›</a:t>
            </a:fld>
            <a:endParaRPr lang="en-US"/>
          </a:p>
        </p:txBody>
      </p:sp>
    </p:spTree>
    <p:extLst>
      <p:ext uri="{BB962C8B-B14F-4D97-AF65-F5344CB8AC3E}">
        <p14:creationId xmlns:p14="http://schemas.microsoft.com/office/powerpoint/2010/main" val="34442998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0A6ACAA-2AC9-4543-B7F4-C981915FE7EC}" type="datetimeFigureOut">
              <a:rPr lang="en-US" smtClean="0"/>
              <a:t>8/21/2023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94BE3DD-42E6-FF47-95E0-D39002E614C3}" type="slidenum">
              <a:rPr lang="en-US" smtClean="0"/>
              <a:t>‹#›</a:t>
            </a:fld>
            <a:endParaRPr lang="en-US"/>
          </a:p>
        </p:txBody>
      </p:sp>
    </p:spTree>
    <p:extLst>
      <p:ext uri="{BB962C8B-B14F-4D97-AF65-F5344CB8AC3E}">
        <p14:creationId xmlns:p14="http://schemas.microsoft.com/office/powerpoint/2010/main" val="20190569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0A6ACAA-2AC9-4543-B7F4-C981915FE7EC}" type="datetimeFigureOut">
              <a:rPr lang="en-US" smtClean="0"/>
              <a:t>8/21/2023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94BE3DD-42E6-FF47-95E0-D39002E614C3}" type="slidenum">
              <a:rPr lang="en-US" smtClean="0"/>
              <a:t>‹#›</a:t>
            </a:fld>
            <a:endParaRPr lang="en-US"/>
          </a:p>
        </p:txBody>
      </p:sp>
    </p:spTree>
    <p:extLst>
      <p:ext uri="{BB962C8B-B14F-4D97-AF65-F5344CB8AC3E}">
        <p14:creationId xmlns:p14="http://schemas.microsoft.com/office/powerpoint/2010/main" val="6451681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8620" y="400474"/>
            <a:ext cx="2557067" cy="170434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038792" y="400474"/>
            <a:ext cx="4344988" cy="858456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88620" y="2104814"/>
            <a:ext cx="2557067" cy="688022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0A6ACAA-2AC9-4543-B7F4-C981915FE7EC}" type="datetimeFigureOut">
              <a:rPr lang="en-US" smtClean="0"/>
              <a:t>8/21/2023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4BE3DD-42E6-FF47-95E0-D39002E614C3}" type="slidenum">
              <a:rPr lang="en-US" smtClean="0"/>
              <a:t>‹#›</a:t>
            </a:fld>
            <a:endParaRPr lang="en-US"/>
          </a:p>
        </p:txBody>
      </p:sp>
    </p:spTree>
    <p:extLst>
      <p:ext uri="{BB962C8B-B14F-4D97-AF65-F5344CB8AC3E}">
        <p14:creationId xmlns:p14="http://schemas.microsoft.com/office/powerpoint/2010/main" val="37360641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3445" y="7040880"/>
            <a:ext cx="4663440" cy="831216"/>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523445" y="898737"/>
            <a:ext cx="4663440" cy="603504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523445" y="7872096"/>
            <a:ext cx="4663440" cy="118046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0A6ACAA-2AC9-4543-B7F4-C981915FE7EC}" type="datetimeFigureOut">
              <a:rPr lang="en-US" smtClean="0"/>
              <a:t>8/21/2023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4BE3DD-42E6-FF47-95E0-D39002E614C3}" type="slidenum">
              <a:rPr lang="en-US" smtClean="0"/>
              <a:t>‹#›</a:t>
            </a:fld>
            <a:endParaRPr lang="en-US"/>
          </a:p>
        </p:txBody>
      </p:sp>
    </p:spTree>
    <p:extLst>
      <p:ext uri="{BB962C8B-B14F-4D97-AF65-F5344CB8AC3E}">
        <p14:creationId xmlns:p14="http://schemas.microsoft.com/office/powerpoint/2010/main" val="12632729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8620" y="402803"/>
            <a:ext cx="6995160" cy="16764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88620" y="2346961"/>
            <a:ext cx="6995160" cy="663807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88620" y="9322648"/>
            <a:ext cx="1813560" cy="535517"/>
          </a:xfrm>
          <a:prstGeom prst="rect">
            <a:avLst/>
          </a:prstGeom>
        </p:spPr>
        <p:txBody>
          <a:bodyPr vert="horz" lIns="91440" tIns="45720" rIns="91440" bIns="45720" rtlCol="0" anchor="ctr"/>
          <a:lstStyle>
            <a:lvl1pPr algn="l">
              <a:defRPr sz="1200">
                <a:solidFill>
                  <a:schemeClr val="tx1">
                    <a:tint val="75000"/>
                  </a:schemeClr>
                </a:solidFill>
              </a:defRPr>
            </a:lvl1pPr>
          </a:lstStyle>
          <a:p>
            <a:fld id="{20A6ACAA-2AC9-4543-B7F4-C981915FE7EC}" type="datetimeFigureOut">
              <a:rPr lang="en-US" smtClean="0"/>
              <a:t>8/21/2023</a:t>
            </a:fld>
            <a:endParaRPr lang="en-US"/>
          </a:p>
        </p:txBody>
      </p:sp>
      <p:sp>
        <p:nvSpPr>
          <p:cNvPr id="5" name="Footer Placeholder 4"/>
          <p:cNvSpPr>
            <a:spLocks noGrp="1"/>
          </p:cNvSpPr>
          <p:nvPr>
            <p:ph type="ftr" sz="quarter" idx="3"/>
          </p:nvPr>
        </p:nvSpPr>
        <p:spPr>
          <a:xfrm>
            <a:off x="2655570" y="9322648"/>
            <a:ext cx="2461260" cy="53551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570220" y="9322648"/>
            <a:ext cx="1813560" cy="535517"/>
          </a:xfrm>
          <a:prstGeom prst="rect">
            <a:avLst/>
          </a:prstGeom>
        </p:spPr>
        <p:txBody>
          <a:bodyPr vert="horz" lIns="91440" tIns="45720" rIns="91440" bIns="45720" rtlCol="0" anchor="ctr"/>
          <a:lstStyle>
            <a:lvl1pPr algn="r">
              <a:defRPr sz="1200">
                <a:solidFill>
                  <a:schemeClr val="tx1">
                    <a:tint val="75000"/>
                  </a:schemeClr>
                </a:solidFill>
              </a:defRPr>
            </a:lvl1pPr>
          </a:lstStyle>
          <a:p>
            <a:fld id="{F94BE3DD-42E6-FF47-95E0-D39002E614C3}" type="slidenum">
              <a:rPr lang="en-US" smtClean="0"/>
              <a:t>‹#›</a:t>
            </a:fld>
            <a:endParaRPr lang="en-US"/>
          </a:p>
        </p:txBody>
      </p:sp>
    </p:spTree>
    <p:extLst>
      <p:ext uri="{BB962C8B-B14F-4D97-AF65-F5344CB8AC3E}">
        <p14:creationId xmlns:p14="http://schemas.microsoft.com/office/powerpoint/2010/main" val="17351843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3" Type="http://schemas.openxmlformats.org/officeDocument/2006/relationships/image" Target="../media/image1.jpg"/><Relationship Id="rId7" Type="http://schemas.openxmlformats.org/officeDocument/2006/relationships/image" Target="../media/image5.png"/><Relationship Id="rId12" Type="http://schemas.openxmlformats.org/officeDocument/2006/relationships/image" Target="../media/image10.png"/><Relationship Id="rId17" Type="http://schemas.openxmlformats.org/officeDocument/2006/relationships/image" Target="../media/image15.png"/><Relationship Id="rId2" Type="http://schemas.openxmlformats.org/officeDocument/2006/relationships/notesSlide" Target="../notesSlides/notesSlide1.xml"/><Relationship Id="rId16"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9.emf"/><Relationship Id="rId5" Type="http://schemas.openxmlformats.org/officeDocument/2006/relationships/image" Target="../media/image3.jpeg"/><Relationship Id="rId15" Type="http://schemas.openxmlformats.org/officeDocument/2006/relationships/image" Target="../media/image13.png"/><Relationship Id="rId10" Type="http://schemas.openxmlformats.org/officeDocument/2006/relationships/image" Target="../media/image8.jpeg"/><Relationship Id="rId4" Type="http://schemas.openxmlformats.org/officeDocument/2006/relationships/image" Target="../media/image2.jpeg"/><Relationship Id="rId9" Type="http://schemas.openxmlformats.org/officeDocument/2006/relationships/image" Target="../media/image7.jpeg"/><Relationship Id="rId14" Type="http://schemas.openxmlformats.org/officeDocument/2006/relationships/image" Target="../media/image12.jpg"/></Relationships>
</file>

<file path=ppt/slides/_rels/slide3.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3.png"/><Relationship Id="rId3" Type="http://schemas.openxmlformats.org/officeDocument/2006/relationships/image" Target="../media/image16.jpg"/><Relationship Id="rId7" Type="http://schemas.openxmlformats.org/officeDocument/2006/relationships/image" Target="../media/image6.png"/><Relationship Id="rId12" Type="http://schemas.openxmlformats.org/officeDocument/2006/relationships/image" Target="../media/image12.jpg"/><Relationship Id="rId17" Type="http://schemas.openxmlformats.org/officeDocument/2006/relationships/image" Target="../media/image11.png"/><Relationship Id="rId2" Type="http://schemas.openxmlformats.org/officeDocument/2006/relationships/notesSlide" Target="../notesSlides/notesSlide2.xml"/><Relationship Id="rId16"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5.png"/><Relationship Id="rId5" Type="http://schemas.openxmlformats.org/officeDocument/2006/relationships/image" Target="../media/image3.jpeg"/><Relationship Id="rId15" Type="http://schemas.openxmlformats.org/officeDocument/2006/relationships/image" Target="../media/image4.png"/><Relationship Id="rId10" Type="http://schemas.openxmlformats.org/officeDocument/2006/relationships/image" Target="../media/image9.emf"/><Relationship Id="rId4" Type="http://schemas.openxmlformats.org/officeDocument/2006/relationships/image" Target="../media/image2.jpeg"/><Relationship Id="rId9" Type="http://schemas.openxmlformats.org/officeDocument/2006/relationships/image" Target="../media/image8.jpeg"/><Relationship Id="rId1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B78224-AAC8-40BB-B79B-8EFA3B4DB894}"/>
              </a:ext>
            </a:extLst>
          </p:cNvPr>
          <p:cNvSpPr>
            <a:spLocks noGrp="1"/>
          </p:cNvSpPr>
          <p:nvPr>
            <p:ph type="title"/>
          </p:nvPr>
        </p:nvSpPr>
        <p:spPr/>
        <p:txBody>
          <a:bodyPr/>
          <a:lstStyle/>
          <a:p>
            <a:r>
              <a:rPr lang="en-US" b="1" dirty="0"/>
              <a:t>Instructions</a:t>
            </a:r>
          </a:p>
        </p:txBody>
      </p:sp>
      <p:sp>
        <p:nvSpPr>
          <p:cNvPr id="3" name="Content Placeholder 2">
            <a:extLst>
              <a:ext uri="{FF2B5EF4-FFF2-40B4-BE49-F238E27FC236}">
                <a16:creationId xmlns:a16="http://schemas.microsoft.com/office/drawing/2014/main" id="{384BD6CA-5452-42F0-930B-814D4787B6FA}"/>
              </a:ext>
            </a:extLst>
          </p:cNvPr>
          <p:cNvSpPr>
            <a:spLocks noGrp="1"/>
          </p:cNvSpPr>
          <p:nvPr>
            <p:ph idx="1"/>
          </p:nvPr>
        </p:nvSpPr>
        <p:spPr>
          <a:xfrm>
            <a:off x="388620" y="2024743"/>
            <a:ext cx="6995160" cy="7424057"/>
          </a:xfrm>
        </p:spPr>
        <p:txBody>
          <a:bodyPr>
            <a:normAutofit fontScale="92500" lnSpcReduction="10000"/>
          </a:bodyPr>
          <a:lstStyle/>
          <a:p>
            <a:pPr marL="0" indent="0">
              <a:buNone/>
            </a:pPr>
            <a:r>
              <a:rPr lang="en-US" sz="2400" dirty="0"/>
              <a:t>These are fully editable Power Point versions of the GFO Chemistry posters. There are two options here, each with a picture that has tested positively with both faculty and student audiences.</a:t>
            </a:r>
          </a:p>
          <a:p>
            <a:r>
              <a:rPr lang="en-US" sz="2400" dirty="0"/>
              <a:t>Please feel free to modify as you see fit for your program. Some ideas include:</a:t>
            </a:r>
          </a:p>
          <a:p>
            <a:pPr lvl="1"/>
            <a:r>
              <a:rPr lang="en-US" sz="2000" dirty="0"/>
              <a:t>Reduce the size of the Get the Facts Out logo and URL ( GettheFactsOut.org) to make space for your program’s logo and </a:t>
            </a:r>
            <a:r>
              <a:rPr lang="en-US" sz="2000" dirty="0" err="1"/>
              <a:t>url</a:t>
            </a:r>
            <a:r>
              <a:rPr lang="en-US" sz="2000" dirty="0"/>
              <a:t>.</a:t>
            </a:r>
          </a:p>
          <a:p>
            <a:pPr lvl="1"/>
            <a:r>
              <a:rPr lang="en-US" sz="2000" dirty="0"/>
              <a:t>Replace the photo with one of your local students and teachers. However, it’s best to do some user testing before you do this.  We find that about 1/10 of the photos that all of our group decides they like actually test well with students.  We ask if this photo increases, decreases, or has no impact on your view of grade 7-12 teaching.</a:t>
            </a:r>
          </a:p>
          <a:p>
            <a:pPr lvl="1"/>
            <a:r>
              <a:rPr lang="en-US" sz="2000" dirty="0"/>
              <a:t>Please do not reword the facts or the tagline “inspire young minds”. In our experience it is safe to add/replace other tested GFO messaging, taglines, or data (such as local salaries). These also have been tested with students and faculty and the response is highly sensitive to wording changes.</a:t>
            </a:r>
          </a:p>
          <a:p>
            <a:pPr lvl="1"/>
            <a:r>
              <a:rPr lang="en-US" sz="2000" dirty="0"/>
              <a:t>Please do not remove the sponsoring organization’s logos or the NSF disclaimer.</a:t>
            </a:r>
          </a:p>
          <a:p>
            <a:pPr lvl="1"/>
            <a:r>
              <a:rPr lang="en-US" sz="2000" dirty="0"/>
              <a:t>Feel free to reach out to the research team with any questions. wkadams@mines.edu</a:t>
            </a:r>
          </a:p>
        </p:txBody>
      </p:sp>
    </p:spTree>
    <p:extLst>
      <p:ext uri="{BB962C8B-B14F-4D97-AF65-F5344CB8AC3E}">
        <p14:creationId xmlns:p14="http://schemas.microsoft.com/office/powerpoint/2010/main" val="20969854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E7B54171-C566-48CA-973B-CC17BF1076A1}"/>
              </a:ext>
            </a:extLst>
          </p:cNvPr>
          <p:cNvSpPr/>
          <p:nvPr/>
        </p:nvSpPr>
        <p:spPr>
          <a:xfrm rot="5400000">
            <a:off x="3507619" y="-3500377"/>
            <a:ext cx="738661" cy="7783780"/>
          </a:xfrm>
          <a:prstGeom prst="roundRect">
            <a:avLst/>
          </a:prstGeom>
          <a:solidFill>
            <a:srgbClr val="E3E4D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36" name="Picture 35" descr="A picture containing person, indoor, person, holding&#10;&#10;Description automatically generated">
            <a:extLst>
              <a:ext uri="{FF2B5EF4-FFF2-40B4-BE49-F238E27FC236}">
                <a16:creationId xmlns:a16="http://schemas.microsoft.com/office/drawing/2014/main" id="{81BD67E9-D5C1-4F0F-B81D-C17C0B755A8C}"/>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55" y="493540"/>
            <a:ext cx="7783779" cy="5189186"/>
          </a:xfrm>
          <a:prstGeom prst="rect">
            <a:avLst/>
          </a:prstGeom>
        </p:spPr>
      </p:pic>
      <p:pic>
        <p:nvPicPr>
          <p:cNvPr id="3" name="Picture 2">
            <a:extLst>
              <a:ext uri="{FF2B5EF4-FFF2-40B4-BE49-F238E27FC236}">
                <a16:creationId xmlns:a16="http://schemas.microsoft.com/office/drawing/2014/main" id="{161A982F-AE5F-4F8C-AECE-B9EC4B376526}"/>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2764" y="4764401"/>
            <a:ext cx="7768775" cy="3579700"/>
          </a:xfrm>
          <a:prstGeom prst="rect">
            <a:avLst/>
          </a:prstGeom>
        </p:spPr>
      </p:pic>
      <p:sp>
        <p:nvSpPr>
          <p:cNvPr id="7" name="Rectangle 6">
            <a:extLst>
              <a:ext uri="{FF2B5EF4-FFF2-40B4-BE49-F238E27FC236}">
                <a16:creationId xmlns:a16="http://schemas.microsoft.com/office/drawing/2014/main" id="{967769E6-EBE0-48F5-B059-D32ED3532E27}"/>
              </a:ext>
            </a:extLst>
          </p:cNvPr>
          <p:cNvSpPr/>
          <p:nvPr/>
        </p:nvSpPr>
        <p:spPr>
          <a:xfrm>
            <a:off x="-22692" y="4764401"/>
            <a:ext cx="7791532" cy="3579700"/>
          </a:xfrm>
          <a:prstGeom prst="rect">
            <a:avLst/>
          </a:prstGeom>
          <a:gradFill flip="none" rotWithShape="1">
            <a:gsLst>
              <a:gs pos="2000">
                <a:srgbClr val="2B4FC5">
                  <a:alpha val="72941"/>
                </a:srgbClr>
              </a:gs>
              <a:gs pos="99000">
                <a:srgbClr val="728CE0"/>
              </a:gs>
              <a:gs pos="57000">
                <a:srgbClr val="4C6DD8"/>
              </a:gs>
            </a:gsLst>
            <a:lin ang="189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6" name="Straight Connector 15">
            <a:extLst>
              <a:ext uri="{FF2B5EF4-FFF2-40B4-BE49-F238E27FC236}">
                <a16:creationId xmlns:a16="http://schemas.microsoft.com/office/drawing/2014/main" id="{DF451D0C-16A1-4E14-8073-AB05B8168720}"/>
              </a:ext>
            </a:extLst>
          </p:cNvPr>
          <p:cNvCxnSpPr/>
          <p:nvPr/>
        </p:nvCxnSpPr>
        <p:spPr>
          <a:xfrm>
            <a:off x="715825" y="9042805"/>
            <a:ext cx="6219412" cy="0"/>
          </a:xfrm>
          <a:prstGeom prst="line">
            <a:avLst/>
          </a:prstGeom>
          <a:ln w="19050">
            <a:solidFill>
              <a:srgbClr val="874B9A"/>
            </a:solidFill>
          </a:ln>
          <a:effectLst/>
        </p:spPr>
        <p:style>
          <a:lnRef idx="2">
            <a:schemeClr val="accent1"/>
          </a:lnRef>
          <a:fillRef idx="0">
            <a:schemeClr val="accent1"/>
          </a:fillRef>
          <a:effectRef idx="1">
            <a:schemeClr val="accent1"/>
          </a:effectRef>
          <a:fontRef idx="minor">
            <a:schemeClr val="tx1"/>
          </a:fontRef>
        </p:style>
      </p:cxnSp>
      <p:pic>
        <p:nvPicPr>
          <p:cNvPr id="2054" name="Picture 6" descr="Image result for nsf logo">
            <a:extLst>
              <a:ext uri="{FF2B5EF4-FFF2-40B4-BE49-F238E27FC236}">
                <a16:creationId xmlns:a16="http://schemas.microsoft.com/office/drawing/2014/main" id="{B435AA5D-7CC6-4CA0-A4B5-E131E278AE0A}"/>
              </a:ext>
            </a:extLst>
          </p:cNvPr>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6812617" y="9141567"/>
            <a:ext cx="475212" cy="477334"/>
          </a:xfrm>
          <a:prstGeom prst="rect">
            <a:avLst/>
          </a:prstGeom>
          <a:noFill/>
          <a:extLst>
            <a:ext uri="{909E8E84-426E-40DD-AFC4-6F175D3DCCD1}">
              <a14:hiddenFill xmlns:a14="http://schemas.microsoft.com/office/drawing/2010/main">
                <a:solidFill>
                  <a:srgbClr val="FFFFFF"/>
                </a:solidFill>
              </a14:hiddenFill>
            </a:ext>
          </a:extLst>
        </p:spPr>
      </p:pic>
      <p:sp>
        <p:nvSpPr>
          <p:cNvPr id="29" name="Google Shape;161;p1">
            <a:extLst>
              <a:ext uri="{FF2B5EF4-FFF2-40B4-BE49-F238E27FC236}">
                <a16:creationId xmlns:a16="http://schemas.microsoft.com/office/drawing/2014/main" id="{2B6EF0F6-D1DE-4D7E-9160-12B6D66B9948}"/>
              </a:ext>
            </a:extLst>
          </p:cNvPr>
          <p:cNvSpPr/>
          <p:nvPr/>
        </p:nvSpPr>
        <p:spPr>
          <a:xfrm>
            <a:off x="3625" y="9665972"/>
            <a:ext cx="7772400" cy="400069"/>
          </a:xfrm>
          <a:prstGeom prst="rect">
            <a:avLst/>
          </a:prstGeom>
          <a:solidFill>
            <a:srgbClr val="874B9A"/>
          </a:solidFill>
          <a:ln>
            <a:noFill/>
          </a:ln>
        </p:spPr>
        <p:txBody>
          <a:bodyPr spcFirstLastPara="1" wrap="square" lIns="91425" tIns="45700" rIns="91425" bIns="45700" anchor="t" anchorCtr="0">
            <a:spAutoFit/>
          </a:bodyPr>
          <a:lstStyle/>
          <a:p>
            <a:pPr algn="ctr"/>
            <a:r>
              <a:rPr lang="en-US" sz="1000" dirty="0">
                <a:solidFill>
                  <a:schemeClr val="bg1"/>
                </a:solidFill>
                <a:latin typeface="Calibri"/>
                <a:ea typeface="Calibri"/>
                <a:cs typeface="Calibri"/>
                <a:sym typeface="Calibri"/>
              </a:rPr>
              <a:t>Any opinions, findings, and conclusions or recommendations expressed in this material are those of the author(s) </a:t>
            </a:r>
          </a:p>
          <a:p>
            <a:pPr algn="ctr"/>
            <a:r>
              <a:rPr lang="en-US" sz="1000" dirty="0">
                <a:solidFill>
                  <a:schemeClr val="bg1"/>
                </a:solidFill>
                <a:latin typeface="Calibri"/>
                <a:ea typeface="Calibri"/>
                <a:cs typeface="Calibri"/>
                <a:sym typeface="Calibri"/>
              </a:rPr>
              <a:t>and do not necessarily reflect the views of the National Science Foundation. NSF DUE #1821710 &amp; 1821462. </a:t>
            </a:r>
            <a:endParaRPr sz="1000" dirty="0">
              <a:solidFill>
                <a:schemeClr val="bg1"/>
              </a:solidFill>
              <a:latin typeface="Calibri"/>
              <a:ea typeface="Calibri"/>
              <a:cs typeface="Calibri"/>
              <a:sym typeface="Calibri"/>
            </a:endParaRPr>
          </a:p>
        </p:txBody>
      </p:sp>
      <p:pic>
        <p:nvPicPr>
          <p:cNvPr id="26" name="Picture 25" descr="A blue logo on a black background&#10;&#10;Description automatically generated">
            <a:extLst>
              <a:ext uri="{FF2B5EF4-FFF2-40B4-BE49-F238E27FC236}">
                <a16:creationId xmlns:a16="http://schemas.microsoft.com/office/drawing/2014/main" id="{F40CCBD2-D2E5-4E2F-AB35-1AE68178310C}"/>
              </a:ext>
            </a:extLst>
          </p:cNvPr>
          <p:cNvPicPr>
            <a:picLocks noChangeAspect="1"/>
          </p:cNvPicPr>
          <p:nvPr/>
        </p:nvPicPr>
        <p:blipFill>
          <a:blip r:embed="rId6"/>
          <a:stretch>
            <a:fillRect/>
          </a:stretch>
        </p:blipFill>
        <p:spPr>
          <a:xfrm>
            <a:off x="5989888" y="9058412"/>
            <a:ext cx="717987" cy="625708"/>
          </a:xfrm>
          <a:prstGeom prst="rect">
            <a:avLst/>
          </a:prstGeom>
        </p:spPr>
      </p:pic>
      <p:sp>
        <p:nvSpPr>
          <p:cNvPr id="32" name="TextBox 31">
            <a:extLst>
              <a:ext uri="{FF2B5EF4-FFF2-40B4-BE49-F238E27FC236}">
                <a16:creationId xmlns:a16="http://schemas.microsoft.com/office/drawing/2014/main" id="{51E4F97B-5BCC-415E-B0CE-764491AC38F1}"/>
              </a:ext>
            </a:extLst>
          </p:cNvPr>
          <p:cNvSpPr txBox="1"/>
          <p:nvPr/>
        </p:nvSpPr>
        <p:spPr>
          <a:xfrm>
            <a:off x="2636045" y="481328"/>
            <a:ext cx="5139900" cy="738664"/>
          </a:xfrm>
          <a:prstGeom prst="rect">
            <a:avLst/>
          </a:prstGeom>
          <a:solidFill>
            <a:schemeClr val="bg1">
              <a:alpha val="86000"/>
            </a:schemeClr>
          </a:solidFill>
          <a:effectLst/>
        </p:spPr>
        <p:txBody>
          <a:bodyPr wrap="square" tIns="0" bIns="0" rtlCol="0">
            <a:spAutoFit/>
          </a:bodyPr>
          <a:lstStyle/>
          <a:p>
            <a:r>
              <a:rPr lang="en-US" sz="4800" b="1" dirty="0">
                <a:solidFill>
                  <a:srgbClr val="2B4FC5"/>
                </a:solidFill>
                <a:ea typeface="Tahoma" panose="020B0604030504040204" pitchFamily="34" charset="0"/>
                <a:cs typeface="Sanskrit Text" panose="020B0502040204020203" pitchFamily="18" charset="0"/>
              </a:rPr>
              <a:t>TEACH CHEMISTRY!</a:t>
            </a:r>
          </a:p>
        </p:txBody>
      </p:sp>
      <p:sp>
        <p:nvSpPr>
          <p:cNvPr id="33" name="TextBox 32">
            <a:extLst>
              <a:ext uri="{FF2B5EF4-FFF2-40B4-BE49-F238E27FC236}">
                <a16:creationId xmlns:a16="http://schemas.microsoft.com/office/drawing/2014/main" id="{7CE5C83A-61EE-4522-BD63-9E292B44F33E}"/>
              </a:ext>
            </a:extLst>
          </p:cNvPr>
          <p:cNvSpPr txBox="1"/>
          <p:nvPr/>
        </p:nvSpPr>
        <p:spPr>
          <a:xfrm>
            <a:off x="3979352" y="1352216"/>
            <a:ext cx="3786659" cy="492443"/>
          </a:xfrm>
          <a:prstGeom prst="rect">
            <a:avLst/>
          </a:prstGeom>
          <a:solidFill>
            <a:srgbClr val="874B9A"/>
          </a:solidFill>
          <a:effectLst>
            <a:outerShdw blurRad="50800" dist="38100" dir="2700000" algn="tl" rotWithShape="0">
              <a:prstClr val="black">
                <a:alpha val="40000"/>
              </a:prstClr>
            </a:outerShdw>
          </a:effectLst>
        </p:spPr>
        <p:txBody>
          <a:bodyPr wrap="square" tIns="0" bIns="0" rtlCol="0">
            <a:spAutoFit/>
          </a:bodyPr>
          <a:lstStyle/>
          <a:p>
            <a:pPr algn="ctr"/>
            <a:r>
              <a:rPr lang="en-US" sz="3200" dirty="0">
                <a:solidFill>
                  <a:schemeClr val="bg1"/>
                </a:solidFill>
              </a:rPr>
              <a:t>Inspire Young Minds </a:t>
            </a:r>
          </a:p>
        </p:txBody>
      </p:sp>
      <p:pic>
        <p:nvPicPr>
          <p:cNvPr id="37" name="Picture 14" descr="Image result for west virginia university logo">
            <a:extLst>
              <a:ext uri="{FF2B5EF4-FFF2-40B4-BE49-F238E27FC236}">
                <a16:creationId xmlns:a16="http://schemas.microsoft.com/office/drawing/2014/main" id="{B562EA50-BED0-401A-BE87-B4878A222F2A}"/>
              </a:ext>
            </a:extLst>
          </p:cNvPr>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5327504" y="9129295"/>
            <a:ext cx="430863" cy="444183"/>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38" descr="A close up of a logo&#10;&#10;Description automatically generated">
            <a:extLst>
              <a:ext uri="{FF2B5EF4-FFF2-40B4-BE49-F238E27FC236}">
                <a16:creationId xmlns:a16="http://schemas.microsoft.com/office/drawing/2014/main" id="{75010C0D-48C3-4282-B67E-A4A736525AA4}"/>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4482239" y="9162693"/>
            <a:ext cx="556548" cy="478572"/>
          </a:xfrm>
          <a:prstGeom prst="rect">
            <a:avLst/>
          </a:prstGeom>
        </p:spPr>
      </p:pic>
      <p:sp>
        <p:nvSpPr>
          <p:cNvPr id="41" name="Wave 40">
            <a:extLst>
              <a:ext uri="{FF2B5EF4-FFF2-40B4-BE49-F238E27FC236}">
                <a16:creationId xmlns:a16="http://schemas.microsoft.com/office/drawing/2014/main" id="{5982DA29-5EA4-4F5D-927A-FD850F3DAF45}"/>
              </a:ext>
            </a:extLst>
          </p:cNvPr>
          <p:cNvSpPr/>
          <p:nvPr/>
        </p:nvSpPr>
        <p:spPr>
          <a:xfrm flipH="1">
            <a:off x="-7754" y="4242864"/>
            <a:ext cx="7772400" cy="639012"/>
          </a:xfrm>
          <a:prstGeom prst="wave">
            <a:avLst>
              <a:gd name="adj1" fmla="val 12500"/>
              <a:gd name="adj2" fmla="val -10000"/>
            </a:avLst>
          </a:prstGeom>
          <a:gradFill>
            <a:gsLst>
              <a:gs pos="0">
                <a:srgbClr val="874B9A"/>
              </a:gs>
              <a:gs pos="100000">
                <a:srgbClr val="AA73BB"/>
              </a:gs>
            </a:gsLs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2" name="Picture 4" descr="Image result for amte math logo">
            <a:extLst>
              <a:ext uri="{FF2B5EF4-FFF2-40B4-BE49-F238E27FC236}">
                <a16:creationId xmlns:a16="http://schemas.microsoft.com/office/drawing/2014/main" id="{C05521C4-E582-4710-9E85-8B3FD6799C08}"/>
              </a:ext>
            </a:extLst>
          </p:cNvPr>
          <p:cNvPicPr>
            <a:picLocks noChangeAspect="1" noChangeArrowheads="1"/>
          </p:cNvPicPr>
          <p:nvPr/>
        </p:nvPicPr>
        <p:blipFill rotWithShape="1">
          <a:blip r:embed="rId9" cstate="print">
            <a:extLst>
              <a:ext uri="{28A0092B-C50C-407E-A947-70E740481C1C}">
                <a14:useLocalDpi xmlns:a14="http://schemas.microsoft.com/office/drawing/2010/main"/>
              </a:ext>
            </a:extLst>
          </a:blip>
          <a:srcRect/>
          <a:stretch/>
        </p:blipFill>
        <p:spPr bwMode="auto">
          <a:xfrm>
            <a:off x="1212913" y="9163752"/>
            <a:ext cx="696350" cy="415968"/>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12" descr="Image result for american chemical society logo">
            <a:extLst>
              <a:ext uri="{FF2B5EF4-FFF2-40B4-BE49-F238E27FC236}">
                <a16:creationId xmlns:a16="http://schemas.microsoft.com/office/drawing/2014/main" id="{96181A9A-5F60-4683-AAEF-6193B49B2E0E}"/>
              </a:ext>
            </a:extLst>
          </p:cNvPr>
          <p:cNvPicPr>
            <a:picLocks noChangeAspect="1" noChangeArrowheads="1"/>
          </p:cNvPicPr>
          <p:nvPr/>
        </p:nvPicPr>
        <p:blipFill>
          <a:blip r:embed="rId10" cstate="print">
            <a:extLst>
              <a:ext uri="{28A0092B-C50C-407E-A947-70E740481C1C}">
                <a14:useLocalDpi xmlns:a14="http://schemas.microsoft.com/office/drawing/2010/main"/>
              </a:ext>
            </a:extLst>
          </a:blip>
          <a:srcRect/>
          <a:stretch>
            <a:fillRect/>
          </a:stretch>
        </p:blipFill>
        <p:spPr bwMode="auto">
          <a:xfrm>
            <a:off x="2224381" y="9135138"/>
            <a:ext cx="972982" cy="432501"/>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a:extLst>
              <a:ext uri="{FF2B5EF4-FFF2-40B4-BE49-F238E27FC236}">
                <a16:creationId xmlns:a16="http://schemas.microsoft.com/office/drawing/2014/main" id="{F16053F9-3D95-46C2-903E-E083A71A294A}"/>
              </a:ext>
            </a:extLst>
          </p:cNvPr>
          <p:cNvGrpSpPr/>
          <p:nvPr/>
        </p:nvGrpSpPr>
        <p:grpSpPr>
          <a:xfrm>
            <a:off x="0" y="-1265"/>
            <a:ext cx="7795158" cy="567764"/>
            <a:chOff x="0" y="-1265"/>
            <a:chExt cx="7795158" cy="567764"/>
          </a:xfrm>
        </p:grpSpPr>
        <p:sp>
          <p:nvSpPr>
            <p:cNvPr id="38" name="Rectangle 37">
              <a:extLst>
                <a:ext uri="{FF2B5EF4-FFF2-40B4-BE49-F238E27FC236}">
                  <a16:creationId xmlns:a16="http://schemas.microsoft.com/office/drawing/2014/main" id="{15375C5F-FD7B-45D6-A8AB-713760CD5773}"/>
                </a:ext>
              </a:extLst>
            </p:cNvPr>
            <p:cNvSpPr/>
            <p:nvPr/>
          </p:nvSpPr>
          <p:spPr>
            <a:xfrm>
              <a:off x="0" y="-1264"/>
              <a:ext cx="7795158" cy="229334"/>
            </a:xfrm>
            <a:prstGeom prst="rect">
              <a:avLst/>
            </a:prstGeom>
            <a:solidFill>
              <a:srgbClr val="81489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Wave 34">
              <a:extLst>
                <a:ext uri="{FF2B5EF4-FFF2-40B4-BE49-F238E27FC236}">
                  <a16:creationId xmlns:a16="http://schemas.microsoft.com/office/drawing/2014/main" id="{2A02D814-1F06-4D42-96D1-7A7AC89843A5}"/>
                </a:ext>
              </a:extLst>
            </p:cNvPr>
            <p:cNvSpPr/>
            <p:nvPr/>
          </p:nvSpPr>
          <p:spPr>
            <a:xfrm flipH="1">
              <a:off x="3625" y="-1265"/>
              <a:ext cx="7772400" cy="567764"/>
            </a:xfrm>
            <a:prstGeom prst="wave">
              <a:avLst>
                <a:gd name="adj1" fmla="val 20000"/>
                <a:gd name="adj2" fmla="val 0"/>
              </a:avLst>
            </a:prstGeom>
            <a:solidFill>
              <a:srgbClr val="81489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6" name="TextBox 5">
            <a:extLst>
              <a:ext uri="{FF2B5EF4-FFF2-40B4-BE49-F238E27FC236}">
                <a16:creationId xmlns:a16="http://schemas.microsoft.com/office/drawing/2014/main" id="{F000C071-1BF2-F2BC-8F32-57B5ABE662A0}"/>
              </a:ext>
            </a:extLst>
          </p:cNvPr>
          <p:cNvSpPr txBox="1"/>
          <p:nvPr/>
        </p:nvSpPr>
        <p:spPr>
          <a:xfrm>
            <a:off x="999909" y="4982310"/>
            <a:ext cx="5795340" cy="707886"/>
          </a:xfrm>
          <a:prstGeom prst="rect">
            <a:avLst/>
          </a:prstGeom>
          <a:noFill/>
        </p:spPr>
        <p:txBody>
          <a:bodyPr wrap="square" rtlCol="0">
            <a:spAutoFit/>
          </a:bodyPr>
          <a:lstStyle/>
          <a:p>
            <a:pPr algn="ctr"/>
            <a:r>
              <a:rPr lang="en-US" sz="2000" dirty="0">
                <a:solidFill>
                  <a:schemeClr val="bg1"/>
                </a:solidFill>
              </a:rPr>
              <a:t>Teachers in the U.S. rate their lives better than all other occupation groups, trailing only physicians.</a:t>
            </a:r>
          </a:p>
        </p:txBody>
      </p:sp>
      <p:sp>
        <p:nvSpPr>
          <p:cNvPr id="8" name="TextBox 7">
            <a:extLst>
              <a:ext uri="{FF2B5EF4-FFF2-40B4-BE49-F238E27FC236}">
                <a16:creationId xmlns:a16="http://schemas.microsoft.com/office/drawing/2014/main" id="{BB875F72-AAE5-C82E-CDDF-A30F35F80C84}"/>
              </a:ext>
            </a:extLst>
          </p:cNvPr>
          <p:cNvSpPr txBox="1"/>
          <p:nvPr/>
        </p:nvSpPr>
        <p:spPr>
          <a:xfrm>
            <a:off x="2031042" y="6947006"/>
            <a:ext cx="1867356" cy="1169551"/>
          </a:xfrm>
          <a:prstGeom prst="rect">
            <a:avLst/>
          </a:prstGeom>
          <a:noFill/>
        </p:spPr>
        <p:txBody>
          <a:bodyPr wrap="square" rtlCol="0">
            <a:spAutoFit/>
          </a:bodyPr>
          <a:lstStyle/>
          <a:p>
            <a:r>
              <a:rPr lang="en-US" sz="1400" dirty="0">
                <a:solidFill>
                  <a:schemeClr val="bg1"/>
                </a:solidFill>
              </a:rPr>
              <a:t>Most teaching jobs have better </a:t>
            </a:r>
            <a:r>
              <a:rPr lang="en-US" sz="1400" b="1" dirty="0">
                <a:solidFill>
                  <a:schemeClr val="bg1"/>
                </a:solidFill>
              </a:rPr>
              <a:t>retirement benefits</a:t>
            </a:r>
            <a:r>
              <a:rPr lang="en-US" sz="1400" dirty="0">
                <a:solidFill>
                  <a:schemeClr val="bg1"/>
                </a:solidFill>
              </a:rPr>
              <a:t> than other jobs you can get with the same degree</a:t>
            </a:r>
            <a:r>
              <a:rPr lang="en-US" sz="1200" dirty="0">
                <a:solidFill>
                  <a:schemeClr val="bg1"/>
                </a:solidFill>
              </a:rPr>
              <a:t>.</a:t>
            </a:r>
          </a:p>
        </p:txBody>
      </p:sp>
      <p:sp>
        <p:nvSpPr>
          <p:cNvPr id="9" name="TextBox 8">
            <a:extLst>
              <a:ext uri="{FF2B5EF4-FFF2-40B4-BE49-F238E27FC236}">
                <a16:creationId xmlns:a16="http://schemas.microsoft.com/office/drawing/2014/main" id="{6739620A-C49C-5B76-3E79-48E4B2D64E2E}"/>
              </a:ext>
            </a:extLst>
          </p:cNvPr>
          <p:cNvSpPr txBox="1"/>
          <p:nvPr/>
        </p:nvSpPr>
        <p:spPr>
          <a:xfrm>
            <a:off x="4030332" y="6955845"/>
            <a:ext cx="1809278" cy="1169551"/>
          </a:xfrm>
          <a:prstGeom prst="rect">
            <a:avLst/>
          </a:prstGeom>
          <a:noFill/>
        </p:spPr>
        <p:txBody>
          <a:bodyPr wrap="square" rtlCol="0">
            <a:spAutoFit/>
          </a:bodyPr>
          <a:lstStyle/>
          <a:p>
            <a:r>
              <a:rPr lang="en-US" sz="1400" dirty="0">
                <a:solidFill>
                  <a:schemeClr val="bg1"/>
                </a:solidFill>
              </a:rPr>
              <a:t>There are student </a:t>
            </a:r>
            <a:r>
              <a:rPr lang="en-US" sz="1400" b="1" dirty="0">
                <a:solidFill>
                  <a:schemeClr val="bg1"/>
                </a:solidFill>
              </a:rPr>
              <a:t>loan forgiveness </a:t>
            </a:r>
            <a:r>
              <a:rPr lang="en-US" sz="1400" dirty="0">
                <a:solidFill>
                  <a:schemeClr val="bg1"/>
                </a:solidFill>
              </a:rPr>
              <a:t>programs and </a:t>
            </a:r>
            <a:r>
              <a:rPr lang="en-US" sz="1400" b="1" dirty="0">
                <a:solidFill>
                  <a:schemeClr val="bg1"/>
                </a:solidFill>
              </a:rPr>
              <a:t>scholarships</a:t>
            </a:r>
            <a:r>
              <a:rPr lang="en-US" sz="1400" dirty="0">
                <a:solidFill>
                  <a:srgbClr val="EF643E"/>
                </a:solidFill>
              </a:rPr>
              <a:t> </a:t>
            </a:r>
            <a:r>
              <a:rPr lang="en-US" sz="1400" dirty="0">
                <a:solidFill>
                  <a:schemeClr val="bg1"/>
                </a:solidFill>
              </a:rPr>
              <a:t>for math and science teachers.</a:t>
            </a:r>
          </a:p>
        </p:txBody>
      </p:sp>
      <p:sp>
        <p:nvSpPr>
          <p:cNvPr id="15" name="TextBox 14">
            <a:extLst>
              <a:ext uri="{FF2B5EF4-FFF2-40B4-BE49-F238E27FC236}">
                <a16:creationId xmlns:a16="http://schemas.microsoft.com/office/drawing/2014/main" id="{334D7811-AE48-A0CF-F531-0BC177C6EF81}"/>
              </a:ext>
            </a:extLst>
          </p:cNvPr>
          <p:cNvSpPr txBox="1"/>
          <p:nvPr/>
        </p:nvSpPr>
        <p:spPr>
          <a:xfrm>
            <a:off x="5897055" y="6951864"/>
            <a:ext cx="1702163" cy="1169551"/>
          </a:xfrm>
          <a:prstGeom prst="rect">
            <a:avLst/>
          </a:prstGeom>
          <a:noFill/>
        </p:spPr>
        <p:txBody>
          <a:bodyPr wrap="square" rtlCol="0">
            <a:spAutoFit/>
          </a:bodyPr>
          <a:lstStyle/>
          <a:p>
            <a:r>
              <a:rPr lang="en-US" sz="1400" dirty="0">
                <a:solidFill>
                  <a:schemeClr val="bg1"/>
                </a:solidFill>
              </a:rPr>
              <a:t>You can get a job </a:t>
            </a:r>
            <a:r>
              <a:rPr lang="en-US" sz="1400" b="1" dirty="0">
                <a:solidFill>
                  <a:schemeClr val="bg1"/>
                </a:solidFill>
              </a:rPr>
              <a:t>almost anywhere </a:t>
            </a:r>
            <a:r>
              <a:rPr lang="en-US" sz="1400" dirty="0">
                <a:solidFill>
                  <a:schemeClr val="bg1"/>
                </a:solidFill>
              </a:rPr>
              <a:t>in the</a:t>
            </a:r>
            <a:r>
              <a:rPr lang="en-US" sz="1400" b="1" dirty="0">
                <a:solidFill>
                  <a:schemeClr val="bg1"/>
                </a:solidFill>
              </a:rPr>
              <a:t> U.S. </a:t>
            </a:r>
            <a:r>
              <a:rPr lang="en-US" sz="1400" dirty="0">
                <a:solidFill>
                  <a:schemeClr val="bg1"/>
                </a:solidFill>
              </a:rPr>
              <a:t>or </a:t>
            </a:r>
            <a:r>
              <a:rPr lang="en-US" sz="1400" b="1" dirty="0">
                <a:solidFill>
                  <a:schemeClr val="bg1"/>
                </a:solidFill>
              </a:rPr>
              <a:t>abroad </a:t>
            </a:r>
            <a:r>
              <a:rPr lang="en-US" sz="1400" dirty="0">
                <a:solidFill>
                  <a:schemeClr val="bg1"/>
                </a:solidFill>
              </a:rPr>
              <a:t>as a math or science teacher.</a:t>
            </a:r>
          </a:p>
        </p:txBody>
      </p:sp>
      <p:cxnSp>
        <p:nvCxnSpPr>
          <p:cNvPr id="21" name="Straight Connector 20">
            <a:extLst>
              <a:ext uri="{FF2B5EF4-FFF2-40B4-BE49-F238E27FC236}">
                <a16:creationId xmlns:a16="http://schemas.microsoft.com/office/drawing/2014/main" id="{F731FA7C-92E2-F1A3-8DD9-77C606E3B86D}"/>
              </a:ext>
            </a:extLst>
          </p:cNvPr>
          <p:cNvCxnSpPr/>
          <p:nvPr/>
        </p:nvCxnSpPr>
        <p:spPr>
          <a:xfrm>
            <a:off x="868225" y="5802831"/>
            <a:ext cx="6219412" cy="0"/>
          </a:xfrm>
          <a:prstGeom prst="line">
            <a:avLst/>
          </a:prstGeom>
          <a:ln w="1905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2" name="TextBox 21">
            <a:extLst>
              <a:ext uri="{FF2B5EF4-FFF2-40B4-BE49-F238E27FC236}">
                <a16:creationId xmlns:a16="http://schemas.microsoft.com/office/drawing/2014/main" id="{10B5137B-3BFF-5DEC-C592-2E0D31545797}"/>
              </a:ext>
            </a:extLst>
          </p:cNvPr>
          <p:cNvSpPr txBox="1"/>
          <p:nvPr/>
        </p:nvSpPr>
        <p:spPr>
          <a:xfrm>
            <a:off x="2379362" y="4273576"/>
            <a:ext cx="3046078" cy="584775"/>
          </a:xfrm>
          <a:prstGeom prst="rect">
            <a:avLst/>
          </a:prstGeom>
          <a:noFill/>
        </p:spPr>
        <p:txBody>
          <a:bodyPr wrap="square" rtlCol="0">
            <a:spAutoFit/>
          </a:bodyPr>
          <a:lstStyle/>
          <a:p>
            <a:r>
              <a:rPr lang="en-US" sz="3200" b="1" dirty="0">
                <a:solidFill>
                  <a:schemeClr val="bg1"/>
                </a:solidFill>
              </a:rPr>
              <a:t>DID YOU KNOW?</a:t>
            </a:r>
          </a:p>
        </p:txBody>
      </p:sp>
      <p:sp>
        <p:nvSpPr>
          <p:cNvPr id="23" name="Oval 22">
            <a:extLst>
              <a:ext uri="{FF2B5EF4-FFF2-40B4-BE49-F238E27FC236}">
                <a16:creationId xmlns:a16="http://schemas.microsoft.com/office/drawing/2014/main" id="{62792784-287F-FDCC-B6AC-F5026AF5E6A7}"/>
              </a:ext>
            </a:extLst>
          </p:cNvPr>
          <p:cNvSpPr/>
          <p:nvPr/>
        </p:nvSpPr>
        <p:spPr>
          <a:xfrm>
            <a:off x="623403" y="6059012"/>
            <a:ext cx="837993" cy="820333"/>
          </a:xfrm>
          <a:prstGeom prst="ellipse">
            <a:avLst/>
          </a:prstGeom>
          <a:solidFill>
            <a:schemeClr val="bg1"/>
          </a:solidFill>
          <a:effectLst>
            <a:innerShdw blurRad="63500" dist="50800" dir="13500000">
              <a:prstClr val="black">
                <a:alpha val="50000"/>
              </a:prstClr>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20237952-6FC7-C7EF-BFAC-0AAB8C58FB58}"/>
              </a:ext>
            </a:extLst>
          </p:cNvPr>
          <p:cNvSpPr/>
          <p:nvPr/>
        </p:nvSpPr>
        <p:spPr>
          <a:xfrm>
            <a:off x="6307401" y="6077349"/>
            <a:ext cx="837993" cy="820333"/>
          </a:xfrm>
          <a:prstGeom prst="ellipse">
            <a:avLst/>
          </a:prstGeom>
          <a:solidFill>
            <a:schemeClr val="bg1"/>
          </a:solidFill>
          <a:effectLst>
            <a:innerShdw blurRad="63500" dist="50800" dir="13500000">
              <a:prstClr val="black">
                <a:alpha val="50000"/>
              </a:prstClr>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ABE37B67-BDC3-228D-134B-EC0E8362CDFB}"/>
              </a:ext>
            </a:extLst>
          </p:cNvPr>
          <p:cNvSpPr/>
          <p:nvPr/>
        </p:nvSpPr>
        <p:spPr>
          <a:xfrm>
            <a:off x="4435918" y="6060149"/>
            <a:ext cx="837993" cy="820333"/>
          </a:xfrm>
          <a:prstGeom prst="ellipse">
            <a:avLst/>
          </a:prstGeom>
          <a:solidFill>
            <a:schemeClr val="bg1"/>
          </a:solidFill>
          <a:effectLst>
            <a:innerShdw blurRad="63500" dist="50800" dir="13500000">
              <a:prstClr val="black">
                <a:alpha val="50000"/>
              </a:prstClr>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FC5C8925-C640-EFED-B3AF-75894DADEB90}"/>
              </a:ext>
            </a:extLst>
          </p:cNvPr>
          <p:cNvSpPr txBox="1"/>
          <p:nvPr/>
        </p:nvSpPr>
        <p:spPr>
          <a:xfrm>
            <a:off x="248168" y="6947006"/>
            <a:ext cx="1867356" cy="954107"/>
          </a:xfrm>
          <a:prstGeom prst="rect">
            <a:avLst/>
          </a:prstGeom>
          <a:noFill/>
        </p:spPr>
        <p:txBody>
          <a:bodyPr wrap="square" rtlCol="0">
            <a:spAutoFit/>
          </a:bodyPr>
          <a:lstStyle/>
          <a:p>
            <a:r>
              <a:rPr lang="en-US" sz="1400" dirty="0">
                <a:solidFill>
                  <a:schemeClr val="bg1"/>
                </a:solidFill>
              </a:rPr>
              <a:t>Mid-career teacher salaries typically range between </a:t>
            </a:r>
            <a:r>
              <a:rPr lang="en-US" sz="1400" b="1" dirty="0">
                <a:solidFill>
                  <a:schemeClr val="bg1"/>
                </a:solidFill>
              </a:rPr>
              <a:t>$65,000 </a:t>
            </a:r>
            <a:r>
              <a:rPr lang="en-US" sz="1400" dirty="0">
                <a:solidFill>
                  <a:schemeClr val="bg1"/>
                </a:solidFill>
              </a:rPr>
              <a:t>and </a:t>
            </a:r>
            <a:r>
              <a:rPr lang="en-US" sz="1400" b="1" dirty="0">
                <a:solidFill>
                  <a:schemeClr val="bg1"/>
                </a:solidFill>
              </a:rPr>
              <a:t>$110,000.</a:t>
            </a:r>
          </a:p>
        </p:txBody>
      </p:sp>
      <p:sp>
        <p:nvSpPr>
          <p:cNvPr id="31" name="Oval 30">
            <a:extLst>
              <a:ext uri="{FF2B5EF4-FFF2-40B4-BE49-F238E27FC236}">
                <a16:creationId xmlns:a16="http://schemas.microsoft.com/office/drawing/2014/main" id="{AFA23A1D-CD08-C2EA-E8F9-71151326B2AE}"/>
              </a:ext>
            </a:extLst>
          </p:cNvPr>
          <p:cNvSpPr/>
          <p:nvPr/>
        </p:nvSpPr>
        <p:spPr>
          <a:xfrm>
            <a:off x="2494886" y="6060149"/>
            <a:ext cx="837993" cy="820333"/>
          </a:xfrm>
          <a:prstGeom prst="ellipse">
            <a:avLst/>
          </a:prstGeom>
          <a:solidFill>
            <a:schemeClr val="bg1"/>
          </a:solidFill>
          <a:effectLst>
            <a:innerShdw blurRad="63500" dist="50800" dir="13500000">
              <a:prstClr val="black">
                <a:alpha val="50000"/>
              </a:prstClr>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9" name="Picture 48">
            <a:extLst>
              <a:ext uri="{FF2B5EF4-FFF2-40B4-BE49-F238E27FC236}">
                <a16:creationId xmlns:a16="http://schemas.microsoft.com/office/drawing/2014/main" id="{2079445B-33DA-00E6-57C3-45E9B20F5CD5}"/>
              </a:ext>
            </a:extLst>
          </p:cNvPr>
          <p:cNvPicPr>
            <a:picLocks noChangeAspect="1"/>
          </p:cNvPicPr>
          <p:nvPr/>
        </p:nvPicPr>
        <p:blipFill>
          <a:blip r:embed="rId11"/>
          <a:stretch>
            <a:fillRect/>
          </a:stretch>
        </p:blipFill>
        <p:spPr>
          <a:xfrm>
            <a:off x="786048" y="6201570"/>
            <a:ext cx="539572" cy="556746"/>
          </a:xfrm>
          <a:prstGeom prst="rect">
            <a:avLst/>
          </a:prstGeom>
        </p:spPr>
      </p:pic>
      <p:pic>
        <p:nvPicPr>
          <p:cNvPr id="51" name="Picture 2" descr="Loan, education, student, loans icon - Download on Iconfinder">
            <a:extLst>
              <a:ext uri="{FF2B5EF4-FFF2-40B4-BE49-F238E27FC236}">
                <a16:creationId xmlns:a16="http://schemas.microsoft.com/office/drawing/2014/main" id="{10A09932-E731-4948-127A-FD512050B8F3}"/>
              </a:ext>
            </a:extLst>
          </p:cNvPr>
          <p:cNvPicPr>
            <a:picLocks noChangeAspect="1" noChangeArrowheads="1"/>
          </p:cNvPicPr>
          <p:nvPr/>
        </p:nvPicPr>
        <p:blipFill>
          <a:blip r:embed="rId12" cstate="print">
            <a:duotone>
              <a:schemeClr val="accent1">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4582731" y="6216549"/>
            <a:ext cx="600851" cy="600851"/>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51" descr="A picture containing sitting, photo, light, phone&#10;&#10;Description automatically generated">
            <a:extLst>
              <a:ext uri="{FF2B5EF4-FFF2-40B4-BE49-F238E27FC236}">
                <a16:creationId xmlns:a16="http://schemas.microsoft.com/office/drawing/2014/main" id="{512967BD-0336-A87B-3021-0632AA94758C}"/>
              </a:ext>
            </a:extLst>
          </p:cNvPr>
          <p:cNvPicPr>
            <a:picLocks noChangeAspect="1"/>
          </p:cNvPicPr>
          <p:nvPr/>
        </p:nvPicPr>
        <p:blipFill>
          <a:blip r:embed="rId13" cstate="print">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6448198" y="6212226"/>
            <a:ext cx="596051" cy="596051"/>
          </a:xfrm>
          <a:prstGeom prst="rect">
            <a:avLst/>
          </a:prstGeom>
        </p:spPr>
      </p:pic>
      <p:sp>
        <p:nvSpPr>
          <p:cNvPr id="10" name="TextBox 9">
            <a:extLst>
              <a:ext uri="{FF2B5EF4-FFF2-40B4-BE49-F238E27FC236}">
                <a16:creationId xmlns:a16="http://schemas.microsoft.com/office/drawing/2014/main" id="{8FAFEBA5-E354-1D0F-337B-DD45498798BD}"/>
              </a:ext>
            </a:extLst>
          </p:cNvPr>
          <p:cNvSpPr txBox="1"/>
          <p:nvPr/>
        </p:nvSpPr>
        <p:spPr>
          <a:xfrm>
            <a:off x="3023905" y="8468687"/>
            <a:ext cx="2713192" cy="461665"/>
          </a:xfrm>
          <a:prstGeom prst="rect">
            <a:avLst/>
          </a:prstGeom>
          <a:noFill/>
        </p:spPr>
        <p:txBody>
          <a:bodyPr wrap="square" rtlCol="0">
            <a:spAutoFit/>
          </a:bodyPr>
          <a:lstStyle/>
          <a:p>
            <a:r>
              <a:rPr lang="en-US" sz="2400" b="1" dirty="0" err="1">
                <a:solidFill>
                  <a:srgbClr val="874B9A"/>
                </a:solidFill>
              </a:rPr>
              <a:t>GettheFactsOut.org</a:t>
            </a:r>
            <a:endParaRPr lang="en-US" sz="2400" b="1" dirty="0">
              <a:solidFill>
                <a:srgbClr val="874B9A"/>
              </a:solidFill>
            </a:endParaRPr>
          </a:p>
        </p:txBody>
      </p:sp>
      <p:pic>
        <p:nvPicPr>
          <p:cNvPr id="12" name="Picture 11" descr="Logo, company name&#10;&#10;Description automatically generated">
            <a:extLst>
              <a:ext uri="{FF2B5EF4-FFF2-40B4-BE49-F238E27FC236}">
                <a16:creationId xmlns:a16="http://schemas.microsoft.com/office/drawing/2014/main" id="{CA0DB6BA-C3B8-1764-6120-23C775F9B0F4}"/>
              </a:ext>
            </a:extLst>
          </p:cNvPr>
          <p:cNvPicPr>
            <a:picLocks noChangeAspect="1"/>
          </p:cNvPicPr>
          <p:nvPr/>
        </p:nvPicPr>
        <p:blipFill>
          <a:blip r:embed="rId14"/>
          <a:stretch>
            <a:fillRect/>
          </a:stretch>
        </p:blipFill>
        <p:spPr>
          <a:xfrm>
            <a:off x="344409" y="8997732"/>
            <a:ext cx="658768" cy="658768"/>
          </a:xfrm>
          <a:prstGeom prst="rect">
            <a:avLst/>
          </a:prstGeom>
        </p:spPr>
      </p:pic>
      <p:pic>
        <p:nvPicPr>
          <p:cNvPr id="13" name="Picture 12" descr="A picture containing logo&#10;&#10;Description automatically generated">
            <a:extLst>
              <a:ext uri="{FF2B5EF4-FFF2-40B4-BE49-F238E27FC236}">
                <a16:creationId xmlns:a16="http://schemas.microsoft.com/office/drawing/2014/main" id="{C79E5978-739F-586D-6997-71843A1E1EB1}"/>
              </a:ext>
            </a:extLst>
          </p:cNvPr>
          <p:cNvPicPr>
            <a:picLocks noChangeAspect="1"/>
          </p:cNvPicPr>
          <p:nvPr/>
        </p:nvPicPr>
        <p:blipFill>
          <a:blip r:embed="rId15"/>
          <a:stretch>
            <a:fillRect/>
          </a:stretch>
        </p:blipFill>
        <p:spPr>
          <a:xfrm>
            <a:off x="3494783" y="9135137"/>
            <a:ext cx="690036" cy="432501"/>
          </a:xfrm>
          <a:prstGeom prst="rect">
            <a:avLst/>
          </a:prstGeom>
        </p:spPr>
      </p:pic>
      <p:pic>
        <p:nvPicPr>
          <p:cNvPr id="14" name="Picture 13" descr="Text&#10;&#10;Description automatically generated with low confidence">
            <a:extLst>
              <a:ext uri="{FF2B5EF4-FFF2-40B4-BE49-F238E27FC236}">
                <a16:creationId xmlns:a16="http://schemas.microsoft.com/office/drawing/2014/main" id="{18F87806-F9EC-90F9-C3DE-6700CA4AAC97}"/>
              </a:ext>
            </a:extLst>
          </p:cNvPr>
          <p:cNvPicPr>
            <a:picLocks noChangeAspect="1"/>
          </p:cNvPicPr>
          <p:nvPr/>
        </p:nvPicPr>
        <p:blipFill>
          <a:blip r:embed="rId16"/>
          <a:stretch>
            <a:fillRect/>
          </a:stretch>
        </p:blipFill>
        <p:spPr>
          <a:xfrm>
            <a:off x="195186" y="8442863"/>
            <a:ext cx="1835856" cy="513315"/>
          </a:xfrm>
          <a:prstGeom prst="rect">
            <a:avLst/>
          </a:prstGeom>
        </p:spPr>
      </p:pic>
      <p:pic>
        <p:nvPicPr>
          <p:cNvPr id="11" name="Picture 10" descr="Background pattern&#10;&#10;Description automatically generated">
            <a:extLst>
              <a:ext uri="{FF2B5EF4-FFF2-40B4-BE49-F238E27FC236}">
                <a16:creationId xmlns:a16="http://schemas.microsoft.com/office/drawing/2014/main" id="{1F5627CA-8BC8-8185-F715-537A24E889AA}"/>
              </a:ext>
            </a:extLst>
          </p:cNvPr>
          <p:cNvPicPr>
            <a:picLocks noChangeAspect="1"/>
          </p:cNvPicPr>
          <p:nvPr/>
        </p:nvPicPr>
        <p:blipFill>
          <a:blip r:embed="rId17" cstate="print">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2657997" y="6201633"/>
            <a:ext cx="549890" cy="549890"/>
          </a:xfrm>
          <a:prstGeom prst="rect">
            <a:avLst/>
          </a:prstGeom>
        </p:spPr>
      </p:pic>
    </p:spTree>
    <p:extLst>
      <p:ext uri="{BB962C8B-B14F-4D97-AF65-F5344CB8AC3E}">
        <p14:creationId xmlns:p14="http://schemas.microsoft.com/office/powerpoint/2010/main" val="26238877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A person sitting at a table&#10;&#10;Description automatically generated">
            <a:extLst>
              <a:ext uri="{FF2B5EF4-FFF2-40B4-BE49-F238E27FC236}">
                <a16:creationId xmlns:a16="http://schemas.microsoft.com/office/drawing/2014/main" id="{1722EB13-D585-D3C1-2049-5FDE6B0A3FAA}"/>
              </a:ext>
            </a:extLst>
          </p:cNvPr>
          <p:cNvPicPr>
            <a:picLocks noChangeAspect="1"/>
          </p:cNvPicPr>
          <p:nvPr/>
        </p:nvPicPr>
        <p:blipFill rotWithShape="1">
          <a:blip r:embed="rId3"/>
          <a:srcRect t="7099"/>
          <a:stretch/>
        </p:blipFill>
        <p:spPr>
          <a:xfrm>
            <a:off x="-15164" y="309962"/>
            <a:ext cx="7775945" cy="4815921"/>
          </a:xfrm>
          <a:prstGeom prst="rect">
            <a:avLst/>
          </a:prstGeom>
        </p:spPr>
      </p:pic>
      <p:pic>
        <p:nvPicPr>
          <p:cNvPr id="3" name="Picture 2">
            <a:extLst>
              <a:ext uri="{FF2B5EF4-FFF2-40B4-BE49-F238E27FC236}">
                <a16:creationId xmlns:a16="http://schemas.microsoft.com/office/drawing/2014/main" id="{161A982F-AE5F-4F8C-AECE-B9EC4B376526}"/>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2764" y="4764401"/>
            <a:ext cx="7768775" cy="3579700"/>
          </a:xfrm>
          <a:prstGeom prst="rect">
            <a:avLst/>
          </a:prstGeom>
        </p:spPr>
      </p:pic>
      <p:sp>
        <p:nvSpPr>
          <p:cNvPr id="7" name="Rectangle 6">
            <a:extLst>
              <a:ext uri="{FF2B5EF4-FFF2-40B4-BE49-F238E27FC236}">
                <a16:creationId xmlns:a16="http://schemas.microsoft.com/office/drawing/2014/main" id="{967769E6-EBE0-48F5-B059-D32ED3532E27}"/>
              </a:ext>
            </a:extLst>
          </p:cNvPr>
          <p:cNvSpPr/>
          <p:nvPr/>
        </p:nvSpPr>
        <p:spPr>
          <a:xfrm>
            <a:off x="-22692" y="4764401"/>
            <a:ext cx="7791532" cy="3579700"/>
          </a:xfrm>
          <a:prstGeom prst="rect">
            <a:avLst/>
          </a:prstGeom>
          <a:gradFill flip="none" rotWithShape="1">
            <a:gsLst>
              <a:gs pos="2000">
                <a:srgbClr val="2B4FC5">
                  <a:alpha val="72941"/>
                </a:srgbClr>
              </a:gs>
              <a:gs pos="99000">
                <a:srgbClr val="728CE0"/>
              </a:gs>
              <a:gs pos="57000">
                <a:srgbClr val="4C6DD8"/>
              </a:gs>
            </a:gsLst>
            <a:lin ang="189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01925" rtl="0" eaLnBrk="1" fontAlgn="auto" latinLnBrk="0" hangingPunct="1">
              <a:lnSpc>
                <a:spcPct val="100000"/>
              </a:lnSpc>
              <a:spcBef>
                <a:spcPts val="0"/>
              </a:spcBef>
              <a:spcAft>
                <a:spcPts val="0"/>
              </a:spcAft>
              <a:buClrTx/>
              <a:buSzTx/>
              <a:buFontTx/>
              <a:buNone/>
              <a:tabLst/>
              <a:defRPr/>
            </a:pPr>
            <a:endParaRPr kumimoji="0" lang="en-US" sz="1582" b="0" i="0" u="none" strike="noStrike" kern="1200" cap="none" spc="0" normalizeH="0" baseline="0" noProof="0" dirty="0">
              <a:ln>
                <a:noFill/>
              </a:ln>
              <a:solidFill>
                <a:prstClr val="white"/>
              </a:solidFill>
              <a:effectLst/>
              <a:uLnTx/>
              <a:uFillTx/>
              <a:latin typeface="Calibri"/>
              <a:ea typeface="+mn-ea"/>
              <a:cs typeface="+mn-cs"/>
            </a:endParaRPr>
          </a:p>
        </p:txBody>
      </p:sp>
      <p:cxnSp>
        <p:nvCxnSpPr>
          <p:cNvPr id="16" name="Straight Connector 15">
            <a:extLst>
              <a:ext uri="{FF2B5EF4-FFF2-40B4-BE49-F238E27FC236}">
                <a16:creationId xmlns:a16="http://schemas.microsoft.com/office/drawing/2014/main" id="{DF451D0C-16A1-4E14-8073-AB05B8168720}"/>
              </a:ext>
            </a:extLst>
          </p:cNvPr>
          <p:cNvCxnSpPr/>
          <p:nvPr/>
        </p:nvCxnSpPr>
        <p:spPr>
          <a:xfrm>
            <a:off x="715825" y="9042805"/>
            <a:ext cx="6219412" cy="0"/>
          </a:xfrm>
          <a:prstGeom prst="line">
            <a:avLst/>
          </a:prstGeom>
          <a:ln w="19050">
            <a:solidFill>
              <a:srgbClr val="874B9A"/>
            </a:solidFill>
          </a:ln>
          <a:effectLst/>
        </p:spPr>
        <p:style>
          <a:lnRef idx="2">
            <a:schemeClr val="accent1"/>
          </a:lnRef>
          <a:fillRef idx="0">
            <a:schemeClr val="accent1"/>
          </a:fillRef>
          <a:effectRef idx="1">
            <a:schemeClr val="accent1"/>
          </a:effectRef>
          <a:fontRef idx="minor">
            <a:schemeClr val="tx1"/>
          </a:fontRef>
        </p:style>
      </p:cxnSp>
      <p:pic>
        <p:nvPicPr>
          <p:cNvPr id="2054" name="Picture 6" descr="Image result for nsf logo">
            <a:extLst>
              <a:ext uri="{FF2B5EF4-FFF2-40B4-BE49-F238E27FC236}">
                <a16:creationId xmlns:a16="http://schemas.microsoft.com/office/drawing/2014/main" id="{B435AA5D-7CC6-4CA0-A4B5-E131E278AE0A}"/>
              </a:ext>
            </a:extLst>
          </p:cNvPr>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6812617" y="9141567"/>
            <a:ext cx="475212" cy="477334"/>
          </a:xfrm>
          <a:prstGeom prst="rect">
            <a:avLst/>
          </a:prstGeom>
          <a:noFill/>
          <a:extLst>
            <a:ext uri="{909E8E84-426E-40DD-AFC4-6F175D3DCCD1}">
              <a14:hiddenFill xmlns:a14="http://schemas.microsoft.com/office/drawing/2010/main">
                <a:solidFill>
                  <a:srgbClr val="FFFFFF"/>
                </a:solidFill>
              </a14:hiddenFill>
            </a:ext>
          </a:extLst>
        </p:spPr>
      </p:pic>
      <p:sp>
        <p:nvSpPr>
          <p:cNvPr id="29" name="Google Shape;161;p1">
            <a:extLst>
              <a:ext uri="{FF2B5EF4-FFF2-40B4-BE49-F238E27FC236}">
                <a16:creationId xmlns:a16="http://schemas.microsoft.com/office/drawing/2014/main" id="{2B6EF0F6-D1DE-4D7E-9160-12B6D66B9948}"/>
              </a:ext>
            </a:extLst>
          </p:cNvPr>
          <p:cNvSpPr/>
          <p:nvPr/>
        </p:nvSpPr>
        <p:spPr>
          <a:xfrm>
            <a:off x="3625" y="9665972"/>
            <a:ext cx="7772400" cy="400069"/>
          </a:xfrm>
          <a:prstGeom prst="rect">
            <a:avLst/>
          </a:prstGeom>
          <a:solidFill>
            <a:srgbClr val="874B9A"/>
          </a:solidFill>
          <a:ln>
            <a:noFill/>
          </a:ln>
        </p:spPr>
        <p:txBody>
          <a:bodyPr spcFirstLastPara="1" wrap="square" lIns="91425" tIns="45700" rIns="91425" bIns="45700" anchor="t" anchorCtr="0">
            <a:spAutoFit/>
          </a:bodyPr>
          <a:lstStyle/>
          <a:p>
            <a:pPr marL="0" marR="0" lvl="0" indent="0" algn="ctr" defTabSz="401925"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Calibri"/>
                <a:ea typeface="Calibri"/>
                <a:cs typeface="Calibri"/>
                <a:sym typeface="Calibri"/>
              </a:rPr>
              <a:t>Any opinions, findings, and conclusions or recommendations expressed in this material are those of the author(s) </a:t>
            </a:r>
          </a:p>
          <a:p>
            <a:pPr marL="0" marR="0" lvl="0" indent="0" algn="ctr" defTabSz="401925"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Calibri"/>
                <a:ea typeface="Calibri"/>
                <a:cs typeface="Calibri"/>
                <a:sym typeface="Calibri"/>
              </a:rPr>
              <a:t>and do not necessarily reflect the views of the National Science Foundation. NSF DUE #1821710 &amp; 1821462. </a:t>
            </a:r>
            <a:endParaRPr kumimoji="0" sz="1000" b="0" i="0" u="none" strike="noStrike" kern="1200" cap="none" spc="0" normalizeH="0" baseline="0" noProof="0" dirty="0">
              <a:ln>
                <a:noFill/>
              </a:ln>
              <a:solidFill>
                <a:prstClr val="white"/>
              </a:solidFill>
              <a:effectLst/>
              <a:uLnTx/>
              <a:uFillTx/>
              <a:latin typeface="Calibri"/>
              <a:ea typeface="Calibri"/>
              <a:cs typeface="Calibri"/>
              <a:sym typeface="Calibri"/>
            </a:endParaRPr>
          </a:p>
        </p:txBody>
      </p:sp>
      <p:sp>
        <p:nvSpPr>
          <p:cNvPr id="32" name="TextBox 31">
            <a:extLst>
              <a:ext uri="{FF2B5EF4-FFF2-40B4-BE49-F238E27FC236}">
                <a16:creationId xmlns:a16="http://schemas.microsoft.com/office/drawing/2014/main" id="{51E4F97B-5BCC-415E-B0CE-764491AC38F1}"/>
              </a:ext>
            </a:extLst>
          </p:cNvPr>
          <p:cNvSpPr txBox="1"/>
          <p:nvPr/>
        </p:nvSpPr>
        <p:spPr>
          <a:xfrm>
            <a:off x="2636045" y="2454173"/>
            <a:ext cx="5139900" cy="738664"/>
          </a:xfrm>
          <a:prstGeom prst="rect">
            <a:avLst/>
          </a:prstGeom>
          <a:solidFill>
            <a:schemeClr val="bg1">
              <a:alpha val="86000"/>
            </a:schemeClr>
          </a:solidFill>
          <a:effectLst/>
        </p:spPr>
        <p:txBody>
          <a:bodyPr wrap="square" tIns="0" bIns="0" rtlCol="0">
            <a:spAutoFit/>
          </a:bodyPr>
          <a:lstStyle/>
          <a:p>
            <a:pPr marL="0" marR="0" lvl="0" indent="0" algn="l" defTabSz="401925"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2B4FC5"/>
                </a:solidFill>
                <a:effectLst/>
                <a:uLnTx/>
                <a:uFillTx/>
                <a:latin typeface="Calibri"/>
                <a:ea typeface="Tahoma" panose="020B0604030504040204" pitchFamily="34" charset="0"/>
                <a:cs typeface="Sanskrit Text" panose="020B0502040204020203" pitchFamily="18" charset="0"/>
              </a:rPr>
              <a:t>TEACH CHEMISTRY!</a:t>
            </a:r>
          </a:p>
        </p:txBody>
      </p:sp>
      <p:sp>
        <p:nvSpPr>
          <p:cNvPr id="33" name="TextBox 32">
            <a:extLst>
              <a:ext uri="{FF2B5EF4-FFF2-40B4-BE49-F238E27FC236}">
                <a16:creationId xmlns:a16="http://schemas.microsoft.com/office/drawing/2014/main" id="{7CE5C83A-61EE-4522-BD63-9E292B44F33E}"/>
              </a:ext>
            </a:extLst>
          </p:cNvPr>
          <p:cNvSpPr txBox="1"/>
          <p:nvPr/>
        </p:nvSpPr>
        <p:spPr>
          <a:xfrm>
            <a:off x="4127397" y="3325061"/>
            <a:ext cx="3638614" cy="492443"/>
          </a:xfrm>
          <a:prstGeom prst="rect">
            <a:avLst/>
          </a:prstGeom>
          <a:solidFill>
            <a:srgbClr val="874B9A"/>
          </a:solidFill>
          <a:effectLst>
            <a:outerShdw blurRad="50800" dist="38100" dir="2700000" algn="tl" rotWithShape="0">
              <a:prstClr val="black">
                <a:alpha val="40000"/>
              </a:prstClr>
            </a:outerShdw>
          </a:effectLst>
        </p:spPr>
        <p:txBody>
          <a:bodyPr wrap="square" tIns="0" bIns="0" rtlCol="0">
            <a:spAutoFit/>
          </a:bodyPr>
          <a:lstStyle/>
          <a:p>
            <a:pPr marL="0" marR="0" lvl="0" indent="0" algn="ctr" defTabSz="401925"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a:ea typeface="+mn-ea"/>
                <a:cs typeface="+mn-cs"/>
              </a:rPr>
              <a:t>Inspire Young Minds </a:t>
            </a:r>
          </a:p>
        </p:txBody>
      </p:sp>
      <p:pic>
        <p:nvPicPr>
          <p:cNvPr id="37" name="Picture 14" descr="Image result for west virginia university logo">
            <a:extLst>
              <a:ext uri="{FF2B5EF4-FFF2-40B4-BE49-F238E27FC236}">
                <a16:creationId xmlns:a16="http://schemas.microsoft.com/office/drawing/2014/main" id="{B562EA50-BED0-401A-BE87-B4878A222F2A}"/>
              </a:ext>
            </a:extLst>
          </p:cNvPr>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5327504" y="9129295"/>
            <a:ext cx="430863" cy="444183"/>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38" descr="A close up of a logo&#10;&#10;Description automatically generated">
            <a:extLst>
              <a:ext uri="{FF2B5EF4-FFF2-40B4-BE49-F238E27FC236}">
                <a16:creationId xmlns:a16="http://schemas.microsoft.com/office/drawing/2014/main" id="{75010C0D-48C3-4282-B67E-A4A736525AA4}"/>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4482239" y="9162693"/>
            <a:ext cx="556548" cy="478572"/>
          </a:xfrm>
          <a:prstGeom prst="rect">
            <a:avLst/>
          </a:prstGeom>
        </p:spPr>
      </p:pic>
      <p:sp>
        <p:nvSpPr>
          <p:cNvPr id="41" name="Wave 40">
            <a:extLst>
              <a:ext uri="{FF2B5EF4-FFF2-40B4-BE49-F238E27FC236}">
                <a16:creationId xmlns:a16="http://schemas.microsoft.com/office/drawing/2014/main" id="{5982DA29-5EA4-4F5D-927A-FD850F3DAF45}"/>
              </a:ext>
            </a:extLst>
          </p:cNvPr>
          <p:cNvSpPr/>
          <p:nvPr/>
        </p:nvSpPr>
        <p:spPr>
          <a:xfrm flipH="1">
            <a:off x="-7754" y="4242864"/>
            <a:ext cx="7772400" cy="639012"/>
          </a:xfrm>
          <a:prstGeom prst="wave">
            <a:avLst>
              <a:gd name="adj1" fmla="val 12500"/>
              <a:gd name="adj2" fmla="val -10000"/>
            </a:avLst>
          </a:prstGeom>
          <a:gradFill>
            <a:gsLst>
              <a:gs pos="0">
                <a:srgbClr val="874B9A"/>
              </a:gs>
              <a:gs pos="100000">
                <a:srgbClr val="AA73BB"/>
              </a:gs>
            </a:gsLs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01925" rtl="0" eaLnBrk="1" fontAlgn="auto" latinLnBrk="0" hangingPunct="1">
              <a:lnSpc>
                <a:spcPct val="100000"/>
              </a:lnSpc>
              <a:spcBef>
                <a:spcPts val="0"/>
              </a:spcBef>
              <a:spcAft>
                <a:spcPts val="0"/>
              </a:spcAft>
              <a:buClrTx/>
              <a:buSzTx/>
              <a:buFontTx/>
              <a:buNone/>
              <a:tabLst/>
              <a:defRPr/>
            </a:pPr>
            <a:endParaRPr kumimoji="0" lang="en-US" sz="1582" b="0" i="0" u="none" strike="noStrike" kern="1200" cap="none" spc="0" normalizeH="0" baseline="0" noProof="0">
              <a:ln>
                <a:noFill/>
              </a:ln>
              <a:solidFill>
                <a:prstClr val="white"/>
              </a:solidFill>
              <a:effectLst/>
              <a:uLnTx/>
              <a:uFillTx/>
              <a:latin typeface="Calibri"/>
              <a:ea typeface="+mn-ea"/>
              <a:cs typeface="+mn-cs"/>
            </a:endParaRPr>
          </a:p>
        </p:txBody>
      </p:sp>
      <p:pic>
        <p:nvPicPr>
          <p:cNvPr id="42" name="Picture 4" descr="Image result for amte math logo">
            <a:extLst>
              <a:ext uri="{FF2B5EF4-FFF2-40B4-BE49-F238E27FC236}">
                <a16:creationId xmlns:a16="http://schemas.microsoft.com/office/drawing/2014/main" id="{C05521C4-E582-4710-9E85-8B3FD6799C08}"/>
              </a:ext>
            </a:extLst>
          </p:cNvPr>
          <p:cNvPicPr>
            <a:picLocks noChangeAspect="1" noChangeArrowheads="1"/>
          </p:cNvPicPr>
          <p:nvPr/>
        </p:nvPicPr>
        <p:blipFill rotWithShape="1">
          <a:blip r:embed="rId8" cstate="print">
            <a:extLst>
              <a:ext uri="{28A0092B-C50C-407E-A947-70E740481C1C}">
                <a14:useLocalDpi xmlns:a14="http://schemas.microsoft.com/office/drawing/2010/main"/>
              </a:ext>
            </a:extLst>
          </a:blip>
          <a:srcRect/>
          <a:stretch/>
        </p:blipFill>
        <p:spPr bwMode="auto">
          <a:xfrm>
            <a:off x="1212913" y="9163752"/>
            <a:ext cx="696350" cy="415968"/>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12" descr="Image result for american chemical society logo">
            <a:extLst>
              <a:ext uri="{FF2B5EF4-FFF2-40B4-BE49-F238E27FC236}">
                <a16:creationId xmlns:a16="http://schemas.microsoft.com/office/drawing/2014/main" id="{96181A9A-5F60-4683-AAEF-6193B49B2E0E}"/>
              </a:ext>
            </a:extLst>
          </p:cNvPr>
          <p:cNvPicPr>
            <a:picLocks noChangeAspect="1" noChangeArrowheads="1"/>
          </p:cNvPicPr>
          <p:nvPr/>
        </p:nvPicPr>
        <p:blipFill>
          <a:blip r:embed="rId9" cstate="print">
            <a:extLst>
              <a:ext uri="{28A0092B-C50C-407E-A947-70E740481C1C}">
                <a14:useLocalDpi xmlns:a14="http://schemas.microsoft.com/office/drawing/2010/main"/>
              </a:ext>
            </a:extLst>
          </a:blip>
          <a:srcRect/>
          <a:stretch>
            <a:fillRect/>
          </a:stretch>
        </p:blipFill>
        <p:spPr bwMode="auto">
          <a:xfrm>
            <a:off x="2224381" y="9135138"/>
            <a:ext cx="972982" cy="432501"/>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a:extLst>
              <a:ext uri="{FF2B5EF4-FFF2-40B4-BE49-F238E27FC236}">
                <a16:creationId xmlns:a16="http://schemas.microsoft.com/office/drawing/2014/main" id="{F16053F9-3D95-46C2-903E-E083A71A294A}"/>
              </a:ext>
            </a:extLst>
          </p:cNvPr>
          <p:cNvGrpSpPr/>
          <p:nvPr/>
        </p:nvGrpSpPr>
        <p:grpSpPr>
          <a:xfrm>
            <a:off x="0" y="-1265"/>
            <a:ext cx="7795158" cy="567764"/>
            <a:chOff x="0" y="-1265"/>
            <a:chExt cx="7795158" cy="567764"/>
          </a:xfrm>
        </p:grpSpPr>
        <p:sp>
          <p:nvSpPr>
            <p:cNvPr id="38" name="Rectangle 37">
              <a:extLst>
                <a:ext uri="{FF2B5EF4-FFF2-40B4-BE49-F238E27FC236}">
                  <a16:creationId xmlns:a16="http://schemas.microsoft.com/office/drawing/2014/main" id="{15375C5F-FD7B-45D6-A8AB-713760CD5773}"/>
                </a:ext>
              </a:extLst>
            </p:cNvPr>
            <p:cNvSpPr/>
            <p:nvPr/>
          </p:nvSpPr>
          <p:spPr>
            <a:xfrm>
              <a:off x="0" y="-1264"/>
              <a:ext cx="7795158" cy="229334"/>
            </a:xfrm>
            <a:prstGeom prst="rect">
              <a:avLst/>
            </a:prstGeom>
            <a:solidFill>
              <a:srgbClr val="81489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01925" rtl="0" eaLnBrk="1" fontAlgn="auto" latinLnBrk="0" hangingPunct="1">
                <a:lnSpc>
                  <a:spcPct val="100000"/>
                </a:lnSpc>
                <a:spcBef>
                  <a:spcPts val="0"/>
                </a:spcBef>
                <a:spcAft>
                  <a:spcPts val="0"/>
                </a:spcAft>
                <a:buClrTx/>
                <a:buSzTx/>
                <a:buFontTx/>
                <a:buNone/>
                <a:tabLst/>
                <a:defRPr/>
              </a:pPr>
              <a:endParaRPr kumimoji="0" lang="en-US" sz="1582" b="0" i="0" u="none" strike="noStrike" kern="1200" cap="none" spc="0" normalizeH="0" baseline="0" noProof="0">
                <a:ln>
                  <a:noFill/>
                </a:ln>
                <a:solidFill>
                  <a:prstClr val="white"/>
                </a:solidFill>
                <a:effectLst/>
                <a:uLnTx/>
                <a:uFillTx/>
                <a:latin typeface="Calibri"/>
                <a:ea typeface="+mn-ea"/>
                <a:cs typeface="+mn-cs"/>
              </a:endParaRPr>
            </a:p>
          </p:txBody>
        </p:sp>
        <p:sp>
          <p:nvSpPr>
            <p:cNvPr id="35" name="Wave 34">
              <a:extLst>
                <a:ext uri="{FF2B5EF4-FFF2-40B4-BE49-F238E27FC236}">
                  <a16:creationId xmlns:a16="http://schemas.microsoft.com/office/drawing/2014/main" id="{2A02D814-1F06-4D42-96D1-7A7AC89843A5}"/>
                </a:ext>
              </a:extLst>
            </p:cNvPr>
            <p:cNvSpPr/>
            <p:nvPr/>
          </p:nvSpPr>
          <p:spPr>
            <a:xfrm flipH="1">
              <a:off x="3625" y="-1265"/>
              <a:ext cx="7772400" cy="567764"/>
            </a:xfrm>
            <a:prstGeom prst="wave">
              <a:avLst>
                <a:gd name="adj1" fmla="val 20000"/>
                <a:gd name="adj2" fmla="val 0"/>
              </a:avLst>
            </a:prstGeom>
            <a:solidFill>
              <a:srgbClr val="81489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01925" rtl="0" eaLnBrk="1" fontAlgn="auto" latinLnBrk="0" hangingPunct="1">
                <a:lnSpc>
                  <a:spcPct val="100000"/>
                </a:lnSpc>
                <a:spcBef>
                  <a:spcPts val="0"/>
                </a:spcBef>
                <a:spcAft>
                  <a:spcPts val="0"/>
                </a:spcAft>
                <a:buClrTx/>
                <a:buSzTx/>
                <a:buFontTx/>
                <a:buNone/>
                <a:tabLst/>
                <a:defRPr/>
              </a:pPr>
              <a:endParaRPr kumimoji="0" lang="en-US" sz="1582" b="0" i="0" u="none" strike="noStrike" kern="1200" cap="none" spc="0" normalizeH="0" baseline="0" noProof="0">
                <a:ln>
                  <a:noFill/>
                </a:ln>
                <a:solidFill>
                  <a:prstClr val="white"/>
                </a:solidFill>
                <a:effectLst/>
                <a:uLnTx/>
                <a:uFillTx/>
                <a:latin typeface="Calibri"/>
                <a:ea typeface="+mn-ea"/>
                <a:cs typeface="+mn-cs"/>
              </a:endParaRPr>
            </a:p>
          </p:txBody>
        </p:sp>
      </p:grpSp>
      <p:sp>
        <p:nvSpPr>
          <p:cNvPr id="6" name="TextBox 5">
            <a:extLst>
              <a:ext uri="{FF2B5EF4-FFF2-40B4-BE49-F238E27FC236}">
                <a16:creationId xmlns:a16="http://schemas.microsoft.com/office/drawing/2014/main" id="{F000C071-1BF2-F2BC-8F32-57B5ABE662A0}"/>
              </a:ext>
            </a:extLst>
          </p:cNvPr>
          <p:cNvSpPr txBox="1"/>
          <p:nvPr/>
        </p:nvSpPr>
        <p:spPr>
          <a:xfrm>
            <a:off x="999909" y="4982310"/>
            <a:ext cx="5795340" cy="707886"/>
          </a:xfrm>
          <a:prstGeom prst="rect">
            <a:avLst/>
          </a:prstGeom>
          <a:noFill/>
        </p:spPr>
        <p:txBody>
          <a:bodyPr wrap="square" rtlCol="0">
            <a:spAutoFit/>
          </a:bodyPr>
          <a:lstStyle/>
          <a:p>
            <a:pPr marL="0" marR="0" lvl="0" indent="0" algn="ctr" defTabSz="401925"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a:ea typeface="+mn-ea"/>
                <a:cs typeface="+mn-cs"/>
              </a:rPr>
              <a:t>Teachers in the U.S. rate their lives better than all other occupation groups, trailing only physicians.</a:t>
            </a:r>
          </a:p>
        </p:txBody>
      </p:sp>
      <p:sp>
        <p:nvSpPr>
          <p:cNvPr id="8" name="TextBox 7">
            <a:extLst>
              <a:ext uri="{FF2B5EF4-FFF2-40B4-BE49-F238E27FC236}">
                <a16:creationId xmlns:a16="http://schemas.microsoft.com/office/drawing/2014/main" id="{BB875F72-AAE5-C82E-CDDF-A30F35F80C84}"/>
              </a:ext>
            </a:extLst>
          </p:cNvPr>
          <p:cNvSpPr txBox="1"/>
          <p:nvPr/>
        </p:nvSpPr>
        <p:spPr>
          <a:xfrm>
            <a:off x="2031042" y="6947006"/>
            <a:ext cx="1867356" cy="1169551"/>
          </a:xfrm>
          <a:prstGeom prst="rect">
            <a:avLst/>
          </a:prstGeom>
          <a:noFill/>
        </p:spPr>
        <p:txBody>
          <a:bodyPr wrap="square" rtlCol="0">
            <a:spAutoFit/>
          </a:bodyPr>
          <a:lstStyle/>
          <a:p>
            <a:pPr marL="0" marR="0" lvl="0" indent="0" algn="l" defTabSz="401925"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Calibri"/>
                <a:ea typeface="+mn-ea"/>
                <a:cs typeface="+mn-cs"/>
              </a:rPr>
              <a:t>Most teaching jobs have better </a:t>
            </a:r>
            <a:r>
              <a:rPr kumimoji="0" lang="en-US" sz="1400" b="1" i="0" u="none" strike="noStrike" kern="1200" cap="none" spc="0" normalizeH="0" baseline="0" noProof="0" dirty="0">
                <a:ln>
                  <a:noFill/>
                </a:ln>
                <a:solidFill>
                  <a:prstClr val="white"/>
                </a:solidFill>
                <a:effectLst/>
                <a:uLnTx/>
                <a:uFillTx/>
                <a:latin typeface="Calibri"/>
                <a:ea typeface="+mn-ea"/>
                <a:cs typeface="+mn-cs"/>
              </a:rPr>
              <a:t>retirement benefits</a:t>
            </a:r>
            <a:r>
              <a:rPr kumimoji="0" lang="en-US" sz="1400" b="0" i="0" u="none" strike="noStrike" kern="1200" cap="none" spc="0" normalizeH="0" baseline="0" noProof="0" dirty="0">
                <a:ln>
                  <a:noFill/>
                </a:ln>
                <a:solidFill>
                  <a:prstClr val="white"/>
                </a:solidFill>
                <a:effectLst/>
                <a:uLnTx/>
                <a:uFillTx/>
                <a:latin typeface="Calibri"/>
                <a:ea typeface="+mn-ea"/>
                <a:cs typeface="+mn-cs"/>
              </a:rPr>
              <a:t> than other jobs you can get with the same degree</a:t>
            </a:r>
            <a:r>
              <a:rPr kumimoji="0" lang="en-US" sz="1200" b="0" i="0" u="none" strike="noStrike" kern="1200" cap="none" spc="0" normalizeH="0" baseline="0" noProof="0" dirty="0">
                <a:ln>
                  <a:noFill/>
                </a:ln>
                <a:solidFill>
                  <a:prstClr val="white"/>
                </a:solidFill>
                <a:effectLst/>
                <a:uLnTx/>
                <a:uFillTx/>
                <a:latin typeface="Calibri"/>
                <a:ea typeface="+mn-ea"/>
                <a:cs typeface="+mn-cs"/>
              </a:rPr>
              <a:t>.</a:t>
            </a:r>
          </a:p>
        </p:txBody>
      </p:sp>
      <p:sp>
        <p:nvSpPr>
          <p:cNvPr id="9" name="TextBox 8">
            <a:extLst>
              <a:ext uri="{FF2B5EF4-FFF2-40B4-BE49-F238E27FC236}">
                <a16:creationId xmlns:a16="http://schemas.microsoft.com/office/drawing/2014/main" id="{6739620A-C49C-5B76-3E79-48E4B2D64E2E}"/>
              </a:ext>
            </a:extLst>
          </p:cNvPr>
          <p:cNvSpPr txBox="1"/>
          <p:nvPr/>
        </p:nvSpPr>
        <p:spPr>
          <a:xfrm>
            <a:off x="4030332" y="6955845"/>
            <a:ext cx="1809278" cy="1169551"/>
          </a:xfrm>
          <a:prstGeom prst="rect">
            <a:avLst/>
          </a:prstGeom>
          <a:noFill/>
        </p:spPr>
        <p:txBody>
          <a:bodyPr wrap="square" rtlCol="0">
            <a:spAutoFit/>
          </a:bodyPr>
          <a:lstStyle/>
          <a:p>
            <a:pPr marL="0" marR="0" lvl="0" indent="0" algn="l" defTabSz="401925"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Calibri"/>
                <a:ea typeface="+mn-ea"/>
                <a:cs typeface="+mn-cs"/>
              </a:rPr>
              <a:t>There are student </a:t>
            </a:r>
            <a:r>
              <a:rPr kumimoji="0" lang="en-US" sz="1400" b="1" i="0" u="none" strike="noStrike" kern="1200" cap="none" spc="0" normalizeH="0" baseline="0" noProof="0" dirty="0">
                <a:ln>
                  <a:noFill/>
                </a:ln>
                <a:solidFill>
                  <a:prstClr val="white"/>
                </a:solidFill>
                <a:effectLst/>
                <a:uLnTx/>
                <a:uFillTx/>
                <a:latin typeface="Calibri"/>
                <a:ea typeface="+mn-ea"/>
                <a:cs typeface="+mn-cs"/>
              </a:rPr>
              <a:t>loan forgiveness </a:t>
            </a:r>
            <a:r>
              <a:rPr kumimoji="0" lang="en-US" sz="1400" b="0" i="0" u="none" strike="noStrike" kern="1200" cap="none" spc="0" normalizeH="0" baseline="0" noProof="0" dirty="0">
                <a:ln>
                  <a:noFill/>
                </a:ln>
                <a:solidFill>
                  <a:prstClr val="white"/>
                </a:solidFill>
                <a:effectLst/>
                <a:uLnTx/>
                <a:uFillTx/>
                <a:latin typeface="Calibri"/>
                <a:ea typeface="+mn-ea"/>
                <a:cs typeface="+mn-cs"/>
              </a:rPr>
              <a:t>programs and </a:t>
            </a:r>
            <a:r>
              <a:rPr kumimoji="0" lang="en-US" sz="1400" b="1" i="0" u="none" strike="noStrike" kern="1200" cap="none" spc="0" normalizeH="0" baseline="0" noProof="0" dirty="0">
                <a:ln>
                  <a:noFill/>
                </a:ln>
                <a:solidFill>
                  <a:prstClr val="white"/>
                </a:solidFill>
                <a:effectLst/>
                <a:uLnTx/>
                <a:uFillTx/>
                <a:latin typeface="Calibri"/>
                <a:ea typeface="+mn-ea"/>
                <a:cs typeface="+mn-cs"/>
              </a:rPr>
              <a:t>scholarships</a:t>
            </a:r>
            <a:r>
              <a:rPr kumimoji="0" lang="en-US" sz="1400" b="0" i="0" u="none" strike="noStrike" kern="1200" cap="none" spc="0" normalizeH="0" baseline="0" noProof="0" dirty="0">
                <a:ln>
                  <a:noFill/>
                </a:ln>
                <a:solidFill>
                  <a:srgbClr val="EF643E"/>
                </a:solidFill>
                <a:effectLst/>
                <a:uLnTx/>
                <a:uFillTx/>
                <a:latin typeface="Calibri"/>
                <a:ea typeface="+mn-ea"/>
                <a:cs typeface="+mn-cs"/>
              </a:rPr>
              <a:t> </a:t>
            </a:r>
            <a:r>
              <a:rPr kumimoji="0" lang="en-US" sz="1400" b="0" i="0" u="none" strike="noStrike" kern="1200" cap="none" spc="0" normalizeH="0" baseline="0" noProof="0" dirty="0">
                <a:ln>
                  <a:noFill/>
                </a:ln>
                <a:solidFill>
                  <a:prstClr val="white"/>
                </a:solidFill>
                <a:effectLst/>
                <a:uLnTx/>
                <a:uFillTx/>
                <a:latin typeface="Calibri"/>
                <a:ea typeface="+mn-ea"/>
                <a:cs typeface="+mn-cs"/>
              </a:rPr>
              <a:t>for math and science teachers.</a:t>
            </a:r>
          </a:p>
        </p:txBody>
      </p:sp>
      <p:sp>
        <p:nvSpPr>
          <p:cNvPr id="15" name="TextBox 14">
            <a:extLst>
              <a:ext uri="{FF2B5EF4-FFF2-40B4-BE49-F238E27FC236}">
                <a16:creationId xmlns:a16="http://schemas.microsoft.com/office/drawing/2014/main" id="{334D7811-AE48-A0CF-F531-0BC177C6EF81}"/>
              </a:ext>
            </a:extLst>
          </p:cNvPr>
          <p:cNvSpPr txBox="1"/>
          <p:nvPr/>
        </p:nvSpPr>
        <p:spPr>
          <a:xfrm>
            <a:off x="5897055" y="6951864"/>
            <a:ext cx="1702163" cy="1169551"/>
          </a:xfrm>
          <a:prstGeom prst="rect">
            <a:avLst/>
          </a:prstGeom>
          <a:noFill/>
        </p:spPr>
        <p:txBody>
          <a:bodyPr wrap="square" rtlCol="0">
            <a:spAutoFit/>
          </a:bodyPr>
          <a:lstStyle/>
          <a:p>
            <a:pPr marL="0" marR="0" lvl="0" indent="0" algn="l" defTabSz="401925"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Calibri"/>
                <a:ea typeface="+mn-ea"/>
                <a:cs typeface="+mn-cs"/>
              </a:rPr>
              <a:t>You can get a job </a:t>
            </a:r>
            <a:r>
              <a:rPr kumimoji="0" lang="en-US" sz="1400" b="1" i="0" u="none" strike="noStrike" kern="1200" cap="none" spc="0" normalizeH="0" baseline="0" noProof="0" dirty="0">
                <a:ln>
                  <a:noFill/>
                </a:ln>
                <a:solidFill>
                  <a:prstClr val="white"/>
                </a:solidFill>
                <a:effectLst/>
                <a:uLnTx/>
                <a:uFillTx/>
                <a:latin typeface="Calibri"/>
                <a:ea typeface="+mn-ea"/>
                <a:cs typeface="+mn-cs"/>
              </a:rPr>
              <a:t>almost anywhere </a:t>
            </a:r>
            <a:r>
              <a:rPr kumimoji="0" lang="en-US" sz="1400" b="0" i="0" u="none" strike="noStrike" kern="1200" cap="none" spc="0" normalizeH="0" baseline="0" noProof="0" dirty="0">
                <a:ln>
                  <a:noFill/>
                </a:ln>
                <a:solidFill>
                  <a:prstClr val="white"/>
                </a:solidFill>
                <a:effectLst/>
                <a:uLnTx/>
                <a:uFillTx/>
                <a:latin typeface="Calibri"/>
                <a:ea typeface="+mn-ea"/>
                <a:cs typeface="+mn-cs"/>
              </a:rPr>
              <a:t>in the</a:t>
            </a:r>
            <a:r>
              <a:rPr kumimoji="0" lang="en-US" sz="1400" b="1" i="0" u="none" strike="noStrike" kern="1200" cap="none" spc="0" normalizeH="0" baseline="0" noProof="0" dirty="0">
                <a:ln>
                  <a:noFill/>
                </a:ln>
                <a:solidFill>
                  <a:prstClr val="white"/>
                </a:solidFill>
                <a:effectLst/>
                <a:uLnTx/>
                <a:uFillTx/>
                <a:latin typeface="Calibri"/>
                <a:ea typeface="+mn-ea"/>
                <a:cs typeface="+mn-cs"/>
              </a:rPr>
              <a:t> U.S. </a:t>
            </a:r>
            <a:r>
              <a:rPr kumimoji="0" lang="en-US" sz="1400" b="0" i="0" u="none" strike="noStrike" kern="1200" cap="none" spc="0" normalizeH="0" baseline="0" noProof="0" dirty="0">
                <a:ln>
                  <a:noFill/>
                </a:ln>
                <a:solidFill>
                  <a:prstClr val="white"/>
                </a:solidFill>
                <a:effectLst/>
                <a:uLnTx/>
                <a:uFillTx/>
                <a:latin typeface="Calibri"/>
                <a:ea typeface="+mn-ea"/>
                <a:cs typeface="+mn-cs"/>
              </a:rPr>
              <a:t>or </a:t>
            </a:r>
            <a:r>
              <a:rPr kumimoji="0" lang="en-US" sz="1400" b="1" i="0" u="none" strike="noStrike" kern="1200" cap="none" spc="0" normalizeH="0" baseline="0" noProof="0" dirty="0">
                <a:ln>
                  <a:noFill/>
                </a:ln>
                <a:solidFill>
                  <a:prstClr val="white"/>
                </a:solidFill>
                <a:effectLst/>
                <a:uLnTx/>
                <a:uFillTx/>
                <a:latin typeface="Calibri"/>
                <a:ea typeface="+mn-ea"/>
                <a:cs typeface="+mn-cs"/>
              </a:rPr>
              <a:t>abroad </a:t>
            </a:r>
            <a:r>
              <a:rPr kumimoji="0" lang="en-US" sz="1400" b="0" i="0" u="none" strike="noStrike" kern="1200" cap="none" spc="0" normalizeH="0" baseline="0" noProof="0" dirty="0">
                <a:ln>
                  <a:noFill/>
                </a:ln>
                <a:solidFill>
                  <a:prstClr val="white"/>
                </a:solidFill>
                <a:effectLst/>
                <a:uLnTx/>
                <a:uFillTx/>
                <a:latin typeface="Calibri"/>
                <a:ea typeface="+mn-ea"/>
                <a:cs typeface="+mn-cs"/>
              </a:rPr>
              <a:t>as a math or science teacher.</a:t>
            </a:r>
          </a:p>
        </p:txBody>
      </p:sp>
      <p:cxnSp>
        <p:nvCxnSpPr>
          <p:cNvPr id="21" name="Straight Connector 20">
            <a:extLst>
              <a:ext uri="{FF2B5EF4-FFF2-40B4-BE49-F238E27FC236}">
                <a16:creationId xmlns:a16="http://schemas.microsoft.com/office/drawing/2014/main" id="{F731FA7C-92E2-F1A3-8DD9-77C606E3B86D}"/>
              </a:ext>
            </a:extLst>
          </p:cNvPr>
          <p:cNvCxnSpPr/>
          <p:nvPr/>
        </p:nvCxnSpPr>
        <p:spPr>
          <a:xfrm>
            <a:off x="868225" y="5802831"/>
            <a:ext cx="6219412" cy="0"/>
          </a:xfrm>
          <a:prstGeom prst="line">
            <a:avLst/>
          </a:prstGeom>
          <a:ln w="1905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2" name="TextBox 21">
            <a:extLst>
              <a:ext uri="{FF2B5EF4-FFF2-40B4-BE49-F238E27FC236}">
                <a16:creationId xmlns:a16="http://schemas.microsoft.com/office/drawing/2014/main" id="{10B5137B-3BFF-5DEC-C592-2E0D31545797}"/>
              </a:ext>
            </a:extLst>
          </p:cNvPr>
          <p:cNvSpPr txBox="1"/>
          <p:nvPr/>
        </p:nvSpPr>
        <p:spPr>
          <a:xfrm>
            <a:off x="2379362" y="4273576"/>
            <a:ext cx="3046078" cy="584775"/>
          </a:xfrm>
          <a:prstGeom prst="rect">
            <a:avLst/>
          </a:prstGeom>
          <a:noFill/>
        </p:spPr>
        <p:txBody>
          <a:bodyPr wrap="square" rtlCol="0">
            <a:spAutoFit/>
          </a:bodyPr>
          <a:lstStyle/>
          <a:p>
            <a:pPr marL="0" marR="0" lvl="0" indent="0" algn="l" defTabSz="401925"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Calibri"/>
                <a:ea typeface="+mn-ea"/>
                <a:cs typeface="+mn-cs"/>
              </a:rPr>
              <a:t>DID YOU KNOW?</a:t>
            </a:r>
          </a:p>
        </p:txBody>
      </p:sp>
      <p:sp>
        <p:nvSpPr>
          <p:cNvPr id="23" name="Oval 22">
            <a:extLst>
              <a:ext uri="{FF2B5EF4-FFF2-40B4-BE49-F238E27FC236}">
                <a16:creationId xmlns:a16="http://schemas.microsoft.com/office/drawing/2014/main" id="{62792784-287F-FDCC-B6AC-F5026AF5E6A7}"/>
              </a:ext>
            </a:extLst>
          </p:cNvPr>
          <p:cNvSpPr/>
          <p:nvPr/>
        </p:nvSpPr>
        <p:spPr>
          <a:xfrm>
            <a:off x="623403" y="6059012"/>
            <a:ext cx="837993" cy="820333"/>
          </a:xfrm>
          <a:prstGeom prst="ellipse">
            <a:avLst/>
          </a:prstGeom>
          <a:solidFill>
            <a:schemeClr val="bg1"/>
          </a:solidFill>
          <a:effectLst>
            <a:innerShdw blurRad="63500" dist="50800" dir="13500000">
              <a:prstClr val="black">
                <a:alpha val="50000"/>
              </a:prstClr>
            </a:inn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01925" rtl="0" eaLnBrk="1" fontAlgn="auto" latinLnBrk="0" hangingPunct="1">
              <a:lnSpc>
                <a:spcPct val="100000"/>
              </a:lnSpc>
              <a:spcBef>
                <a:spcPts val="0"/>
              </a:spcBef>
              <a:spcAft>
                <a:spcPts val="0"/>
              </a:spcAft>
              <a:buClrTx/>
              <a:buSzTx/>
              <a:buFontTx/>
              <a:buNone/>
              <a:tabLst/>
              <a:defRPr/>
            </a:pPr>
            <a:endParaRPr kumimoji="0" lang="en-US" sz="1582" b="0" i="0" u="none" strike="noStrike" kern="1200" cap="none" spc="0" normalizeH="0" baseline="0" noProof="0">
              <a:ln>
                <a:noFill/>
              </a:ln>
              <a:solidFill>
                <a:prstClr val="white"/>
              </a:solidFill>
              <a:effectLst/>
              <a:uLnTx/>
              <a:uFillTx/>
              <a:latin typeface="Calibri"/>
              <a:ea typeface="+mn-ea"/>
              <a:cs typeface="+mn-cs"/>
            </a:endParaRPr>
          </a:p>
        </p:txBody>
      </p:sp>
      <p:sp>
        <p:nvSpPr>
          <p:cNvPr id="24" name="Oval 23">
            <a:extLst>
              <a:ext uri="{FF2B5EF4-FFF2-40B4-BE49-F238E27FC236}">
                <a16:creationId xmlns:a16="http://schemas.microsoft.com/office/drawing/2014/main" id="{20237952-6FC7-C7EF-BFAC-0AAB8C58FB58}"/>
              </a:ext>
            </a:extLst>
          </p:cNvPr>
          <p:cNvSpPr/>
          <p:nvPr/>
        </p:nvSpPr>
        <p:spPr>
          <a:xfrm>
            <a:off x="6307401" y="6077349"/>
            <a:ext cx="837993" cy="820333"/>
          </a:xfrm>
          <a:prstGeom prst="ellipse">
            <a:avLst/>
          </a:prstGeom>
          <a:solidFill>
            <a:schemeClr val="bg1"/>
          </a:solidFill>
          <a:effectLst>
            <a:innerShdw blurRad="63500" dist="50800" dir="13500000">
              <a:prstClr val="black">
                <a:alpha val="50000"/>
              </a:prstClr>
            </a:inn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01925" rtl="0" eaLnBrk="1" fontAlgn="auto" latinLnBrk="0" hangingPunct="1">
              <a:lnSpc>
                <a:spcPct val="100000"/>
              </a:lnSpc>
              <a:spcBef>
                <a:spcPts val="0"/>
              </a:spcBef>
              <a:spcAft>
                <a:spcPts val="0"/>
              </a:spcAft>
              <a:buClrTx/>
              <a:buSzTx/>
              <a:buFontTx/>
              <a:buNone/>
              <a:tabLst/>
              <a:defRPr/>
            </a:pPr>
            <a:endParaRPr kumimoji="0" lang="en-US" sz="1582" b="0" i="0" u="none" strike="noStrike" kern="1200" cap="none" spc="0" normalizeH="0" baseline="0" noProof="0">
              <a:ln>
                <a:noFill/>
              </a:ln>
              <a:solidFill>
                <a:prstClr val="white"/>
              </a:solidFill>
              <a:effectLst/>
              <a:uLnTx/>
              <a:uFillTx/>
              <a:latin typeface="Calibri"/>
              <a:ea typeface="+mn-ea"/>
              <a:cs typeface="+mn-cs"/>
            </a:endParaRPr>
          </a:p>
        </p:txBody>
      </p:sp>
      <p:sp>
        <p:nvSpPr>
          <p:cNvPr id="25" name="Oval 24">
            <a:extLst>
              <a:ext uri="{FF2B5EF4-FFF2-40B4-BE49-F238E27FC236}">
                <a16:creationId xmlns:a16="http://schemas.microsoft.com/office/drawing/2014/main" id="{ABE37B67-BDC3-228D-134B-EC0E8362CDFB}"/>
              </a:ext>
            </a:extLst>
          </p:cNvPr>
          <p:cNvSpPr/>
          <p:nvPr/>
        </p:nvSpPr>
        <p:spPr>
          <a:xfrm>
            <a:off x="4435918" y="6060149"/>
            <a:ext cx="837993" cy="820333"/>
          </a:xfrm>
          <a:prstGeom prst="ellipse">
            <a:avLst/>
          </a:prstGeom>
          <a:solidFill>
            <a:schemeClr val="bg1"/>
          </a:solidFill>
          <a:effectLst>
            <a:innerShdw blurRad="63500" dist="50800" dir="13500000">
              <a:prstClr val="black">
                <a:alpha val="50000"/>
              </a:prstClr>
            </a:inn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01925" rtl="0" eaLnBrk="1" fontAlgn="auto" latinLnBrk="0" hangingPunct="1">
              <a:lnSpc>
                <a:spcPct val="100000"/>
              </a:lnSpc>
              <a:spcBef>
                <a:spcPts val="0"/>
              </a:spcBef>
              <a:spcAft>
                <a:spcPts val="0"/>
              </a:spcAft>
              <a:buClrTx/>
              <a:buSzTx/>
              <a:buFontTx/>
              <a:buNone/>
              <a:tabLst/>
              <a:defRPr/>
            </a:pPr>
            <a:endParaRPr kumimoji="0" lang="en-US" sz="1582" b="0" i="0" u="none" strike="noStrike" kern="1200" cap="none" spc="0" normalizeH="0" baseline="0" noProof="0">
              <a:ln>
                <a:noFill/>
              </a:ln>
              <a:solidFill>
                <a:prstClr val="white"/>
              </a:solidFill>
              <a:effectLst/>
              <a:uLnTx/>
              <a:uFillTx/>
              <a:latin typeface="Calibri"/>
              <a:ea typeface="+mn-ea"/>
              <a:cs typeface="+mn-cs"/>
            </a:endParaRPr>
          </a:p>
        </p:txBody>
      </p:sp>
      <p:sp>
        <p:nvSpPr>
          <p:cNvPr id="30" name="TextBox 29">
            <a:extLst>
              <a:ext uri="{FF2B5EF4-FFF2-40B4-BE49-F238E27FC236}">
                <a16:creationId xmlns:a16="http://schemas.microsoft.com/office/drawing/2014/main" id="{FC5C8925-C640-EFED-B3AF-75894DADEB90}"/>
              </a:ext>
            </a:extLst>
          </p:cNvPr>
          <p:cNvSpPr txBox="1"/>
          <p:nvPr/>
        </p:nvSpPr>
        <p:spPr>
          <a:xfrm>
            <a:off x="248168" y="6947006"/>
            <a:ext cx="1867356" cy="954107"/>
          </a:xfrm>
          <a:prstGeom prst="rect">
            <a:avLst/>
          </a:prstGeom>
          <a:noFill/>
        </p:spPr>
        <p:txBody>
          <a:bodyPr wrap="square" rtlCol="0">
            <a:spAutoFit/>
          </a:bodyPr>
          <a:lstStyle/>
          <a:p>
            <a:pPr marL="0" marR="0" lvl="0" indent="0" algn="l" defTabSz="401925"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Calibri"/>
                <a:ea typeface="+mn-ea"/>
                <a:cs typeface="+mn-cs"/>
              </a:rPr>
              <a:t>Mid-career teacher salaries typically range between </a:t>
            </a:r>
            <a:r>
              <a:rPr kumimoji="0" lang="en-US" sz="1400" b="1" i="0" u="none" strike="noStrike" kern="1200" cap="none" spc="0" normalizeH="0" baseline="0" noProof="0" dirty="0">
                <a:ln>
                  <a:noFill/>
                </a:ln>
                <a:solidFill>
                  <a:prstClr val="white"/>
                </a:solidFill>
                <a:effectLst/>
                <a:uLnTx/>
                <a:uFillTx/>
                <a:latin typeface="Calibri"/>
                <a:ea typeface="+mn-ea"/>
                <a:cs typeface="+mn-cs"/>
              </a:rPr>
              <a:t>$65,000 </a:t>
            </a:r>
            <a:r>
              <a:rPr kumimoji="0" lang="en-US" sz="1400" b="0" i="0" u="none" strike="noStrike" kern="1200" cap="none" spc="0" normalizeH="0" baseline="0" noProof="0" dirty="0">
                <a:ln>
                  <a:noFill/>
                </a:ln>
                <a:solidFill>
                  <a:prstClr val="white"/>
                </a:solidFill>
                <a:effectLst/>
                <a:uLnTx/>
                <a:uFillTx/>
                <a:latin typeface="Calibri"/>
                <a:ea typeface="+mn-ea"/>
                <a:cs typeface="+mn-cs"/>
              </a:rPr>
              <a:t>and </a:t>
            </a:r>
            <a:r>
              <a:rPr kumimoji="0" lang="en-US" sz="1400" b="1" i="0" u="none" strike="noStrike" kern="1200" cap="none" spc="0" normalizeH="0" baseline="0" noProof="0" dirty="0">
                <a:ln>
                  <a:noFill/>
                </a:ln>
                <a:solidFill>
                  <a:prstClr val="white"/>
                </a:solidFill>
                <a:effectLst/>
                <a:uLnTx/>
                <a:uFillTx/>
                <a:latin typeface="Calibri"/>
                <a:ea typeface="+mn-ea"/>
                <a:cs typeface="+mn-cs"/>
              </a:rPr>
              <a:t>$110,000.</a:t>
            </a:r>
          </a:p>
        </p:txBody>
      </p:sp>
      <p:sp>
        <p:nvSpPr>
          <p:cNvPr id="31" name="Oval 30">
            <a:extLst>
              <a:ext uri="{FF2B5EF4-FFF2-40B4-BE49-F238E27FC236}">
                <a16:creationId xmlns:a16="http://schemas.microsoft.com/office/drawing/2014/main" id="{AFA23A1D-CD08-C2EA-E8F9-71151326B2AE}"/>
              </a:ext>
            </a:extLst>
          </p:cNvPr>
          <p:cNvSpPr/>
          <p:nvPr/>
        </p:nvSpPr>
        <p:spPr>
          <a:xfrm>
            <a:off x="2494886" y="6060149"/>
            <a:ext cx="837993" cy="820333"/>
          </a:xfrm>
          <a:prstGeom prst="ellipse">
            <a:avLst/>
          </a:prstGeom>
          <a:solidFill>
            <a:schemeClr val="bg1"/>
          </a:solidFill>
          <a:effectLst>
            <a:innerShdw blurRad="63500" dist="50800" dir="13500000">
              <a:prstClr val="black">
                <a:alpha val="50000"/>
              </a:prstClr>
            </a:inn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01925" rtl="0" eaLnBrk="1" fontAlgn="auto" latinLnBrk="0" hangingPunct="1">
              <a:lnSpc>
                <a:spcPct val="100000"/>
              </a:lnSpc>
              <a:spcBef>
                <a:spcPts val="0"/>
              </a:spcBef>
              <a:spcAft>
                <a:spcPts val="0"/>
              </a:spcAft>
              <a:buClrTx/>
              <a:buSzTx/>
              <a:buFontTx/>
              <a:buNone/>
              <a:tabLst/>
              <a:defRPr/>
            </a:pPr>
            <a:endParaRPr kumimoji="0" lang="en-US" sz="1582" b="0" i="0" u="none" strike="noStrike" kern="1200" cap="none" spc="0" normalizeH="0" baseline="0" noProof="0">
              <a:ln>
                <a:noFill/>
              </a:ln>
              <a:solidFill>
                <a:prstClr val="white"/>
              </a:solidFill>
              <a:effectLst/>
              <a:uLnTx/>
              <a:uFillTx/>
              <a:latin typeface="Calibri"/>
              <a:ea typeface="+mn-ea"/>
              <a:cs typeface="+mn-cs"/>
            </a:endParaRPr>
          </a:p>
        </p:txBody>
      </p:sp>
      <p:pic>
        <p:nvPicPr>
          <p:cNvPr id="49" name="Picture 48">
            <a:extLst>
              <a:ext uri="{FF2B5EF4-FFF2-40B4-BE49-F238E27FC236}">
                <a16:creationId xmlns:a16="http://schemas.microsoft.com/office/drawing/2014/main" id="{2079445B-33DA-00E6-57C3-45E9B20F5CD5}"/>
              </a:ext>
            </a:extLst>
          </p:cNvPr>
          <p:cNvPicPr>
            <a:picLocks noChangeAspect="1"/>
          </p:cNvPicPr>
          <p:nvPr/>
        </p:nvPicPr>
        <p:blipFill>
          <a:blip r:embed="rId10"/>
          <a:stretch>
            <a:fillRect/>
          </a:stretch>
        </p:blipFill>
        <p:spPr>
          <a:xfrm>
            <a:off x="786048" y="6201570"/>
            <a:ext cx="539572" cy="556746"/>
          </a:xfrm>
          <a:prstGeom prst="rect">
            <a:avLst/>
          </a:prstGeom>
        </p:spPr>
      </p:pic>
      <p:pic>
        <p:nvPicPr>
          <p:cNvPr id="50" name="Picture 49" descr="Background pattern&#10;&#10;Description automatically generated">
            <a:extLst>
              <a:ext uri="{FF2B5EF4-FFF2-40B4-BE49-F238E27FC236}">
                <a16:creationId xmlns:a16="http://schemas.microsoft.com/office/drawing/2014/main" id="{C3D7385E-F06D-F41A-B866-F052A8BF06A7}"/>
              </a:ext>
            </a:extLst>
          </p:cNvPr>
          <p:cNvPicPr>
            <a:picLocks noChangeAspect="1"/>
          </p:cNvPicPr>
          <p:nvPr/>
        </p:nvPicPr>
        <p:blipFill>
          <a:blip r:embed="rId11" cstate="print">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2657997" y="6201633"/>
            <a:ext cx="549890" cy="549890"/>
          </a:xfrm>
          <a:prstGeom prst="rect">
            <a:avLst/>
          </a:prstGeom>
        </p:spPr>
      </p:pic>
      <p:sp>
        <p:nvSpPr>
          <p:cNvPr id="10" name="TextBox 9">
            <a:extLst>
              <a:ext uri="{FF2B5EF4-FFF2-40B4-BE49-F238E27FC236}">
                <a16:creationId xmlns:a16="http://schemas.microsoft.com/office/drawing/2014/main" id="{8FAFEBA5-E354-1D0F-337B-DD45498798BD}"/>
              </a:ext>
            </a:extLst>
          </p:cNvPr>
          <p:cNvSpPr txBox="1"/>
          <p:nvPr/>
        </p:nvSpPr>
        <p:spPr>
          <a:xfrm>
            <a:off x="3023905" y="8468687"/>
            <a:ext cx="2713192" cy="461665"/>
          </a:xfrm>
          <a:prstGeom prst="rect">
            <a:avLst/>
          </a:prstGeom>
          <a:noFill/>
        </p:spPr>
        <p:txBody>
          <a:bodyPr wrap="square" rtlCol="0">
            <a:spAutoFit/>
          </a:bodyPr>
          <a:lstStyle/>
          <a:p>
            <a:pPr marL="0" marR="0" lvl="0" indent="0" algn="l" defTabSz="401925"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srgbClr val="874B9A"/>
                </a:solidFill>
                <a:effectLst/>
                <a:uLnTx/>
                <a:uFillTx/>
                <a:latin typeface="Calibri"/>
                <a:ea typeface="+mn-ea"/>
                <a:cs typeface="+mn-cs"/>
              </a:rPr>
              <a:t>GettheFactsOut.org</a:t>
            </a:r>
            <a:endParaRPr kumimoji="0" lang="en-US" sz="2400" b="1" i="0" u="none" strike="noStrike" kern="1200" cap="none" spc="0" normalizeH="0" baseline="0" noProof="0" dirty="0">
              <a:ln>
                <a:noFill/>
              </a:ln>
              <a:solidFill>
                <a:srgbClr val="874B9A"/>
              </a:solidFill>
              <a:effectLst/>
              <a:uLnTx/>
              <a:uFillTx/>
              <a:latin typeface="Calibri"/>
              <a:ea typeface="+mn-ea"/>
              <a:cs typeface="+mn-cs"/>
            </a:endParaRPr>
          </a:p>
        </p:txBody>
      </p:sp>
      <p:pic>
        <p:nvPicPr>
          <p:cNvPr id="12" name="Picture 11" descr="Logo, company name&#10;&#10;Description automatically generated">
            <a:extLst>
              <a:ext uri="{FF2B5EF4-FFF2-40B4-BE49-F238E27FC236}">
                <a16:creationId xmlns:a16="http://schemas.microsoft.com/office/drawing/2014/main" id="{CA0DB6BA-C3B8-1764-6120-23C775F9B0F4}"/>
              </a:ext>
            </a:extLst>
          </p:cNvPr>
          <p:cNvPicPr>
            <a:picLocks noChangeAspect="1"/>
          </p:cNvPicPr>
          <p:nvPr/>
        </p:nvPicPr>
        <p:blipFill>
          <a:blip r:embed="rId12"/>
          <a:stretch>
            <a:fillRect/>
          </a:stretch>
        </p:blipFill>
        <p:spPr>
          <a:xfrm>
            <a:off x="344409" y="8997732"/>
            <a:ext cx="658768" cy="658768"/>
          </a:xfrm>
          <a:prstGeom prst="rect">
            <a:avLst/>
          </a:prstGeom>
        </p:spPr>
      </p:pic>
      <p:pic>
        <p:nvPicPr>
          <p:cNvPr id="13" name="Picture 12" descr="A picture containing logo&#10;&#10;Description automatically generated">
            <a:extLst>
              <a:ext uri="{FF2B5EF4-FFF2-40B4-BE49-F238E27FC236}">
                <a16:creationId xmlns:a16="http://schemas.microsoft.com/office/drawing/2014/main" id="{C79E5978-739F-586D-6997-71843A1E1EB1}"/>
              </a:ext>
            </a:extLst>
          </p:cNvPr>
          <p:cNvPicPr>
            <a:picLocks noChangeAspect="1"/>
          </p:cNvPicPr>
          <p:nvPr/>
        </p:nvPicPr>
        <p:blipFill>
          <a:blip r:embed="rId13"/>
          <a:stretch>
            <a:fillRect/>
          </a:stretch>
        </p:blipFill>
        <p:spPr>
          <a:xfrm>
            <a:off x="3494783" y="9135137"/>
            <a:ext cx="690036" cy="432501"/>
          </a:xfrm>
          <a:prstGeom prst="rect">
            <a:avLst/>
          </a:prstGeom>
        </p:spPr>
      </p:pic>
      <p:pic>
        <p:nvPicPr>
          <p:cNvPr id="14" name="Picture 13" descr="Text&#10;&#10;Description automatically generated with low confidence">
            <a:extLst>
              <a:ext uri="{FF2B5EF4-FFF2-40B4-BE49-F238E27FC236}">
                <a16:creationId xmlns:a16="http://schemas.microsoft.com/office/drawing/2014/main" id="{18F87806-F9EC-90F9-C3DE-6700CA4AAC97}"/>
              </a:ext>
            </a:extLst>
          </p:cNvPr>
          <p:cNvPicPr>
            <a:picLocks noChangeAspect="1"/>
          </p:cNvPicPr>
          <p:nvPr/>
        </p:nvPicPr>
        <p:blipFill>
          <a:blip r:embed="rId14"/>
          <a:stretch>
            <a:fillRect/>
          </a:stretch>
        </p:blipFill>
        <p:spPr>
          <a:xfrm>
            <a:off x="195186" y="8442863"/>
            <a:ext cx="1835856" cy="513315"/>
          </a:xfrm>
          <a:prstGeom prst="rect">
            <a:avLst/>
          </a:prstGeom>
        </p:spPr>
      </p:pic>
      <p:pic>
        <p:nvPicPr>
          <p:cNvPr id="11" name="Picture 10" descr="A blue logo on a black background&#10;&#10;Description automatically generated">
            <a:extLst>
              <a:ext uri="{FF2B5EF4-FFF2-40B4-BE49-F238E27FC236}">
                <a16:creationId xmlns:a16="http://schemas.microsoft.com/office/drawing/2014/main" id="{9B5159B7-7136-1917-07E6-71DFDB48DF57}"/>
              </a:ext>
            </a:extLst>
          </p:cNvPr>
          <p:cNvPicPr>
            <a:picLocks noChangeAspect="1"/>
          </p:cNvPicPr>
          <p:nvPr/>
        </p:nvPicPr>
        <p:blipFill>
          <a:blip r:embed="rId15"/>
          <a:stretch>
            <a:fillRect/>
          </a:stretch>
        </p:blipFill>
        <p:spPr>
          <a:xfrm>
            <a:off x="5989888" y="9058412"/>
            <a:ext cx="717987" cy="625708"/>
          </a:xfrm>
          <a:prstGeom prst="rect">
            <a:avLst/>
          </a:prstGeom>
        </p:spPr>
      </p:pic>
      <p:pic>
        <p:nvPicPr>
          <p:cNvPr id="17" name="Picture 2" descr="Loan, education, student, loans icon - Download on Iconfinder">
            <a:extLst>
              <a:ext uri="{FF2B5EF4-FFF2-40B4-BE49-F238E27FC236}">
                <a16:creationId xmlns:a16="http://schemas.microsoft.com/office/drawing/2014/main" id="{5EBDEFE7-DC6D-B425-B857-1BC65794524F}"/>
              </a:ext>
            </a:extLst>
          </p:cNvPr>
          <p:cNvPicPr>
            <a:picLocks noChangeAspect="1" noChangeArrowheads="1"/>
          </p:cNvPicPr>
          <p:nvPr/>
        </p:nvPicPr>
        <p:blipFill>
          <a:blip r:embed="rId16" cstate="print">
            <a:duotone>
              <a:schemeClr val="accent1">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4582731" y="6216549"/>
            <a:ext cx="600851" cy="600851"/>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descr="A picture containing sitting, photo, light, phone&#10;&#10;Description automatically generated">
            <a:extLst>
              <a:ext uri="{FF2B5EF4-FFF2-40B4-BE49-F238E27FC236}">
                <a16:creationId xmlns:a16="http://schemas.microsoft.com/office/drawing/2014/main" id="{7692AD79-5F7D-B19B-B228-3CC03B5C73BD}"/>
              </a:ext>
            </a:extLst>
          </p:cNvPr>
          <p:cNvPicPr>
            <a:picLocks noChangeAspect="1"/>
          </p:cNvPicPr>
          <p:nvPr/>
        </p:nvPicPr>
        <p:blipFill>
          <a:blip r:embed="rId17" cstate="print">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6448198" y="6212226"/>
            <a:ext cx="596051" cy="596051"/>
          </a:xfrm>
          <a:prstGeom prst="rect">
            <a:avLst/>
          </a:prstGeom>
        </p:spPr>
      </p:pic>
    </p:spTree>
    <p:extLst>
      <p:ext uri="{BB962C8B-B14F-4D97-AF65-F5344CB8AC3E}">
        <p14:creationId xmlns:p14="http://schemas.microsoft.com/office/powerpoint/2010/main" val="156468854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50106</TotalTime>
  <Words>569</Words>
  <Application>Microsoft Office PowerPoint</Application>
  <PresentationFormat>Custom</PresentationFormat>
  <Paragraphs>34</Paragraphs>
  <Slides>3</Slides>
  <Notes>2</Notes>
  <HiddenSlides>0</HiddenSlides>
  <MMClips>0</MMClips>
  <ScaleCrop>false</ScaleCrop>
  <HeadingPairs>
    <vt:vector size="4" baseType="variant">
      <vt:variant>
        <vt:lpstr>Theme</vt:lpstr>
      </vt:variant>
      <vt:variant>
        <vt:i4>1</vt:i4>
      </vt:variant>
      <vt:variant>
        <vt:lpstr>Slide Titles</vt:lpstr>
      </vt:variant>
      <vt:variant>
        <vt:i4>3</vt:i4>
      </vt:variant>
    </vt:vector>
  </HeadingPairs>
  <TitlesOfParts>
    <vt:vector size="4" baseType="lpstr">
      <vt:lpstr>Office Theme</vt:lpstr>
      <vt:lpstr>Instructions</vt:lpstr>
      <vt:lpstr>PowerPoint Presentation</vt:lpstr>
      <vt:lpstr>PowerPoint Presentation</vt:lpstr>
    </vt:vector>
  </TitlesOfParts>
  <Manager/>
  <Company>University of Oregon</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Savannah Logan</dc:creator>
  <cp:keywords/>
  <dc:description/>
  <cp:lastModifiedBy>Wendy Adams</cp:lastModifiedBy>
  <cp:revision>124</cp:revision>
  <cp:lastPrinted>2020-11-07T00:17:25Z</cp:lastPrinted>
  <dcterms:created xsi:type="dcterms:W3CDTF">2019-08-22T19:57:51Z</dcterms:created>
  <dcterms:modified xsi:type="dcterms:W3CDTF">2023-08-21T15:15:46Z</dcterms:modified>
  <cp:category/>
</cp:coreProperties>
</file>