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91" r:id="rId2"/>
    <p:sldId id="292" r:id="rId3"/>
    <p:sldId id="293" r:id="rId4"/>
    <p:sldId id="294" r:id="rId5"/>
    <p:sldId id="295" r:id="rId6"/>
  </p:sldIdLst>
  <p:sldSz cx="7772400" cy="10058400"/>
  <p:notesSz cx="6858000" cy="9144000"/>
  <p:defaultTextStyle>
    <a:defPPr>
      <a:defRPr lang="en-US"/>
    </a:defPPr>
    <a:lvl1pPr marL="0" algn="l" defTabSz="401925" rtl="0" eaLnBrk="1" latinLnBrk="0" hangingPunct="1">
      <a:defRPr sz="1582" kern="1200">
        <a:solidFill>
          <a:schemeClr val="tx1"/>
        </a:solidFill>
        <a:latin typeface="+mn-lt"/>
        <a:ea typeface="+mn-ea"/>
        <a:cs typeface="+mn-cs"/>
      </a:defRPr>
    </a:lvl1pPr>
    <a:lvl2pPr marL="401925" algn="l" defTabSz="401925" rtl="0" eaLnBrk="1" latinLnBrk="0" hangingPunct="1">
      <a:defRPr sz="1582" kern="1200">
        <a:solidFill>
          <a:schemeClr val="tx1"/>
        </a:solidFill>
        <a:latin typeface="+mn-lt"/>
        <a:ea typeface="+mn-ea"/>
        <a:cs typeface="+mn-cs"/>
      </a:defRPr>
    </a:lvl2pPr>
    <a:lvl3pPr marL="803849" algn="l" defTabSz="401925" rtl="0" eaLnBrk="1" latinLnBrk="0" hangingPunct="1">
      <a:defRPr sz="1582" kern="1200">
        <a:solidFill>
          <a:schemeClr val="tx1"/>
        </a:solidFill>
        <a:latin typeface="+mn-lt"/>
        <a:ea typeface="+mn-ea"/>
        <a:cs typeface="+mn-cs"/>
      </a:defRPr>
    </a:lvl3pPr>
    <a:lvl4pPr marL="1205774" algn="l" defTabSz="401925" rtl="0" eaLnBrk="1" latinLnBrk="0" hangingPunct="1">
      <a:defRPr sz="1582" kern="1200">
        <a:solidFill>
          <a:schemeClr val="tx1"/>
        </a:solidFill>
        <a:latin typeface="+mn-lt"/>
        <a:ea typeface="+mn-ea"/>
        <a:cs typeface="+mn-cs"/>
      </a:defRPr>
    </a:lvl4pPr>
    <a:lvl5pPr marL="1607698" algn="l" defTabSz="401925" rtl="0" eaLnBrk="1" latinLnBrk="0" hangingPunct="1">
      <a:defRPr sz="1582" kern="1200">
        <a:solidFill>
          <a:schemeClr val="tx1"/>
        </a:solidFill>
        <a:latin typeface="+mn-lt"/>
        <a:ea typeface="+mn-ea"/>
        <a:cs typeface="+mn-cs"/>
      </a:defRPr>
    </a:lvl5pPr>
    <a:lvl6pPr marL="2009623" algn="l" defTabSz="401925" rtl="0" eaLnBrk="1" latinLnBrk="0" hangingPunct="1">
      <a:defRPr sz="1582" kern="1200">
        <a:solidFill>
          <a:schemeClr val="tx1"/>
        </a:solidFill>
        <a:latin typeface="+mn-lt"/>
        <a:ea typeface="+mn-ea"/>
        <a:cs typeface="+mn-cs"/>
      </a:defRPr>
    </a:lvl6pPr>
    <a:lvl7pPr marL="2411547" algn="l" defTabSz="401925" rtl="0" eaLnBrk="1" latinLnBrk="0" hangingPunct="1">
      <a:defRPr sz="1582" kern="1200">
        <a:solidFill>
          <a:schemeClr val="tx1"/>
        </a:solidFill>
        <a:latin typeface="+mn-lt"/>
        <a:ea typeface="+mn-ea"/>
        <a:cs typeface="+mn-cs"/>
      </a:defRPr>
    </a:lvl7pPr>
    <a:lvl8pPr marL="2813472" algn="l" defTabSz="401925" rtl="0" eaLnBrk="1" latinLnBrk="0" hangingPunct="1">
      <a:defRPr sz="1582" kern="1200">
        <a:solidFill>
          <a:schemeClr val="tx1"/>
        </a:solidFill>
        <a:latin typeface="+mn-lt"/>
        <a:ea typeface="+mn-ea"/>
        <a:cs typeface="+mn-cs"/>
      </a:defRPr>
    </a:lvl8pPr>
    <a:lvl9pPr marL="3215396" algn="l" defTabSz="401925" rtl="0" eaLnBrk="1" latinLnBrk="0" hangingPunct="1">
      <a:defRPr sz="158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2DB"/>
    <a:srgbClr val="BAB6B3"/>
    <a:srgbClr val="F5F5F5"/>
    <a:srgbClr val="FEFEF7"/>
    <a:srgbClr val="DADCD7"/>
    <a:srgbClr val="F5E3CF"/>
    <a:srgbClr val="0095C4"/>
    <a:srgbClr val="E8E9E4"/>
    <a:srgbClr val="814892"/>
    <a:srgbClr val="E7E9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3106E-B2AB-4311-B21B-0922132F9FBE}" v="43" dt="2023-08-21T15:27:25.410"/>
    <p1510:client id="{E5322ED7-0696-4370-BE0B-ADAC6F488DB9}" v="4" dt="2023-08-21T15:29:17.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48"/>
  </p:normalViewPr>
  <p:slideViewPr>
    <p:cSldViewPr snapToGrid="0" snapToObjects="1">
      <p:cViewPr varScale="1">
        <p:scale>
          <a:sx n="95" d="100"/>
          <a:sy n="95" d="100"/>
        </p:scale>
        <p:origin x="596" y="68"/>
      </p:cViewPr>
      <p:guideLst>
        <p:guide orient="horz" pos="3168"/>
        <p:guide pos="2448"/>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a Schill" clId="Web-{E5322ED7-0696-4370-BE0B-ADAC6F488DB9}"/>
    <pc:docChg chg="modSld">
      <pc:chgData name="Sabina Schill" userId="" providerId="" clId="Web-{E5322ED7-0696-4370-BE0B-ADAC6F488DB9}" dt="2023-08-21T15:29:17.965" v="3" actId="1076"/>
      <pc:docMkLst>
        <pc:docMk/>
      </pc:docMkLst>
      <pc:sldChg chg="modSp">
        <pc:chgData name="Sabina Schill" userId="" providerId="" clId="Web-{E5322ED7-0696-4370-BE0B-ADAC6F488DB9}" dt="2023-08-21T15:29:08.778" v="1" actId="1076"/>
        <pc:sldMkLst>
          <pc:docMk/>
          <pc:sldMk cId="1865145298" sldId="292"/>
        </pc:sldMkLst>
        <pc:picChg chg="mod">
          <ac:chgData name="Sabina Schill" userId="" providerId="" clId="Web-{E5322ED7-0696-4370-BE0B-ADAC6F488DB9}" dt="2023-08-21T15:29:08.778" v="1" actId="1076"/>
          <ac:picMkLst>
            <pc:docMk/>
            <pc:sldMk cId="1865145298" sldId="292"/>
            <ac:picMk id="28" creationId="{E6B225FB-50AE-1368-58D6-94225570CDDD}"/>
          </ac:picMkLst>
        </pc:picChg>
      </pc:sldChg>
      <pc:sldChg chg="modSp">
        <pc:chgData name="Sabina Schill" userId="" providerId="" clId="Web-{E5322ED7-0696-4370-BE0B-ADAC6F488DB9}" dt="2023-08-21T15:29:00.856" v="0" actId="1076"/>
        <pc:sldMkLst>
          <pc:docMk/>
          <pc:sldMk cId="4247275853" sldId="293"/>
        </pc:sldMkLst>
        <pc:picChg chg="mod">
          <ac:chgData name="Sabina Schill" userId="" providerId="" clId="Web-{E5322ED7-0696-4370-BE0B-ADAC6F488DB9}" dt="2023-08-21T15:29:00.856" v="0" actId="1076"/>
          <ac:picMkLst>
            <pc:docMk/>
            <pc:sldMk cId="4247275853" sldId="293"/>
            <ac:picMk id="28" creationId="{E6B225FB-50AE-1368-58D6-94225570CDDD}"/>
          </ac:picMkLst>
        </pc:picChg>
      </pc:sldChg>
      <pc:sldChg chg="modSp">
        <pc:chgData name="Sabina Schill" userId="" providerId="" clId="Web-{E5322ED7-0696-4370-BE0B-ADAC6F488DB9}" dt="2023-08-21T15:29:13.621" v="2" actId="1076"/>
        <pc:sldMkLst>
          <pc:docMk/>
          <pc:sldMk cId="1130378909" sldId="294"/>
        </pc:sldMkLst>
        <pc:picChg chg="mod">
          <ac:chgData name="Sabina Schill" userId="" providerId="" clId="Web-{E5322ED7-0696-4370-BE0B-ADAC6F488DB9}" dt="2023-08-21T15:29:13.621" v="2" actId="1076"/>
          <ac:picMkLst>
            <pc:docMk/>
            <pc:sldMk cId="1130378909" sldId="294"/>
            <ac:picMk id="28" creationId="{E6B225FB-50AE-1368-58D6-94225570CDDD}"/>
          </ac:picMkLst>
        </pc:picChg>
      </pc:sldChg>
      <pc:sldChg chg="modSp">
        <pc:chgData name="Sabina Schill" userId="" providerId="" clId="Web-{E5322ED7-0696-4370-BE0B-ADAC6F488DB9}" dt="2023-08-21T15:29:17.965" v="3" actId="1076"/>
        <pc:sldMkLst>
          <pc:docMk/>
          <pc:sldMk cId="107510827" sldId="295"/>
        </pc:sldMkLst>
        <pc:picChg chg="mod">
          <ac:chgData name="Sabina Schill" userId="" providerId="" clId="Web-{E5322ED7-0696-4370-BE0B-ADAC6F488DB9}" dt="2023-08-21T15:29:17.965" v="3" actId="1076"/>
          <ac:picMkLst>
            <pc:docMk/>
            <pc:sldMk cId="107510827" sldId="295"/>
            <ac:picMk id="28" creationId="{E6B225FB-50AE-1368-58D6-94225570CDDD}"/>
          </ac:picMkLst>
        </pc:picChg>
      </pc:sldChg>
    </pc:docChg>
  </pc:docChgLst>
  <pc:docChgLst>
    <pc:chgData name="Sabina Schill" clId="Web-{0743106E-B2AB-4311-B21B-0922132F9FBE}"/>
    <pc:docChg chg="modSld">
      <pc:chgData name="Sabina Schill" userId="" providerId="" clId="Web-{0743106E-B2AB-4311-B21B-0922132F9FBE}" dt="2023-08-21T15:27:25.410" v="41" actId="1076"/>
      <pc:docMkLst>
        <pc:docMk/>
      </pc:docMkLst>
      <pc:sldChg chg="addSp delSp modSp">
        <pc:chgData name="Sabina Schill" userId="" providerId="" clId="Web-{0743106E-B2AB-4311-B21B-0922132F9FBE}" dt="2023-08-21T15:26:02.643" v="34"/>
        <pc:sldMkLst>
          <pc:docMk/>
          <pc:sldMk cId="1865145298" sldId="292"/>
        </pc:sldMkLst>
        <pc:spChg chg="mod">
          <ac:chgData name="Sabina Schill" userId="" providerId="" clId="Web-{0743106E-B2AB-4311-B21B-0922132F9FBE}" dt="2023-08-21T15:18:18.746" v="2" actId="1076"/>
          <ac:spMkLst>
            <pc:docMk/>
            <pc:sldMk cId="1865145298" sldId="292"/>
            <ac:spMk id="5" creationId="{D57C7FDF-CBF7-4417-A1A5-0313813816FB}"/>
          </ac:spMkLst>
        </pc:spChg>
        <pc:spChg chg="mod">
          <ac:chgData name="Sabina Schill" userId="" providerId="" clId="Web-{0743106E-B2AB-4311-B21B-0922132F9FBE}" dt="2023-08-21T15:18:59.200" v="6" actId="14100"/>
          <ac:spMkLst>
            <pc:docMk/>
            <pc:sldMk cId="1865145298" sldId="292"/>
            <ac:spMk id="33" creationId="{7CE5C83A-61EE-4522-BD63-9E292B44F33E}"/>
          </ac:spMkLst>
        </pc:spChg>
        <pc:picChg chg="add">
          <ac:chgData name="Sabina Schill" userId="" providerId="" clId="Web-{0743106E-B2AB-4311-B21B-0922132F9FBE}" dt="2023-08-21T15:23:11.547" v="19"/>
          <ac:picMkLst>
            <pc:docMk/>
            <pc:sldMk cId="1865145298" sldId="292"/>
            <ac:picMk id="6" creationId="{AAB2C4BF-EB19-E82E-B2A5-2F2D9AC2C46B}"/>
          </ac:picMkLst>
        </pc:picChg>
        <pc:picChg chg="add">
          <ac:chgData name="Sabina Schill" userId="" providerId="" clId="Web-{0743106E-B2AB-4311-B21B-0922132F9FBE}" dt="2023-08-21T15:26:02.643" v="34"/>
          <ac:picMkLst>
            <pc:docMk/>
            <pc:sldMk cId="1865145298" sldId="292"/>
            <ac:picMk id="12" creationId="{0EC956A9-7D09-D996-1982-1083EEAD2B19}"/>
          </ac:picMkLst>
        </pc:picChg>
        <pc:picChg chg="del">
          <ac:chgData name="Sabina Schill" userId="" providerId="" clId="Web-{0743106E-B2AB-4311-B21B-0922132F9FBE}" dt="2023-08-21T15:26:01.643" v="33"/>
          <ac:picMkLst>
            <pc:docMk/>
            <pc:sldMk cId="1865145298" sldId="292"/>
            <ac:picMk id="26" creationId="{F40CCBD2-D2E5-4E2F-AB35-1AE68178310C}"/>
          </ac:picMkLst>
        </pc:picChg>
        <pc:picChg chg="mod">
          <ac:chgData name="Sabina Schill" userId="" providerId="" clId="Web-{0743106E-B2AB-4311-B21B-0922132F9FBE}" dt="2023-08-21T15:24:09.392" v="26" actId="1076"/>
          <ac:picMkLst>
            <pc:docMk/>
            <pc:sldMk cId="1865145298" sldId="292"/>
            <ac:picMk id="27" creationId="{D7517132-7FC6-922E-8DA6-697AEFA63093}"/>
          </ac:picMkLst>
        </pc:picChg>
        <pc:picChg chg="mod">
          <ac:chgData name="Sabina Schill" userId="" providerId="" clId="Web-{0743106E-B2AB-4311-B21B-0922132F9FBE}" dt="2023-08-21T15:24:26.439" v="30" actId="1076"/>
          <ac:picMkLst>
            <pc:docMk/>
            <pc:sldMk cId="1865145298" sldId="292"/>
            <ac:picMk id="28" creationId="{E6B225FB-50AE-1368-58D6-94225570CDDD}"/>
          </ac:picMkLst>
        </pc:picChg>
        <pc:picChg chg="del">
          <ac:chgData name="Sabina Schill" userId="" providerId="" clId="Web-{0743106E-B2AB-4311-B21B-0922132F9FBE}" dt="2023-08-21T15:23:10.953" v="18"/>
          <ac:picMkLst>
            <pc:docMk/>
            <pc:sldMk cId="1865145298" sldId="292"/>
            <ac:picMk id="38" creationId="{19E003FE-8920-F8BF-4707-67AC7AC1F722}"/>
          </ac:picMkLst>
        </pc:picChg>
      </pc:sldChg>
      <pc:sldChg chg="modSp">
        <pc:chgData name="Sabina Schill" userId="" providerId="" clId="Web-{0743106E-B2AB-4311-B21B-0922132F9FBE}" dt="2023-08-21T15:24:17.892" v="29" actId="1076"/>
        <pc:sldMkLst>
          <pc:docMk/>
          <pc:sldMk cId="4247275853" sldId="293"/>
        </pc:sldMkLst>
        <pc:spChg chg="mod">
          <ac:chgData name="Sabina Schill" userId="" providerId="" clId="Web-{0743106E-B2AB-4311-B21B-0922132F9FBE}" dt="2023-08-21T15:17:58.559" v="0" actId="1076"/>
          <ac:spMkLst>
            <pc:docMk/>
            <pc:sldMk cId="4247275853" sldId="293"/>
            <ac:spMk id="5" creationId="{D57C7FDF-CBF7-4417-A1A5-0313813816FB}"/>
          </ac:spMkLst>
        </pc:spChg>
        <pc:spChg chg="mod">
          <ac:chgData name="Sabina Schill" userId="" providerId="" clId="Web-{0743106E-B2AB-4311-B21B-0922132F9FBE}" dt="2023-08-21T15:21:51.624" v="16" actId="1076"/>
          <ac:spMkLst>
            <pc:docMk/>
            <pc:sldMk cId="4247275853" sldId="293"/>
            <ac:spMk id="7" creationId="{967769E6-EBE0-48F5-B059-D32ED3532E27}"/>
          </ac:spMkLst>
        </pc:spChg>
        <pc:spChg chg="mod">
          <ac:chgData name="Sabina Schill" userId="" providerId="" clId="Web-{0743106E-B2AB-4311-B21B-0922132F9FBE}" dt="2023-08-21T15:18:50.575" v="5" actId="14100"/>
          <ac:spMkLst>
            <pc:docMk/>
            <pc:sldMk cId="4247275853" sldId="293"/>
            <ac:spMk id="33" creationId="{7CE5C83A-61EE-4522-BD63-9E292B44F33E}"/>
          </ac:spMkLst>
        </pc:spChg>
        <pc:picChg chg="mod">
          <ac:chgData name="Sabina Schill" userId="" providerId="" clId="Web-{0743106E-B2AB-4311-B21B-0922132F9FBE}" dt="2023-08-21T15:20:16.045" v="13" actId="1076"/>
          <ac:picMkLst>
            <pc:docMk/>
            <pc:sldMk cId="4247275853" sldId="293"/>
            <ac:picMk id="26" creationId="{F40CCBD2-D2E5-4E2F-AB35-1AE68178310C}"/>
          </ac:picMkLst>
        </pc:picChg>
        <pc:picChg chg="mod">
          <ac:chgData name="Sabina Schill" userId="" providerId="" clId="Web-{0743106E-B2AB-4311-B21B-0922132F9FBE}" dt="2023-08-21T15:24:12.829" v="27" actId="1076"/>
          <ac:picMkLst>
            <pc:docMk/>
            <pc:sldMk cId="4247275853" sldId="293"/>
            <ac:picMk id="27" creationId="{D7517132-7FC6-922E-8DA6-697AEFA63093}"/>
          </ac:picMkLst>
        </pc:picChg>
        <pc:picChg chg="mod">
          <ac:chgData name="Sabina Schill" userId="" providerId="" clId="Web-{0743106E-B2AB-4311-B21B-0922132F9FBE}" dt="2023-08-21T15:24:17.892" v="29" actId="1076"/>
          <ac:picMkLst>
            <pc:docMk/>
            <pc:sldMk cId="4247275853" sldId="293"/>
            <ac:picMk id="28" creationId="{E6B225FB-50AE-1368-58D6-94225570CDDD}"/>
          </ac:picMkLst>
        </pc:picChg>
        <pc:picChg chg="mod">
          <ac:chgData name="Sabina Schill" userId="" providerId="" clId="Web-{0743106E-B2AB-4311-B21B-0922132F9FBE}" dt="2023-08-21T15:22:59.547" v="17" actId="1076"/>
          <ac:picMkLst>
            <pc:docMk/>
            <pc:sldMk cId="4247275853" sldId="293"/>
            <ac:picMk id="38" creationId="{19E003FE-8920-F8BF-4707-67AC7AC1F722}"/>
          </ac:picMkLst>
        </pc:picChg>
      </pc:sldChg>
      <pc:sldChg chg="addSp delSp modSp">
        <pc:chgData name="Sabina Schill" userId="" providerId="" clId="Web-{0743106E-B2AB-4311-B21B-0922132F9FBE}" dt="2023-08-21T15:27:25.410" v="41" actId="1076"/>
        <pc:sldMkLst>
          <pc:docMk/>
          <pc:sldMk cId="1130378909" sldId="294"/>
        </pc:sldMkLst>
        <pc:spChg chg="mod">
          <ac:chgData name="Sabina Schill" userId="" providerId="" clId="Web-{0743106E-B2AB-4311-B21B-0922132F9FBE}" dt="2023-08-21T15:18:25.309" v="3" actId="1076"/>
          <ac:spMkLst>
            <pc:docMk/>
            <pc:sldMk cId="1130378909" sldId="294"/>
            <ac:spMk id="5" creationId="{D57C7FDF-CBF7-4417-A1A5-0313813816FB}"/>
          </ac:spMkLst>
        </pc:spChg>
        <pc:spChg chg="mod">
          <ac:chgData name="Sabina Schill" userId="" providerId="" clId="Web-{0743106E-B2AB-4311-B21B-0922132F9FBE}" dt="2023-08-21T15:27:25.410" v="41" actId="1076"/>
          <ac:spMkLst>
            <pc:docMk/>
            <pc:sldMk cId="1130378909" sldId="294"/>
            <ac:spMk id="32" creationId="{51E4F97B-5BCC-415E-B0CE-764491AC38F1}"/>
          </ac:spMkLst>
        </pc:spChg>
        <pc:spChg chg="mod">
          <ac:chgData name="Sabina Schill" userId="" providerId="" clId="Web-{0743106E-B2AB-4311-B21B-0922132F9FBE}" dt="2023-08-21T15:19:05.548" v="7" actId="14100"/>
          <ac:spMkLst>
            <pc:docMk/>
            <pc:sldMk cId="1130378909" sldId="294"/>
            <ac:spMk id="33" creationId="{7CE5C83A-61EE-4522-BD63-9E292B44F33E}"/>
          </ac:spMkLst>
        </pc:spChg>
        <pc:picChg chg="add">
          <ac:chgData name="Sabina Schill" userId="" providerId="" clId="Web-{0743106E-B2AB-4311-B21B-0922132F9FBE}" dt="2023-08-21T15:23:16.766" v="21"/>
          <ac:picMkLst>
            <pc:docMk/>
            <pc:sldMk cId="1130378909" sldId="294"/>
            <ac:picMk id="11" creationId="{DCAB7FD7-A6D1-3488-B8E2-53B9F4B3F67E}"/>
          </ac:picMkLst>
        </pc:picChg>
        <pc:picChg chg="add">
          <ac:chgData name="Sabina Schill" userId="" providerId="" clId="Web-{0743106E-B2AB-4311-B21B-0922132F9FBE}" dt="2023-08-21T15:26:09.268" v="36"/>
          <ac:picMkLst>
            <pc:docMk/>
            <pc:sldMk cId="1130378909" sldId="294"/>
            <ac:picMk id="18" creationId="{8A3F23F1-E71F-CD96-1A78-35E3B171D740}"/>
          </ac:picMkLst>
        </pc:picChg>
        <pc:picChg chg="del">
          <ac:chgData name="Sabina Schill" userId="" providerId="" clId="Web-{0743106E-B2AB-4311-B21B-0922132F9FBE}" dt="2023-08-21T15:26:08.628" v="35"/>
          <ac:picMkLst>
            <pc:docMk/>
            <pc:sldMk cId="1130378909" sldId="294"/>
            <ac:picMk id="26" creationId="{F40CCBD2-D2E5-4E2F-AB35-1AE68178310C}"/>
          </ac:picMkLst>
        </pc:picChg>
        <pc:picChg chg="mod">
          <ac:chgData name="Sabina Schill" userId="" providerId="" clId="Web-{0743106E-B2AB-4311-B21B-0922132F9FBE}" dt="2023-08-21T15:24:04.907" v="25" actId="1076"/>
          <ac:picMkLst>
            <pc:docMk/>
            <pc:sldMk cId="1130378909" sldId="294"/>
            <ac:picMk id="27" creationId="{D7517132-7FC6-922E-8DA6-697AEFA63093}"/>
          </ac:picMkLst>
        </pc:picChg>
        <pc:picChg chg="mod">
          <ac:chgData name="Sabina Schill" userId="" providerId="" clId="Web-{0743106E-B2AB-4311-B21B-0922132F9FBE}" dt="2023-08-21T15:24:31.251" v="31" actId="1076"/>
          <ac:picMkLst>
            <pc:docMk/>
            <pc:sldMk cId="1130378909" sldId="294"/>
            <ac:picMk id="28" creationId="{E6B225FB-50AE-1368-58D6-94225570CDDD}"/>
          </ac:picMkLst>
        </pc:picChg>
        <pc:picChg chg="del">
          <ac:chgData name="Sabina Schill" userId="" providerId="" clId="Web-{0743106E-B2AB-4311-B21B-0922132F9FBE}" dt="2023-08-21T15:23:15.969" v="20"/>
          <ac:picMkLst>
            <pc:docMk/>
            <pc:sldMk cId="1130378909" sldId="294"/>
            <ac:picMk id="38" creationId="{19E003FE-8920-F8BF-4707-67AC7AC1F722}"/>
          </ac:picMkLst>
        </pc:picChg>
      </pc:sldChg>
      <pc:sldChg chg="addSp delSp modSp">
        <pc:chgData name="Sabina Schill" userId="" providerId="" clId="Web-{0743106E-B2AB-4311-B21B-0922132F9FBE}" dt="2023-08-21T15:26:17.128" v="38"/>
        <pc:sldMkLst>
          <pc:docMk/>
          <pc:sldMk cId="107510827" sldId="295"/>
        </pc:sldMkLst>
        <pc:spChg chg="mod">
          <ac:chgData name="Sabina Schill" userId="" providerId="" clId="Web-{0743106E-B2AB-4311-B21B-0922132F9FBE}" dt="2023-08-21T15:18:31.356" v="4" actId="1076"/>
          <ac:spMkLst>
            <pc:docMk/>
            <pc:sldMk cId="107510827" sldId="295"/>
            <ac:spMk id="5" creationId="{D57C7FDF-CBF7-4417-A1A5-0313813816FB}"/>
          </ac:spMkLst>
        </pc:spChg>
        <pc:spChg chg="mod">
          <ac:chgData name="Sabina Schill" userId="" providerId="" clId="Web-{0743106E-B2AB-4311-B21B-0922132F9FBE}" dt="2023-08-21T15:19:13.560" v="8" actId="14100"/>
          <ac:spMkLst>
            <pc:docMk/>
            <pc:sldMk cId="107510827" sldId="295"/>
            <ac:spMk id="33" creationId="{7CE5C83A-61EE-4522-BD63-9E292B44F33E}"/>
          </ac:spMkLst>
        </pc:spChg>
        <pc:picChg chg="add">
          <ac:chgData name="Sabina Schill" userId="" providerId="" clId="Web-{0743106E-B2AB-4311-B21B-0922132F9FBE}" dt="2023-08-21T15:23:20.782" v="23"/>
          <ac:picMkLst>
            <pc:docMk/>
            <pc:sldMk cId="107510827" sldId="295"/>
            <ac:picMk id="4" creationId="{6FAE46C0-7D01-AD99-8E53-3BA5998E0AAF}"/>
          </ac:picMkLst>
        </pc:picChg>
        <pc:picChg chg="add">
          <ac:chgData name="Sabina Schill" userId="" providerId="" clId="Web-{0743106E-B2AB-4311-B21B-0922132F9FBE}" dt="2023-08-21T15:26:17.128" v="38"/>
          <ac:picMkLst>
            <pc:docMk/>
            <pc:sldMk cId="107510827" sldId="295"/>
            <ac:picMk id="11" creationId="{E6A22D13-3E63-C8C7-0FEB-DB991F1C7B7E}"/>
          </ac:picMkLst>
        </pc:picChg>
        <pc:picChg chg="del">
          <ac:chgData name="Sabina Schill" userId="" providerId="" clId="Web-{0743106E-B2AB-4311-B21B-0922132F9FBE}" dt="2023-08-21T15:26:16.471" v="37"/>
          <ac:picMkLst>
            <pc:docMk/>
            <pc:sldMk cId="107510827" sldId="295"/>
            <ac:picMk id="26" creationId="{F40CCBD2-D2E5-4E2F-AB35-1AE68178310C}"/>
          </ac:picMkLst>
        </pc:picChg>
        <pc:picChg chg="mod">
          <ac:chgData name="Sabina Schill" userId="" providerId="" clId="Web-{0743106E-B2AB-4311-B21B-0922132F9FBE}" dt="2023-08-21T15:24:00.298" v="24" actId="1076"/>
          <ac:picMkLst>
            <pc:docMk/>
            <pc:sldMk cId="107510827" sldId="295"/>
            <ac:picMk id="27" creationId="{D7517132-7FC6-922E-8DA6-697AEFA63093}"/>
          </ac:picMkLst>
        </pc:picChg>
        <pc:picChg chg="mod">
          <ac:chgData name="Sabina Schill" userId="" providerId="" clId="Web-{0743106E-B2AB-4311-B21B-0922132F9FBE}" dt="2023-08-21T15:24:35.658" v="32" actId="1076"/>
          <ac:picMkLst>
            <pc:docMk/>
            <pc:sldMk cId="107510827" sldId="295"/>
            <ac:picMk id="28" creationId="{E6B225FB-50AE-1368-58D6-94225570CDDD}"/>
          </ac:picMkLst>
        </pc:picChg>
        <pc:picChg chg="del">
          <ac:chgData name="Sabina Schill" userId="" providerId="" clId="Web-{0743106E-B2AB-4311-B21B-0922132F9FBE}" dt="2023-08-21T15:23:20.313" v="22"/>
          <ac:picMkLst>
            <pc:docMk/>
            <pc:sldMk cId="107510827" sldId="295"/>
            <ac:picMk id="38" creationId="{19E003FE-8920-F8BF-4707-67AC7AC1F72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BCBE5-3E03-4ECC-9E89-686F839E6E27}" type="datetimeFigureOut">
              <a:rPr lang="en-US" smtClean="0"/>
              <a:t>9/8/2023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1D827-2B01-46E8-811A-946508E37AB8}" type="slidenum">
              <a:rPr lang="en-US" smtClean="0"/>
              <a:t>‹#›</a:t>
            </a:fld>
            <a:endParaRPr lang="en-US"/>
          </a:p>
        </p:txBody>
      </p:sp>
    </p:spTree>
    <p:extLst>
      <p:ext uri="{BB962C8B-B14F-4D97-AF65-F5344CB8AC3E}">
        <p14:creationId xmlns:p14="http://schemas.microsoft.com/office/powerpoint/2010/main" val="34138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pPr marL="0" marR="0" lvl="0" indent="0" algn="r" defTabSz="401925" rtl="0" eaLnBrk="1" fontAlgn="auto" latinLnBrk="0" hangingPunct="1">
              <a:lnSpc>
                <a:spcPct val="100000"/>
              </a:lnSpc>
              <a:spcBef>
                <a:spcPts val="0"/>
              </a:spcBef>
              <a:spcAft>
                <a:spcPts val="0"/>
              </a:spcAft>
              <a:buClrTx/>
              <a:buSzTx/>
              <a:buFontTx/>
              <a:buNone/>
              <a:tabLst/>
              <a:defRPr/>
            </a:pPr>
            <a:fld id="{D4C1D827-2B01-46E8-811A-946508E37A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0192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47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pPr marL="0" marR="0" lvl="0" indent="0" algn="r" defTabSz="401925" rtl="0" eaLnBrk="1" fontAlgn="auto" latinLnBrk="0" hangingPunct="1">
              <a:lnSpc>
                <a:spcPct val="100000"/>
              </a:lnSpc>
              <a:spcBef>
                <a:spcPts val="0"/>
              </a:spcBef>
              <a:spcAft>
                <a:spcPts val="0"/>
              </a:spcAft>
              <a:buClrTx/>
              <a:buSzTx/>
              <a:buFontTx/>
              <a:buNone/>
              <a:tabLst/>
              <a:defRPr/>
            </a:pPr>
            <a:fld id="{D4C1D827-2B01-46E8-811A-946508E37A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0192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96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pPr marL="0" marR="0" lvl="0" indent="0" algn="r" defTabSz="401925" rtl="0" eaLnBrk="1" fontAlgn="auto" latinLnBrk="0" hangingPunct="1">
              <a:lnSpc>
                <a:spcPct val="100000"/>
              </a:lnSpc>
              <a:spcBef>
                <a:spcPts val="0"/>
              </a:spcBef>
              <a:spcAft>
                <a:spcPts val="0"/>
              </a:spcAft>
              <a:buClrTx/>
              <a:buSzTx/>
              <a:buFontTx/>
              <a:buNone/>
              <a:tabLst/>
              <a:defRPr/>
            </a:pPr>
            <a:fld id="{D4C1D827-2B01-46E8-811A-946508E37A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0192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744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pPr marL="0" marR="0" lvl="0" indent="0" algn="r" defTabSz="401925" rtl="0" eaLnBrk="1" fontAlgn="auto" latinLnBrk="0" hangingPunct="1">
              <a:lnSpc>
                <a:spcPct val="100000"/>
              </a:lnSpc>
              <a:spcBef>
                <a:spcPts val="0"/>
              </a:spcBef>
              <a:spcAft>
                <a:spcPts val="0"/>
              </a:spcAft>
              <a:buClrTx/>
              <a:buSzTx/>
              <a:buFontTx/>
              <a:buNone/>
              <a:tabLst/>
              <a:defRPr/>
            </a:pPr>
            <a:fld id="{D4C1D827-2B01-46E8-811A-946508E37A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0192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003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A6ACAA-2AC9-4543-B7F4-C981915FE7EC}"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87269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85614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37364" y="721784"/>
            <a:ext cx="1531540" cy="153553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0043" y="721784"/>
            <a:ext cx="4467781" cy="153553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78971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1720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5"/>
            <a:ext cx="6606540" cy="199771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A6ACAA-2AC9-4543-B7F4-C981915FE7EC}"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00949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0043" y="4200314"/>
            <a:ext cx="2999661" cy="118768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69243" y="4200314"/>
            <a:ext cx="2999661" cy="118768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A6ACAA-2AC9-4543-B7F4-C981915FE7EC}"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02208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3"/>
            <a:ext cx="6995160" cy="167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8620" y="3189816"/>
            <a:ext cx="3434160" cy="57952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3" y="2251499"/>
            <a:ext cx="3435508" cy="9383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273" y="3189816"/>
            <a:ext cx="3435508" cy="57952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A6ACAA-2AC9-4543-B7F4-C981915FE7EC}" type="datetimeFigureOut">
              <a:rPr lang="en-US" smtClean="0"/>
              <a:t>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44429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A6ACAA-2AC9-4543-B7F4-C981915FE7EC}" type="datetimeFigureOut">
              <a:rPr lang="en-US" smtClean="0"/>
              <a:t>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01905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6ACAA-2AC9-4543-B7F4-C981915FE7EC}" type="datetimeFigureOut">
              <a:rPr lang="en-US" smtClean="0"/>
              <a:t>9/8/2023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64516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4"/>
            <a:ext cx="2557067" cy="170434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0" y="2104814"/>
            <a:ext cx="2557067"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6ACAA-2AC9-4543-B7F4-C981915FE7EC}"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736064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6ACAA-2AC9-4543-B7F4-C981915FE7EC}"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1263272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3"/>
            <a:ext cx="6995160" cy="1676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9322648"/>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20A6ACAA-2AC9-4543-B7F4-C981915FE7EC}" type="datetimeFigureOut">
              <a:rPr lang="en-US" smtClean="0"/>
              <a:t>9/8/2023</a:t>
            </a:fld>
            <a:endParaRPr lang="en-US"/>
          </a:p>
        </p:txBody>
      </p:sp>
      <p:sp>
        <p:nvSpPr>
          <p:cNvPr id="5" name="Footer Placeholder 4"/>
          <p:cNvSpPr>
            <a:spLocks noGrp="1"/>
          </p:cNvSpPr>
          <p:nvPr>
            <p:ph type="ftr" sz="quarter" idx="3"/>
          </p:nvPr>
        </p:nvSpPr>
        <p:spPr>
          <a:xfrm>
            <a:off x="2655570" y="9322648"/>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F94BE3DD-42E6-FF47-95E0-D39002E614C3}" type="slidenum">
              <a:rPr lang="en-US" smtClean="0"/>
              <a:t>‹#›</a:t>
            </a:fld>
            <a:endParaRPr lang="en-US"/>
          </a:p>
        </p:txBody>
      </p:sp>
    </p:spTree>
    <p:extLst>
      <p:ext uri="{BB962C8B-B14F-4D97-AF65-F5344CB8AC3E}">
        <p14:creationId xmlns:p14="http://schemas.microsoft.com/office/powerpoint/2010/main" val="1735184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6.jp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8.png"/><Relationship Id="rId5" Type="http://schemas.openxmlformats.org/officeDocument/2006/relationships/image" Target="../media/image3.jpeg"/><Relationship Id="rId15" Type="http://schemas.openxmlformats.org/officeDocument/2006/relationships/image" Target="../media/image11.jpg"/><Relationship Id="rId10" Type="http://schemas.openxmlformats.org/officeDocument/2006/relationships/image" Target="../media/image7.jpeg"/><Relationship Id="rId4" Type="http://schemas.openxmlformats.org/officeDocument/2006/relationships/image" Target="../media/image17.png"/><Relationship Id="rId9" Type="http://schemas.openxmlformats.org/officeDocument/2006/relationships/image" Target="../media/image6.jpeg"/><Relationship Id="rId14" Type="http://schemas.openxmlformats.org/officeDocument/2006/relationships/image" Target="../media/image14.emf"/></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g"/><Relationship Id="rId3" Type="http://schemas.openxmlformats.org/officeDocument/2006/relationships/image" Target="../media/image18.jpe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g"/><Relationship Id="rId3" Type="http://schemas.openxmlformats.org/officeDocument/2006/relationships/image" Target="../media/image16.jp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9.jpeg"/><Relationship Id="rId9" Type="http://schemas.openxmlformats.org/officeDocument/2006/relationships/image" Target="../media/image7.jpe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78224-AAC8-40BB-B79B-8EFA3B4DB894}"/>
              </a:ext>
            </a:extLst>
          </p:cNvPr>
          <p:cNvSpPr>
            <a:spLocks noGrp="1"/>
          </p:cNvSpPr>
          <p:nvPr>
            <p:ph type="title"/>
          </p:nvPr>
        </p:nvSpPr>
        <p:spPr/>
        <p:txBody>
          <a:bodyPr/>
          <a:lstStyle/>
          <a:p>
            <a:r>
              <a:rPr lang="en-US" b="1" dirty="0"/>
              <a:t>Instructions</a:t>
            </a:r>
          </a:p>
        </p:txBody>
      </p:sp>
      <p:sp>
        <p:nvSpPr>
          <p:cNvPr id="3" name="Content Placeholder 2">
            <a:extLst>
              <a:ext uri="{FF2B5EF4-FFF2-40B4-BE49-F238E27FC236}">
                <a16:creationId xmlns:a16="http://schemas.microsoft.com/office/drawing/2014/main" id="{384BD6CA-5452-42F0-930B-814D4787B6FA}"/>
              </a:ext>
            </a:extLst>
          </p:cNvPr>
          <p:cNvSpPr>
            <a:spLocks noGrp="1"/>
          </p:cNvSpPr>
          <p:nvPr>
            <p:ph idx="1"/>
          </p:nvPr>
        </p:nvSpPr>
        <p:spPr>
          <a:xfrm>
            <a:off x="388620" y="2024743"/>
            <a:ext cx="6995160" cy="7424057"/>
          </a:xfrm>
        </p:spPr>
        <p:txBody>
          <a:bodyPr>
            <a:normAutofit fontScale="92500" lnSpcReduction="10000"/>
          </a:bodyPr>
          <a:lstStyle/>
          <a:p>
            <a:pPr marL="0" indent="0">
              <a:buNone/>
            </a:pPr>
            <a:r>
              <a:rPr lang="en-US" sz="2400" dirty="0"/>
              <a:t>These are fully editable Power Point versions of the GFO Math posters. There are three options here, each with a picture that has tested positively with both faculty and student audiences.</a:t>
            </a:r>
          </a:p>
          <a:p>
            <a:r>
              <a:rPr lang="en-US" sz="2400" dirty="0"/>
              <a:t>Please feel free to modify as you see fit for your program. Some ideas include:</a:t>
            </a:r>
          </a:p>
          <a:p>
            <a:pPr lvl="1"/>
            <a:r>
              <a:rPr lang="en-US" sz="2000" dirty="0"/>
              <a:t>Reduce the size of the Get the Facts Out logo and URL ( GettheFactsOut.org) to make space for your program’s logo and </a:t>
            </a:r>
            <a:r>
              <a:rPr lang="en-US" sz="2000" dirty="0" err="1"/>
              <a:t>url</a:t>
            </a:r>
            <a:r>
              <a:rPr lang="en-US" sz="2000" dirty="0"/>
              <a:t>.</a:t>
            </a:r>
          </a:p>
          <a:p>
            <a:pPr lvl="1"/>
            <a:r>
              <a:rPr lang="en-US" sz="2000" dirty="0"/>
              <a:t>Replace the photo with one of your local students and teachers. However, it’s best to do some user testing before you do this.  We find that about 1/10 of the photos that all of our group decides they like actually test well with students.  We ask if this photo increases, decreases, or has no impact on your view of grade 7-12 teaching.</a:t>
            </a:r>
          </a:p>
          <a:p>
            <a:pPr lvl="1"/>
            <a:r>
              <a:rPr lang="en-US" sz="2000" dirty="0"/>
              <a:t>Please do not reword the facts or the tagline “inspire young minds”. In our experience it is safe to add/replace other tested GFO messaging, taglines, or data (such as local salaries). These also have been tested with students and faculty and the response is highly sensitive to wording changes.</a:t>
            </a:r>
          </a:p>
          <a:p>
            <a:pPr lvl="1"/>
            <a:r>
              <a:rPr lang="en-US" sz="2000" dirty="0"/>
              <a:t>Please do not remove the sponsoring organization’s logos or the NSF disclaimer.</a:t>
            </a:r>
          </a:p>
          <a:p>
            <a:pPr lvl="1"/>
            <a:r>
              <a:rPr lang="en-US" sz="2000" dirty="0"/>
              <a:t>Feel free to reach out to the research team with any questions. wkadams@mines.edu</a:t>
            </a:r>
          </a:p>
        </p:txBody>
      </p:sp>
    </p:spTree>
    <p:extLst>
      <p:ext uri="{BB962C8B-B14F-4D97-AF65-F5344CB8AC3E}">
        <p14:creationId xmlns:p14="http://schemas.microsoft.com/office/powerpoint/2010/main" val="2096985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6D90AA3-DE59-0F39-214A-0314872263D2}"/>
              </a:ext>
            </a:extLst>
          </p:cNvPr>
          <p:cNvPicPr>
            <a:picLocks noChangeAspect="1"/>
          </p:cNvPicPr>
          <p:nvPr/>
        </p:nvPicPr>
        <p:blipFill rotWithShape="1">
          <a:blip r:embed="rId3"/>
          <a:srcRect l="26701" t="25971" r="26682" b="21015"/>
          <a:stretch/>
        </p:blipFill>
        <p:spPr>
          <a:xfrm>
            <a:off x="11046" y="351209"/>
            <a:ext cx="7747325" cy="4955850"/>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944" y="4848878"/>
            <a:ext cx="7768775" cy="3493399"/>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6364" y="4858351"/>
            <a:ext cx="7772400" cy="3484074"/>
          </a:xfrm>
          <a:prstGeom prst="rect">
            <a:avLst/>
          </a:prstGeom>
          <a:gradFill flip="none" rotWithShape="1">
            <a:gsLst>
              <a:gs pos="2000">
                <a:srgbClr val="006F91">
                  <a:alpha val="71765"/>
                </a:srgbClr>
              </a:gs>
              <a:gs pos="99000">
                <a:srgbClr val="0095C4"/>
              </a:gs>
              <a:gs pos="57000">
                <a:srgbClr val="0086B0">
                  <a:alpha val="93000"/>
                </a:srgbClr>
              </a:gs>
            </a:gsLst>
            <a:lin ang="189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97228" y="9169977"/>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74B9A"/>
          </a:solidFill>
          <a:ln>
            <a:noFill/>
          </a:ln>
        </p:spPr>
        <p:txBody>
          <a:bodyPr spcFirstLastPara="1" wrap="square" lIns="91425" tIns="45700" rIns="91425" bIns="45700" anchor="t" anchorCtr="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Any opinions, findings, and conclusions or recommendations expressed in this material are those of the author(s) </a:t>
            </a:r>
          </a:p>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and do not necessarily reflect the views of the National Science Foundation. NSF DUE #1821710 &amp; 1821462. </a:t>
            </a:r>
            <a:endParaRPr kumimoji="0" sz="10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32" name="TextBox 31">
            <a:extLst>
              <a:ext uri="{FF2B5EF4-FFF2-40B4-BE49-F238E27FC236}">
                <a16:creationId xmlns:a16="http://schemas.microsoft.com/office/drawing/2014/main" id="{51E4F97B-5BCC-415E-B0CE-764491AC38F1}"/>
              </a:ext>
            </a:extLst>
          </p:cNvPr>
          <p:cNvSpPr txBox="1"/>
          <p:nvPr/>
        </p:nvSpPr>
        <p:spPr>
          <a:xfrm>
            <a:off x="7941" y="2592857"/>
            <a:ext cx="3725412" cy="738664"/>
          </a:xfrm>
          <a:prstGeom prst="rect">
            <a:avLst/>
          </a:prstGeom>
          <a:solidFill>
            <a:schemeClr val="bg1">
              <a:alpha val="95000"/>
            </a:schemeClr>
          </a:solidFill>
          <a:effectLst/>
        </p:spPr>
        <p:txBody>
          <a:bodyPr wrap="square" tIns="0" bIns="0"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F91"/>
                </a:solidFill>
                <a:effectLst/>
                <a:uLnTx/>
                <a:uFillTx/>
                <a:latin typeface="Calibri"/>
                <a:ea typeface="Tahoma" panose="020B0604030504040204" pitchFamily="34" charset="0"/>
                <a:cs typeface="Sanskrit Text" panose="020B0502040204020203" pitchFamily="18" charset="0"/>
              </a:rPr>
              <a:t>TEACH MATH!</a:t>
            </a:r>
          </a:p>
        </p:txBody>
      </p:sp>
      <p:sp>
        <p:nvSpPr>
          <p:cNvPr id="33" name="TextBox 32">
            <a:extLst>
              <a:ext uri="{FF2B5EF4-FFF2-40B4-BE49-F238E27FC236}">
                <a16:creationId xmlns:a16="http://schemas.microsoft.com/office/drawing/2014/main" id="{7CE5C83A-61EE-4522-BD63-9E292B44F33E}"/>
              </a:ext>
            </a:extLst>
          </p:cNvPr>
          <p:cNvSpPr txBox="1"/>
          <p:nvPr/>
        </p:nvSpPr>
        <p:spPr>
          <a:xfrm>
            <a:off x="4734" y="3460179"/>
            <a:ext cx="3712636" cy="492443"/>
          </a:xfrm>
          <a:prstGeom prst="rect">
            <a:avLst/>
          </a:prstGeom>
          <a:solidFill>
            <a:srgbClr val="874B9A"/>
          </a:solidFill>
          <a:effectLst>
            <a:outerShdw blurRad="50800" dist="38100" dir="2700000" algn="tl" rotWithShape="0">
              <a:prstClr val="black">
                <a:alpha val="40000"/>
              </a:prstClr>
            </a:outerShdw>
          </a:effectLst>
        </p:spPr>
        <p:txBody>
          <a:bodyPr wrap="square" tIns="0" bIns="0"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Inspire Young Minds </a:t>
            </a:r>
          </a:p>
        </p:txBody>
      </p:sp>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89301" y="9140419"/>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17635" y="9155363"/>
            <a:ext cx="556548" cy="478572"/>
          </a:xfrm>
          <a:prstGeom prst="rect">
            <a:avLst/>
          </a:prstGeom>
        </p:spPr>
      </p:pic>
      <p:sp>
        <p:nvSpPr>
          <p:cNvPr id="41" name="Wave 40">
            <a:extLst>
              <a:ext uri="{FF2B5EF4-FFF2-40B4-BE49-F238E27FC236}">
                <a16:creationId xmlns:a16="http://schemas.microsoft.com/office/drawing/2014/main" id="{5982DA29-5EA4-4F5D-927A-FD850F3DAF45}"/>
              </a:ext>
            </a:extLst>
          </p:cNvPr>
          <p:cNvSpPr/>
          <p:nvPr/>
        </p:nvSpPr>
        <p:spPr>
          <a:xfrm flipH="1">
            <a:off x="17319" y="4359370"/>
            <a:ext cx="7772400" cy="639012"/>
          </a:xfrm>
          <a:prstGeom prst="wave">
            <a:avLst>
              <a:gd name="adj1" fmla="val 12500"/>
              <a:gd name="adj2" fmla="val -10000"/>
            </a:avLst>
          </a:prstGeom>
          <a:gradFill>
            <a:gsLst>
              <a:gs pos="0">
                <a:srgbClr val="874B9A"/>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BE0AE0F-9CFC-4E6D-AAEE-65F21DF3FABB}"/>
              </a:ext>
            </a:extLst>
          </p:cNvPr>
          <p:cNvGrpSpPr/>
          <p:nvPr/>
        </p:nvGrpSpPr>
        <p:grpSpPr>
          <a:xfrm>
            <a:off x="0" y="-1265"/>
            <a:ext cx="7795158" cy="567764"/>
            <a:chOff x="0" y="-1265"/>
            <a:chExt cx="7795158" cy="567764"/>
          </a:xfrm>
        </p:grpSpPr>
        <p:sp>
          <p:nvSpPr>
            <p:cNvPr id="36" name="Rectangle 35">
              <a:extLst>
                <a:ext uri="{FF2B5EF4-FFF2-40B4-BE49-F238E27FC236}">
                  <a16:creationId xmlns:a16="http://schemas.microsoft.com/office/drawing/2014/main" id="{B6384F25-D4EF-4235-BE76-5A8BF8A52CF3}"/>
                </a:ext>
              </a:extLst>
            </p:cNvPr>
            <p:cNvSpPr/>
            <p:nvPr/>
          </p:nvSpPr>
          <p:spPr>
            <a:xfrm>
              <a:off x="0" y="-1264"/>
              <a:ext cx="7795158" cy="229334"/>
            </a:xfrm>
            <a:prstGeom prst="rect">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34" name="Wave 33">
              <a:extLst>
                <a:ext uri="{FF2B5EF4-FFF2-40B4-BE49-F238E27FC236}">
                  <a16:creationId xmlns:a16="http://schemas.microsoft.com/office/drawing/2014/main" id="{A9AD1C87-EA99-4D79-85C1-CB40E157BA22}"/>
                </a:ext>
              </a:extLst>
            </p:cNvPr>
            <p:cNvSpPr/>
            <p:nvPr/>
          </p:nvSpPr>
          <p:spPr>
            <a:xfrm flipH="1">
              <a:off x="3625" y="-1265"/>
              <a:ext cx="7772400" cy="567764"/>
            </a:xfrm>
            <a:prstGeom prst="wave">
              <a:avLst>
                <a:gd name="adj1" fmla="val 20000"/>
                <a:gd name="adj2" fmla="val 0"/>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D57C7FDF-CBF7-4417-A1A5-0313813816FB}"/>
              </a:ext>
            </a:extLst>
          </p:cNvPr>
          <p:cNvSpPr txBox="1"/>
          <p:nvPr/>
        </p:nvSpPr>
        <p:spPr>
          <a:xfrm>
            <a:off x="999909" y="5026724"/>
            <a:ext cx="5795340" cy="707886"/>
          </a:xfrm>
          <a:prstGeom prst="rect">
            <a:avLst/>
          </a:prstGeom>
          <a:noFill/>
        </p:spPr>
        <p:txBody>
          <a:bodyPr wrap="square"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Teachers in the U.S. rate their lives better than all other occupation groups, trailing only physicians.</a:t>
            </a:r>
          </a:p>
        </p:txBody>
      </p:sp>
      <p:sp>
        <p:nvSpPr>
          <p:cNvPr id="8" name="TextBox 7">
            <a:extLst>
              <a:ext uri="{FF2B5EF4-FFF2-40B4-BE49-F238E27FC236}">
                <a16:creationId xmlns:a16="http://schemas.microsoft.com/office/drawing/2014/main" id="{D46B51DD-2065-0DDA-15CD-FD519858D7CC}"/>
              </a:ext>
            </a:extLst>
          </p:cNvPr>
          <p:cNvSpPr txBox="1"/>
          <p:nvPr/>
        </p:nvSpPr>
        <p:spPr>
          <a:xfrm>
            <a:off x="2031042" y="6947006"/>
            <a:ext cx="1867356"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Most teaching jobs have better </a:t>
            </a:r>
            <a:r>
              <a:rPr kumimoji="0" lang="en-US" sz="1400" b="1" i="0" u="none" strike="noStrike" kern="1200" cap="none" spc="0" normalizeH="0" baseline="0" noProof="0" dirty="0">
                <a:ln>
                  <a:noFill/>
                </a:ln>
                <a:solidFill>
                  <a:prstClr val="white"/>
                </a:solidFill>
                <a:effectLst/>
                <a:uLnTx/>
                <a:uFillTx/>
                <a:latin typeface="Calibri"/>
                <a:ea typeface="+mn-ea"/>
                <a:cs typeface="+mn-cs"/>
              </a:rPr>
              <a:t>retirement benefits</a:t>
            </a:r>
            <a:r>
              <a:rPr kumimoji="0" lang="en-US" sz="1400" b="0" i="0" u="none" strike="noStrike" kern="1200" cap="none" spc="0" normalizeH="0" baseline="0" noProof="0" dirty="0">
                <a:ln>
                  <a:noFill/>
                </a:ln>
                <a:solidFill>
                  <a:prstClr val="white"/>
                </a:solidFill>
                <a:effectLst/>
                <a:uLnTx/>
                <a:uFillTx/>
                <a:latin typeface="Calibri"/>
                <a:ea typeface="+mn-ea"/>
                <a:cs typeface="+mn-cs"/>
              </a:rPr>
              <a:t> than other jobs you can get with the same degree.</a:t>
            </a:r>
          </a:p>
        </p:txBody>
      </p:sp>
      <p:sp>
        <p:nvSpPr>
          <p:cNvPr id="9" name="TextBox 8">
            <a:extLst>
              <a:ext uri="{FF2B5EF4-FFF2-40B4-BE49-F238E27FC236}">
                <a16:creationId xmlns:a16="http://schemas.microsoft.com/office/drawing/2014/main" id="{04DFE07F-369A-1F7F-E61E-97FB6ED0E185}"/>
              </a:ext>
            </a:extLst>
          </p:cNvPr>
          <p:cNvSpPr txBox="1"/>
          <p:nvPr/>
        </p:nvSpPr>
        <p:spPr>
          <a:xfrm>
            <a:off x="4030332" y="6955845"/>
            <a:ext cx="1809278"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There are student </a:t>
            </a:r>
            <a:r>
              <a:rPr kumimoji="0" lang="en-US" sz="1400" b="1" i="0" u="none" strike="noStrike" kern="1200" cap="none" spc="0" normalizeH="0" baseline="0" noProof="0" dirty="0">
                <a:ln>
                  <a:noFill/>
                </a:ln>
                <a:solidFill>
                  <a:prstClr val="white"/>
                </a:solidFill>
                <a:effectLst/>
                <a:uLnTx/>
                <a:uFillTx/>
                <a:latin typeface="Calibri"/>
                <a:ea typeface="+mn-ea"/>
                <a:cs typeface="+mn-cs"/>
              </a:rPr>
              <a:t>loan forgiveness </a:t>
            </a:r>
            <a:r>
              <a:rPr kumimoji="0" lang="en-US" sz="1400" b="0" i="0" u="none" strike="noStrike" kern="1200" cap="none" spc="0" normalizeH="0" baseline="0" noProof="0" dirty="0">
                <a:ln>
                  <a:noFill/>
                </a:ln>
                <a:solidFill>
                  <a:prstClr val="white"/>
                </a:solidFill>
                <a:effectLst/>
                <a:uLnTx/>
                <a:uFillTx/>
                <a:latin typeface="Calibri"/>
                <a:ea typeface="+mn-ea"/>
                <a:cs typeface="+mn-cs"/>
              </a:rPr>
              <a:t>programs and </a:t>
            </a:r>
            <a:r>
              <a:rPr kumimoji="0" lang="en-US" sz="1400" b="1" i="0" u="none" strike="noStrike" kern="1200" cap="none" spc="0" normalizeH="0" baseline="0" noProof="0" dirty="0">
                <a:ln>
                  <a:noFill/>
                </a:ln>
                <a:solidFill>
                  <a:prstClr val="white"/>
                </a:solidFill>
                <a:effectLst/>
                <a:uLnTx/>
                <a:uFillTx/>
                <a:latin typeface="Calibri"/>
                <a:ea typeface="+mn-ea"/>
                <a:cs typeface="+mn-cs"/>
              </a:rPr>
              <a:t>scholarships</a:t>
            </a:r>
            <a:r>
              <a:rPr kumimoji="0" lang="en-US" sz="1400" b="0" i="0" u="none" strike="noStrike" kern="1200" cap="none" spc="0" normalizeH="0" baseline="0" noProof="0" dirty="0">
                <a:ln>
                  <a:noFill/>
                </a:ln>
                <a:solidFill>
                  <a:srgbClr val="EF643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for math and science teachers</a:t>
            </a:r>
          </a:p>
        </p:txBody>
      </p:sp>
      <p:sp>
        <p:nvSpPr>
          <p:cNvPr id="15" name="TextBox 14">
            <a:extLst>
              <a:ext uri="{FF2B5EF4-FFF2-40B4-BE49-F238E27FC236}">
                <a16:creationId xmlns:a16="http://schemas.microsoft.com/office/drawing/2014/main" id="{B3BBB335-D97B-17AF-B533-7783476F7ECE}"/>
              </a:ext>
            </a:extLst>
          </p:cNvPr>
          <p:cNvSpPr txBox="1"/>
          <p:nvPr/>
        </p:nvSpPr>
        <p:spPr>
          <a:xfrm>
            <a:off x="5922277" y="6951864"/>
            <a:ext cx="1702163"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You can get a job </a:t>
            </a:r>
            <a:r>
              <a:rPr kumimoji="0" lang="en-US" sz="1400" b="1" i="0" u="none" strike="noStrike" kern="1200" cap="none" spc="0" normalizeH="0" baseline="0" noProof="0" dirty="0">
                <a:ln>
                  <a:noFill/>
                </a:ln>
                <a:solidFill>
                  <a:prstClr val="white"/>
                </a:solidFill>
                <a:effectLst/>
                <a:uLnTx/>
                <a:uFillTx/>
                <a:latin typeface="Calibri"/>
                <a:ea typeface="+mn-ea"/>
                <a:cs typeface="+mn-cs"/>
              </a:rPr>
              <a:t>almost anywhere </a:t>
            </a:r>
            <a:r>
              <a:rPr kumimoji="0" lang="en-US" sz="1400" b="0" i="0" u="none" strike="noStrike" kern="1200" cap="none" spc="0" normalizeH="0" baseline="0" noProof="0" dirty="0">
                <a:ln>
                  <a:noFill/>
                </a:ln>
                <a:solidFill>
                  <a:prstClr val="white"/>
                </a:solidFill>
                <a:effectLst/>
                <a:uLnTx/>
                <a:uFillTx/>
                <a:latin typeface="Calibri"/>
                <a:ea typeface="+mn-ea"/>
                <a:cs typeface="+mn-cs"/>
              </a:rPr>
              <a:t>in the</a:t>
            </a:r>
            <a:r>
              <a:rPr kumimoji="0" lang="en-US" sz="1400" b="1" i="0" u="none" strike="noStrike" kern="1200" cap="none" spc="0" normalizeH="0" baseline="0" noProof="0" dirty="0">
                <a:ln>
                  <a:noFill/>
                </a:ln>
                <a:solidFill>
                  <a:prstClr val="white"/>
                </a:solidFill>
                <a:effectLst/>
                <a:uLnTx/>
                <a:uFillTx/>
                <a:latin typeface="Calibri"/>
                <a:ea typeface="+mn-ea"/>
                <a:cs typeface="+mn-cs"/>
              </a:rPr>
              <a:t> U.S. </a:t>
            </a:r>
            <a:r>
              <a:rPr kumimoji="0" lang="en-US" sz="1400" b="0" i="0" u="none" strike="noStrike" kern="1200" cap="none" spc="0" normalizeH="0" baseline="0" noProof="0" dirty="0">
                <a:ln>
                  <a:noFill/>
                </a:ln>
                <a:solidFill>
                  <a:prstClr val="white"/>
                </a:solidFill>
                <a:effectLst/>
                <a:uLnTx/>
                <a:uFillTx/>
                <a:latin typeface="Calibri"/>
                <a:ea typeface="+mn-ea"/>
                <a:cs typeface="+mn-cs"/>
              </a:rPr>
              <a:t>or </a:t>
            </a:r>
            <a:r>
              <a:rPr kumimoji="0" lang="en-US" sz="1400" b="1" i="0" u="none" strike="noStrike" kern="1200" cap="none" spc="0" normalizeH="0" baseline="0" noProof="0" dirty="0">
                <a:ln>
                  <a:noFill/>
                </a:ln>
                <a:solidFill>
                  <a:prstClr val="white"/>
                </a:solidFill>
                <a:effectLst/>
                <a:uLnTx/>
                <a:uFillTx/>
                <a:latin typeface="Calibri"/>
                <a:ea typeface="+mn-ea"/>
                <a:cs typeface="+mn-cs"/>
              </a:rPr>
              <a:t>abroad </a:t>
            </a:r>
            <a:r>
              <a:rPr kumimoji="0" lang="en-US" sz="1400" b="0" i="0" u="none" strike="noStrike" kern="1200" cap="none" spc="0" normalizeH="0" baseline="0" noProof="0" dirty="0">
                <a:ln>
                  <a:noFill/>
                </a:ln>
                <a:solidFill>
                  <a:prstClr val="white"/>
                </a:solidFill>
                <a:effectLst/>
                <a:uLnTx/>
                <a:uFillTx/>
                <a:latin typeface="Calibri"/>
                <a:ea typeface="+mn-ea"/>
                <a:cs typeface="+mn-cs"/>
              </a:rPr>
              <a:t>as a math or science teacher.</a:t>
            </a:r>
          </a:p>
        </p:txBody>
      </p:sp>
      <p:cxnSp>
        <p:nvCxnSpPr>
          <p:cNvPr id="21" name="Straight Connector 20">
            <a:extLst>
              <a:ext uri="{FF2B5EF4-FFF2-40B4-BE49-F238E27FC236}">
                <a16:creationId xmlns:a16="http://schemas.microsoft.com/office/drawing/2014/main" id="{3B70E9FE-FBAE-6A2A-3F5F-8565C9697A28}"/>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B89087D-6258-456D-E2F8-37CFB7AF115B}"/>
              </a:ext>
            </a:extLst>
          </p:cNvPr>
          <p:cNvSpPr txBox="1"/>
          <p:nvPr/>
        </p:nvSpPr>
        <p:spPr>
          <a:xfrm>
            <a:off x="2379362" y="4392573"/>
            <a:ext cx="3046078" cy="58477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DID YOU KNOW?</a:t>
            </a:r>
          </a:p>
        </p:txBody>
      </p:sp>
      <p:sp>
        <p:nvSpPr>
          <p:cNvPr id="23" name="Oval 22">
            <a:extLst>
              <a:ext uri="{FF2B5EF4-FFF2-40B4-BE49-F238E27FC236}">
                <a16:creationId xmlns:a16="http://schemas.microsoft.com/office/drawing/2014/main" id="{20024DA9-8AB4-F4CF-FB9E-0BC9C230E7E4}"/>
              </a:ext>
            </a:extLst>
          </p:cNvPr>
          <p:cNvSpPr/>
          <p:nvPr/>
        </p:nvSpPr>
        <p:spPr>
          <a:xfrm>
            <a:off x="625548" y="6058993"/>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790BF0A4-7039-7FD3-B22C-8EC60D3ADF39}"/>
              </a:ext>
            </a:extLst>
          </p:cNvPr>
          <p:cNvSpPr/>
          <p:nvPr/>
        </p:nvSpPr>
        <p:spPr>
          <a:xfrm>
            <a:off x="6307401" y="6058993"/>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56C5C184-AD74-01E0-4DDF-59E3D55E040A}"/>
              </a:ext>
            </a:extLst>
          </p:cNvPr>
          <p:cNvSpPr/>
          <p:nvPr/>
        </p:nvSpPr>
        <p:spPr>
          <a:xfrm>
            <a:off x="4435918"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descr="Loan, education, student, loans icon - Download on Iconfinder">
            <a:extLst>
              <a:ext uri="{FF2B5EF4-FFF2-40B4-BE49-F238E27FC236}">
                <a16:creationId xmlns:a16="http://schemas.microsoft.com/office/drawing/2014/main" id="{D7517132-7FC6-922E-8DA6-697AEFA63093}"/>
              </a:ext>
            </a:extLst>
          </p:cNvPr>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65237" y="6199369"/>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sitting, photo, light, phone&#10;&#10;Description automatically generated">
            <a:extLst>
              <a:ext uri="{FF2B5EF4-FFF2-40B4-BE49-F238E27FC236}">
                <a16:creationId xmlns:a16="http://schemas.microsoft.com/office/drawing/2014/main" id="{E6B225FB-50AE-1368-58D6-94225570CDDD}"/>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60585" y="6211286"/>
            <a:ext cx="569684" cy="569684"/>
          </a:xfrm>
          <a:prstGeom prst="rect">
            <a:avLst/>
          </a:prstGeom>
        </p:spPr>
      </p:pic>
      <p:sp>
        <p:nvSpPr>
          <p:cNvPr id="30" name="TextBox 29">
            <a:extLst>
              <a:ext uri="{FF2B5EF4-FFF2-40B4-BE49-F238E27FC236}">
                <a16:creationId xmlns:a16="http://schemas.microsoft.com/office/drawing/2014/main" id="{896A2254-4A7A-8D47-D10B-99B81867E88F}"/>
              </a:ext>
            </a:extLst>
          </p:cNvPr>
          <p:cNvSpPr txBox="1"/>
          <p:nvPr/>
        </p:nvSpPr>
        <p:spPr>
          <a:xfrm>
            <a:off x="147960" y="6947006"/>
            <a:ext cx="1867356" cy="954107"/>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Mid-career teacher salaries typically range between </a:t>
            </a:r>
            <a:r>
              <a:rPr kumimoji="0" lang="en-US" sz="1400" b="1" i="0" u="none" strike="noStrike" kern="1200" cap="none" spc="0" normalizeH="0" baseline="0" noProof="0" dirty="0">
                <a:ln>
                  <a:noFill/>
                </a:ln>
                <a:solidFill>
                  <a:prstClr val="white"/>
                </a:solidFill>
                <a:effectLst/>
                <a:uLnTx/>
                <a:uFillTx/>
                <a:latin typeface="Calibri"/>
                <a:ea typeface="+mn-ea"/>
                <a:cs typeface="+mn-cs"/>
              </a:rPr>
              <a:t>$65,000 </a:t>
            </a:r>
            <a:r>
              <a:rPr kumimoji="0" lang="en-US" sz="1400" b="0" i="0" u="none" strike="noStrike" kern="1200" cap="none" spc="0" normalizeH="0" baseline="0" noProof="0" dirty="0">
                <a:ln>
                  <a:noFill/>
                </a:ln>
                <a:solidFill>
                  <a:prstClr val="white"/>
                </a:solidFill>
                <a:effectLst/>
                <a:uLnTx/>
                <a:uFillTx/>
                <a:latin typeface="Calibri"/>
                <a:ea typeface="+mn-ea"/>
                <a:cs typeface="+mn-cs"/>
              </a:rPr>
              <a:t>and </a:t>
            </a:r>
            <a:r>
              <a:rPr kumimoji="0" lang="en-US" sz="1400" b="1" i="0" u="none" strike="noStrike" kern="1200" cap="none" spc="0" normalizeH="0" baseline="0" noProof="0" dirty="0">
                <a:ln>
                  <a:noFill/>
                </a:ln>
                <a:solidFill>
                  <a:prstClr val="white"/>
                </a:solidFill>
                <a:effectLst/>
                <a:uLnTx/>
                <a:uFillTx/>
                <a:latin typeface="Calibri"/>
                <a:ea typeface="+mn-ea"/>
                <a:cs typeface="+mn-cs"/>
              </a:rPr>
              <a:t>$110,000.</a:t>
            </a:r>
          </a:p>
        </p:txBody>
      </p:sp>
      <p:sp>
        <p:nvSpPr>
          <p:cNvPr id="31" name="Oval 30">
            <a:extLst>
              <a:ext uri="{FF2B5EF4-FFF2-40B4-BE49-F238E27FC236}">
                <a16:creationId xmlns:a16="http://schemas.microsoft.com/office/drawing/2014/main" id="{05D20910-9EAF-DD97-2286-E7CC06167161}"/>
              </a:ext>
            </a:extLst>
          </p:cNvPr>
          <p:cNvSpPr/>
          <p:nvPr/>
        </p:nvSpPr>
        <p:spPr>
          <a:xfrm>
            <a:off x="2494886"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descr="Background pattern&#10;&#10;Description automatically generated">
            <a:extLst>
              <a:ext uri="{FF2B5EF4-FFF2-40B4-BE49-F238E27FC236}">
                <a16:creationId xmlns:a16="http://schemas.microsoft.com/office/drawing/2014/main" id="{4FABE5B2-AF0A-884C-F561-88A59CED4C76}"/>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8335" y="6197395"/>
            <a:ext cx="549890" cy="549890"/>
          </a:xfrm>
          <a:prstGeom prst="rect">
            <a:avLst/>
          </a:prstGeom>
        </p:spPr>
      </p:pic>
      <p:sp>
        <p:nvSpPr>
          <p:cNvPr id="10" name="TextBox 9">
            <a:extLst>
              <a:ext uri="{FF2B5EF4-FFF2-40B4-BE49-F238E27FC236}">
                <a16:creationId xmlns:a16="http://schemas.microsoft.com/office/drawing/2014/main" id="{74756C27-037B-E0E7-436B-4AC4D647A19C}"/>
              </a:ext>
            </a:extLst>
          </p:cNvPr>
          <p:cNvSpPr txBox="1"/>
          <p:nvPr/>
        </p:nvSpPr>
        <p:spPr>
          <a:xfrm>
            <a:off x="3023905" y="8471890"/>
            <a:ext cx="2713192" cy="46166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874B9A"/>
                </a:solidFill>
                <a:effectLst/>
                <a:uLnTx/>
                <a:uFillTx/>
                <a:latin typeface="Calibri"/>
                <a:ea typeface="+mn-ea"/>
                <a:cs typeface="+mn-cs"/>
              </a:rPr>
              <a:t>GettheFactsOut.org</a:t>
            </a:r>
            <a:endParaRPr kumimoji="0" lang="en-US" sz="2400" b="1" i="0" u="none" strike="noStrike" kern="1200" cap="none" spc="0" normalizeH="0" baseline="0" noProof="0" dirty="0">
              <a:ln>
                <a:noFill/>
              </a:ln>
              <a:solidFill>
                <a:srgbClr val="874B9A"/>
              </a:solidFill>
              <a:effectLst/>
              <a:uLnTx/>
              <a:uFillTx/>
              <a:latin typeface="Calibri"/>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F28F0E06-6158-8EBC-ABB6-10AFC18E079F}"/>
              </a:ext>
            </a:extLst>
          </p:cNvPr>
          <p:cNvPicPr>
            <a:picLocks noChangeAspect="1"/>
          </p:cNvPicPr>
          <p:nvPr/>
        </p:nvPicPr>
        <p:blipFill>
          <a:blip r:embed="rId13"/>
          <a:stretch>
            <a:fillRect/>
          </a:stretch>
        </p:blipFill>
        <p:spPr>
          <a:xfrm>
            <a:off x="344409" y="8997732"/>
            <a:ext cx="658768" cy="658768"/>
          </a:xfrm>
          <a:prstGeom prst="rect">
            <a:avLst/>
          </a:prstGeom>
        </p:spPr>
      </p:pic>
      <p:pic>
        <p:nvPicPr>
          <p:cNvPr id="19" name="Picture 18" descr="Text&#10;&#10;Description automatically generated with low confidence">
            <a:extLst>
              <a:ext uri="{FF2B5EF4-FFF2-40B4-BE49-F238E27FC236}">
                <a16:creationId xmlns:a16="http://schemas.microsoft.com/office/drawing/2014/main" id="{F7D58E1A-F920-86A3-B950-7BD64A64BE53}"/>
              </a:ext>
            </a:extLst>
          </p:cNvPr>
          <p:cNvPicPr>
            <a:picLocks noChangeAspect="1"/>
          </p:cNvPicPr>
          <p:nvPr/>
        </p:nvPicPr>
        <p:blipFill>
          <a:blip r:embed="rId14"/>
          <a:stretch>
            <a:fillRect/>
          </a:stretch>
        </p:blipFill>
        <p:spPr>
          <a:xfrm>
            <a:off x="195186" y="8442863"/>
            <a:ext cx="1835856" cy="513315"/>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129D0EF2-DAD8-0663-783F-5BCBEE715ACC}"/>
              </a:ext>
            </a:extLst>
          </p:cNvPr>
          <p:cNvPicPr>
            <a:picLocks noChangeAspect="1"/>
          </p:cNvPicPr>
          <p:nvPr/>
        </p:nvPicPr>
        <p:blipFill>
          <a:blip r:embed="rId15"/>
          <a:stretch>
            <a:fillRect/>
          </a:stretch>
        </p:blipFill>
        <p:spPr>
          <a:xfrm>
            <a:off x="3512481" y="9124220"/>
            <a:ext cx="690036" cy="432501"/>
          </a:xfrm>
          <a:prstGeom prst="rect">
            <a:avLst/>
          </a:prstGeom>
        </p:spPr>
      </p:pic>
      <p:pic>
        <p:nvPicPr>
          <p:cNvPr id="6" name="Picture 5">
            <a:extLst>
              <a:ext uri="{FF2B5EF4-FFF2-40B4-BE49-F238E27FC236}">
                <a16:creationId xmlns:a16="http://schemas.microsoft.com/office/drawing/2014/main" id="{AAB2C4BF-EB19-E82E-B2A5-2F2D9AC2C46B}"/>
              </a:ext>
            </a:extLst>
          </p:cNvPr>
          <p:cNvPicPr>
            <a:picLocks noChangeAspect="1"/>
          </p:cNvPicPr>
          <p:nvPr/>
        </p:nvPicPr>
        <p:blipFill>
          <a:blip r:embed="rId16"/>
          <a:stretch>
            <a:fillRect/>
          </a:stretch>
        </p:blipFill>
        <p:spPr>
          <a:xfrm>
            <a:off x="819463" y="6246939"/>
            <a:ext cx="515898" cy="532319"/>
          </a:xfrm>
          <a:prstGeom prst="rect">
            <a:avLst/>
          </a:prstGeom>
        </p:spPr>
      </p:pic>
      <p:pic>
        <p:nvPicPr>
          <p:cNvPr id="12" name="Picture 11" descr="A blue logo on a black background&#10;&#10;Description automatically generated">
            <a:extLst>
              <a:ext uri="{FF2B5EF4-FFF2-40B4-BE49-F238E27FC236}">
                <a16:creationId xmlns:a16="http://schemas.microsoft.com/office/drawing/2014/main" id="{0EC956A9-7D09-D996-1982-1083EEAD2B19}"/>
              </a:ext>
            </a:extLst>
          </p:cNvPr>
          <p:cNvPicPr>
            <a:picLocks noChangeAspect="1"/>
          </p:cNvPicPr>
          <p:nvPr/>
        </p:nvPicPr>
        <p:blipFill>
          <a:blip r:embed="rId17"/>
          <a:stretch>
            <a:fillRect/>
          </a:stretch>
        </p:blipFill>
        <p:spPr>
          <a:xfrm>
            <a:off x="6023628" y="9052560"/>
            <a:ext cx="712104" cy="626238"/>
          </a:xfrm>
          <a:prstGeom prst="rect">
            <a:avLst/>
          </a:prstGeom>
        </p:spPr>
      </p:pic>
    </p:spTree>
    <p:extLst>
      <p:ext uri="{BB962C8B-B14F-4D97-AF65-F5344CB8AC3E}">
        <p14:creationId xmlns:p14="http://schemas.microsoft.com/office/powerpoint/2010/main" val="1865145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C44887-08F6-5977-A694-17D4D17FDF19}"/>
              </a:ext>
            </a:extLst>
          </p:cNvPr>
          <p:cNvPicPr>
            <a:picLocks noChangeAspect="1"/>
          </p:cNvPicPr>
          <p:nvPr/>
        </p:nvPicPr>
        <p:blipFill rotWithShape="1">
          <a:blip r:embed="rId3"/>
          <a:srcRect l="361" t="5599" r="-361" b="6904"/>
          <a:stretch/>
        </p:blipFill>
        <p:spPr>
          <a:xfrm>
            <a:off x="-6947" y="2543878"/>
            <a:ext cx="7782972" cy="5818761"/>
          </a:xfrm>
          <a:prstGeom prst="rect">
            <a:avLst/>
          </a:prstGeom>
        </p:spPr>
      </p:pic>
      <p:pic>
        <p:nvPicPr>
          <p:cNvPr id="6" name="Picture 5" descr="A group of people standing in a room&#10;&#10;Description automatically generated">
            <a:extLst>
              <a:ext uri="{FF2B5EF4-FFF2-40B4-BE49-F238E27FC236}">
                <a16:creationId xmlns:a16="http://schemas.microsoft.com/office/drawing/2014/main" id="{83A348DF-1C36-55AB-319D-723CE28A80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5795"/>
          <a:stretch/>
        </p:blipFill>
        <p:spPr>
          <a:xfrm>
            <a:off x="-6948" y="199716"/>
            <a:ext cx="7802106" cy="4658635"/>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0" y="4848015"/>
            <a:ext cx="7772400" cy="3513700"/>
          </a:xfrm>
          <a:prstGeom prst="rect">
            <a:avLst/>
          </a:prstGeom>
          <a:gradFill flip="none" rotWithShape="1">
            <a:gsLst>
              <a:gs pos="2000">
                <a:srgbClr val="006F91">
                  <a:alpha val="71765"/>
                </a:srgbClr>
              </a:gs>
              <a:gs pos="99000">
                <a:srgbClr val="0095C4"/>
              </a:gs>
              <a:gs pos="57000">
                <a:srgbClr val="0086B0">
                  <a:alpha val="93000"/>
                </a:srgbClr>
              </a:gs>
            </a:gsLst>
            <a:lin ang="189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24627" y="9157336"/>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74B9A"/>
          </a:solidFill>
          <a:ln>
            <a:noFill/>
          </a:ln>
        </p:spPr>
        <p:txBody>
          <a:bodyPr spcFirstLastPara="1" wrap="square" lIns="91425" tIns="45700" rIns="91425" bIns="45700" anchor="t" anchorCtr="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Any opinions, findings, and conclusions or recommendations expressed in this material are those of the author(s) </a:t>
            </a:r>
          </a:p>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and do not necessarily reflect the views of the National Science Foundation. NSF DUE #1821710 &amp; 1821462. </a:t>
            </a:r>
            <a:endParaRPr kumimoji="0" sz="10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pic>
        <p:nvPicPr>
          <p:cNvPr id="26" name="Picture 25" descr="A blue logo on a black background&#10;&#10;Description automatically generated">
            <a:extLst>
              <a:ext uri="{FF2B5EF4-FFF2-40B4-BE49-F238E27FC236}">
                <a16:creationId xmlns:a16="http://schemas.microsoft.com/office/drawing/2014/main" id="{F40CCBD2-D2E5-4E2F-AB35-1AE68178310C}"/>
              </a:ext>
            </a:extLst>
          </p:cNvPr>
          <p:cNvPicPr>
            <a:picLocks noChangeAspect="1"/>
          </p:cNvPicPr>
          <p:nvPr/>
        </p:nvPicPr>
        <p:blipFill>
          <a:blip r:embed="rId6"/>
          <a:stretch>
            <a:fillRect/>
          </a:stretch>
        </p:blipFill>
        <p:spPr>
          <a:xfrm>
            <a:off x="6023628" y="9052560"/>
            <a:ext cx="712104" cy="626238"/>
          </a:xfrm>
          <a:prstGeom prst="rect">
            <a:avLst/>
          </a:prstGeom>
        </p:spPr>
      </p:pic>
      <p:sp>
        <p:nvSpPr>
          <p:cNvPr id="32" name="TextBox 31">
            <a:extLst>
              <a:ext uri="{FF2B5EF4-FFF2-40B4-BE49-F238E27FC236}">
                <a16:creationId xmlns:a16="http://schemas.microsoft.com/office/drawing/2014/main" id="{51E4F97B-5BCC-415E-B0CE-764491AC38F1}"/>
              </a:ext>
            </a:extLst>
          </p:cNvPr>
          <p:cNvSpPr txBox="1"/>
          <p:nvPr/>
        </p:nvSpPr>
        <p:spPr>
          <a:xfrm>
            <a:off x="4022524" y="2749432"/>
            <a:ext cx="3725412" cy="738664"/>
          </a:xfrm>
          <a:prstGeom prst="rect">
            <a:avLst/>
          </a:prstGeom>
          <a:solidFill>
            <a:schemeClr val="bg1">
              <a:alpha val="95000"/>
            </a:schemeClr>
          </a:solidFill>
          <a:effectLst/>
        </p:spPr>
        <p:txBody>
          <a:bodyPr wrap="square" tIns="0" bIns="0"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F91"/>
                </a:solidFill>
                <a:effectLst/>
                <a:uLnTx/>
                <a:uFillTx/>
                <a:latin typeface="Calibri"/>
                <a:ea typeface="Tahoma" panose="020B0604030504040204" pitchFamily="34" charset="0"/>
                <a:cs typeface="Sanskrit Text" panose="020B0502040204020203" pitchFamily="18" charset="0"/>
              </a:rPr>
              <a:t>TEACH MATH!</a:t>
            </a:r>
          </a:p>
        </p:txBody>
      </p:sp>
      <p:sp>
        <p:nvSpPr>
          <p:cNvPr id="33" name="TextBox 32">
            <a:extLst>
              <a:ext uri="{FF2B5EF4-FFF2-40B4-BE49-F238E27FC236}">
                <a16:creationId xmlns:a16="http://schemas.microsoft.com/office/drawing/2014/main" id="{7CE5C83A-61EE-4522-BD63-9E292B44F33E}"/>
              </a:ext>
            </a:extLst>
          </p:cNvPr>
          <p:cNvSpPr txBox="1"/>
          <p:nvPr/>
        </p:nvSpPr>
        <p:spPr>
          <a:xfrm>
            <a:off x="4028419" y="3616754"/>
            <a:ext cx="3712636" cy="492443"/>
          </a:xfrm>
          <a:prstGeom prst="rect">
            <a:avLst/>
          </a:prstGeom>
          <a:solidFill>
            <a:srgbClr val="874B9A"/>
          </a:solidFill>
          <a:effectLst>
            <a:outerShdw blurRad="50800" dist="38100" dir="2700000" algn="tl" rotWithShape="0">
              <a:prstClr val="black">
                <a:alpha val="40000"/>
              </a:prstClr>
            </a:outerShdw>
          </a:effectLst>
        </p:spPr>
        <p:txBody>
          <a:bodyPr wrap="square" tIns="0" bIns="0"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Inspire Young Minds </a:t>
            </a:r>
          </a:p>
        </p:txBody>
      </p:sp>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29135" y="9167182"/>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63154" y="9151114"/>
            <a:ext cx="556548" cy="478572"/>
          </a:xfrm>
          <a:prstGeom prst="rect">
            <a:avLst/>
          </a:prstGeom>
        </p:spPr>
      </p:pic>
      <p:sp>
        <p:nvSpPr>
          <p:cNvPr id="41" name="Wave 40">
            <a:extLst>
              <a:ext uri="{FF2B5EF4-FFF2-40B4-BE49-F238E27FC236}">
                <a16:creationId xmlns:a16="http://schemas.microsoft.com/office/drawing/2014/main" id="{5982DA29-5EA4-4F5D-927A-FD850F3DAF45}"/>
              </a:ext>
            </a:extLst>
          </p:cNvPr>
          <p:cNvSpPr/>
          <p:nvPr/>
        </p:nvSpPr>
        <p:spPr>
          <a:xfrm flipH="1">
            <a:off x="17319" y="4359370"/>
            <a:ext cx="7772400" cy="639012"/>
          </a:xfrm>
          <a:prstGeom prst="wave">
            <a:avLst>
              <a:gd name="adj1" fmla="val 12500"/>
              <a:gd name="adj2" fmla="val -10000"/>
            </a:avLst>
          </a:prstGeom>
          <a:gradFill>
            <a:gsLst>
              <a:gs pos="0">
                <a:srgbClr val="874B9A"/>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BE0AE0F-9CFC-4E6D-AAEE-65F21DF3FABB}"/>
              </a:ext>
            </a:extLst>
          </p:cNvPr>
          <p:cNvGrpSpPr/>
          <p:nvPr/>
        </p:nvGrpSpPr>
        <p:grpSpPr>
          <a:xfrm>
            <a:off x="0" y="-1265"/>
            <a:ext cx="7795158" cy="567764"/>
            <a:chOff x="0" y="-1265"/>
            <a:chExt cx="7795158" cy="567764"/>
          </a:xfrm>
        </p:grpSpPr>
        <p:sp>
          <p:nvSpPr>
            <p:cNvPr id="36" name="Rectangle 35">
              <a:extLst>
                <a:ext uri="{FF2B5EF4-FFF2-40B4-BE49-F238E27FC236}">
                  <a16:creationId xmlns:a16="http://schemas.microsoft.com/office/drawing/2014/main" id="{B6384F25-D4EF-4235-BE76-5A8BF8A52CF3}"/>
                </a:ext>
              </a:extLst>
            </p:cNvPr>
            <p:cNvSpPr/>
            <p:nvPr/>
          </p:nvSpPr>
          <p:spPr>
            <a:xfrm>
              <a:off x="0" y="-1264"/>
              <a:ext cx="7795158" cy="229334"/>
            </a:xfrm>
            <a:prstGeom prst="rect">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34" name="Wave 33">
              <a:extLst>
                <a:ext uri="{FF2B5EF4-FFF2-40B4-BE49-F238E27FC236}">
                  <a16:creationId xmlns:a16="http://schemas.microsoft.com/office/drawing/2014/main" id="{A9AD1C87-EA99-4D79-85C1-CB40E157BA22}"/>
                </a:ext>
              </a:extLst>
            </p:cNvPr>
            <p:cNvSpPr/>
            <p:nvPr/>
          </p:nvSpPr>
          <p:spPr>
            <a:xfrm flipH="1">
              <a:off x="3625" y="-1265"/>
              <a:ext cx="7772400" cy="567764"/>
            </a:xfrm>
            <a:prstGeom prst="wave">
              <a:avLst>
                <a:gd name="adj1" fmla="val 20000"/>
                <a:gd name="adj2" fmla="val 0"/>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D57C7FDF-CBF7-4417-A1A5-0313813816FB}"/>
              </a:ext>
            </a:extLst>
          </p:cNvPr>
          <p:cNvSpPr txBox="1"/>
          <p:nvPr/>
        </p:nvSpPr>
        <p:spPr>
          <a:xfrm>
            <a:off x="999909" y="5026724"/>
            <a:ext cx="5795340" cy="707886"/>
          </a:xfrm>
          <a:prstGeom prst="rect">
            <a:avLst/>
          </a:prstGeom>
          <a:noFill/>
        </p:spPr>
        <p:txBody>
          <a:bodyPr wrap="square"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Teachers in the U.S. rate their lives better than all other occupation groups, trailing only physicians.</a:t>
            </a:r>
          </a:p>
        </p:txBody>
      </p:sp>
      <p:sp>
        <p:nvSpPr>
          <p:cNvPr id="8" name="TextBox 7">
            <a:extLst>
              <a:ext uri="{FF2B5EF4-FFF2-40B4-BE49-F238E27FC236}">
                <a16:creationId xmlns:a16="http://schemas.microsoft.com/office/drawing/2014/main" id="{D46B51DD-2065-0DDA-15CD-FD519858D7CC}"/>
              </a:ext>
            </a:extLst>
          </p:cNvPr>
          <p:cNvSpPr txBox="1"/>
          <p:nvPr/>
        </p:nvSpPr>
        <p:spPr>
          <a:xfrm>
            <a:off x="2031042" y="6947006"/>
            <a:ext cx="1867356"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Most teaching jobs have better </a:t>
            </a:r>
            <a:r>
              <a:rPr kumimoji="0" lang="en-US" sz="1400" b="1" i="0" u="none" strike="noStrike" kern="1200" cap="none" spc="0" normalizeH="0" baseline="0" noProof="0" dirty="0">
                <a:ln>
                  <a:noFill/>
                </a:ln>
                <a:solidFill>
                  <a:prstClr val="white"/>
                </a:solidFill>
                <a:effectLst/>
                <a:uLnTx/>
                <a:uFillTx/>
                <a:latin typeface="Calibri"/>
                <a:ea typeface="+mn-ea"/>
                <a:cs typeface="+mn-cs"/>
              </a:rPr>
              <a:t>retirement benefits</a:t>
            </a:r>
            <a:r>
              <a:rPr kumimoji="0" lang="en-US" sz="1400" b="0" i="0" u="none" strike="noStrike" kern="1200" cap="none" spc="0" normalizeH="0" baseline="0" noProof="0" dirty="0">
                <a:ln>
                  <a:noFill/>
                </a:ln>
                <a:solidFill>
                  <a:prstClr val="white"/>
                </a:solidFill>
                <a:effectLst/>
                <a:uLnTx/>
                <a:uFillTx/>
                <a:latin typeface="Calibri"/>
                <a:ea typeface="+mn-ea"/>
                <a:cs typeface="+mn-cs"/>
              </a:rPr>
              <a:t> than other jobs you can get with the same degree.</a:t>
            </a:r>
          </a:p>
        </p:txBody>
      </p:sp>
      <p:sp>
        <p:nvSpPr>
          <p:cNvPr id="9" name="TextBox 8">
            <a:extLst>
              <a:ext uri="{FF2B5EF4-FFF2-40B4-BE49-F238E27FC236}">
                <a16:creationId xmlns:a16="http://schemas.microsoft.com/office/drawing/2014/main" id="{04DFE07F-369A-1F7F-E61E-97FB6ED0E185}"/>
              </a:ext>
            </a:extLst>
          </p:cNvPr>
          <p:cNvSpPr txBox="1"/>
          <p:nvPr/>
        </p:nvSpPr>
        <p:spPr>
          <a:xfrm>
            <a:off x="4030332" y="6955845"/>
            <a:ext cx="1809278"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There are student </a:t>
            </a:r>
            <a:r>
              <a:rPr kumimoji="0" lang="en-US" sz="1400" b="1" i="0" u="none" strike="noStrike" kern="1200" cap="none" spc="0" normalizeH="0" baseline="0" noProof="0" dirty="0">
                <a:ln>
                  <a:noFill/>
                </a:ln>
                <a:solidFill>
                  <a:prstClr val="white"/>
                </a:solidFill>
                <a:effectLst/>
                <a:uLnTx/>
                <a:uFillTx/>
                <a:latin typeface="Calibri"/>
                <a:ea typeface="+mn-ea"/>
                <a:cs typeface="+mn-cs"/>
              </a:rPr>
              <a:t>loan forgiveness </a:t>
            </a:r>
            <a:r>
              <a:rPr kumimoji="0" lang="en-US" sz="1400" b="0" i="0" u="none" strike="noStrike" kern="1200" cap="none" spc="0" normalizeH="0" baseline="0" noProof="0" dirty="0">
                <a:ln>
                  <a:noFill/>
                </a:ln>
                <a:solidFill>
                  <a:prstClr val="white"/>
                </a:solidFill>
                <a:effectLst/>
                <a:uLnTx/>
                <a:uFillTx/>
                <a:latin typeface="Calibri"/>
                <a:ea typeface="+mn-ea"/>
                <a:cs typeface="+mn-cs"/>
              </a:rPr>
              <a:t>programs and </a:t>
            </a:r>
            <a:r>
              <a:rPr kumimoji="0" lang="en-US" sz="1400" b="1" i="0" u="none" strike="noStrike" kern="1200" cap="none" spc="0" normalizeH="0" baseline="0" noProof="0" dirty="0">
                <a:ln>
                  <a:noFill/>
                </a:ln>
                <a:solidFill>
                  <a:prstClr val="white"/>
                </a:solidFill>
                <a:effectLst/>
                <a:uLnTx/>
                <a:uFillTx/>
                <a:latin typeface="Calibri"/>
                <a:ea typeface="+mn-ea"/>
                <a:cs typeface="+mn-cs"/>
              </a:rPr>
              <a:t>scholarships</a:t>
            </a:r>
            <a:r>
              <a:rPr kumimoji="0" lang="en-US" sz="1400" b="0" i="0" u="none" strike="noStrike" kern="1200" cap="none" spc="0" normalizeH="0" baseline="0" noProof="0" dirty="0">
                <a:ln>
                  <a:noFill/>
                </a:ln>
                <a:solidFill>
                  <a:srgbClr val="EF643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for math and science teachers</a:t>
            </a:r>
          </a:p>
        </p:txBody>
      </p:sp>
      <p:sp>
        <p:nvSpPr>
          <p:cNvPr id="15" name="TextBox 14">
            <a:extLst>
              <a:ext uri="{FF2B5EF4-FFF2-40B4-BE49-F238E27FC236}">
                <a16:creationId xmlns:a16="http://schemas.microsoft.com/office/drawing/2014/main" id="{B3BBB335-D97B-17AF-B533-7783476F7ECE}"/>
              </a:ext>
            </a:extLst>
          </p:cNvPr>
          <p:cNvSpPr txBox="1"/>
          <p:nvPr/>
        </p:nvSpPr>
        <p:spPr>
          <a:xfrm>
            <a:off x="5922277" y="6951864"/>
            <a:ext cx="1702163"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You can get a job </a:t>
            </a:r>
            <a:r>
              <a:rPr kumimoji="0" lang="en-US" sz="1400" b="1" i="0" u="none" strike="noStrike" kern="1200" cap="none" spc="0" normalizeH="0" baseline="0" noProof="0" dirty="0">
                <a:ln>
                  <a:noFill/>
                </a:ln>
                <a:solidFill>
                  <a:prstClr val="white"/>
                </a:solidFill>
                <a:effectLst/>
                <a:uLnTx/>
                <a:uFillTx/>
                <a:latin typeface="Calibri"/>
                <a:ea typeface="+mn-ea"/>
                <a:cs typeface="+mn-cs"/>
              </a:rPr>
              <a:t>almost anywhere </a:t>
            </a:r>
            <a:r>
              <a:rPr kumimoji="0" lang="en-US" sz="1400" b="0" i="0" u="none" strike="noStrike" kern="1200" cap="none" spc="0" normalizeH="0" baseline="0" noProof="0" dirty="0">
                <a:ln>
                  <a:noFill/>
                </a:ln>
                <a:solidFill>
                  <a:prstClr val="white"/>
                </a:solidFill>
                <a:effectLst/>
                <a:uLnTx/>
                <a:uFillTx/>
                <a:latin typeface="Calibri"/>
                <a:ea typeface="+mn-ea"/>
                <a:cs typeface="+mn-cs"/>
              </a:rPr>
              <a:t>in the</a:t>
            </a:r>
            <a:r>
              <a:rPr kumimoji="0" lang="en-US" sz="1400" b="1" i="0" u="none" strike="noStrike" kern="1200" cap="none" spc="0" normalizeH="0" baseline="0" noProof="0" dirty="0">
                <a:ln>
                  <a:noFill/>
                </a:ln>
                <a:solidFill>
                  <a:prstClr val="white"/>
                </a:solidFill>
                <a:effectLst/>
                <a:uLnTx/>
                <a:uFillTx/>
                <a:latin typeface="Calibri"/>
                <a:ea typeface="+mn-ea"/>
                <a:cs typeface="+mn-cs"/>
              </a:rPr>
              <a:t> U.S. </a:t>
            </a:r>
            <a:r>
              <a:rPr kumimoji="0" lang="en-US" sz="1400" b="0" i="0" u="none" strike="noStrike" kern="1200" cap="none" spc="0" normalizeH="0" baseline="0" noProof="0" dirty="0">
                <a:ln>
                  <a:noFill/>
                </a:ln>
                <a:solidFill>
                  <a:prstClr val="white"/>
                </a:solidFill>
                <a:effectLst/>
                <a:uLnTx/>
                <a:uFillTx/>
                <a:latin typeface="Calibri"/>
                <a:ea typeface="+mn-ea"/>
                <a:cs typeface="+mn-cs"/>
              </a:rPr>
              <a:t>or </a:t>
            </a:r>
            <a:r>
              <a:rPr kumimoji="0" lang="en-US" sz="1400" b="1" i="0" u="none" strike="noStrike" kern="1200" cap="none" spc="0" normalizeH="0" baseline="0" noProof="0" dirty="0">
                <a:ln>
                  <a:noFill/>
                </a:ln>
                <a:solidFill>
                  <a:prstClr val="white"/>
                </a:solidFill>
                <a:effectLst/>
                <a:uLnTx/>
                <a:uFillTx/>
                <a:latin typeface="Calibri"/>
                <a:ea typeface="+mn-ea"/>
                <a:cs typeface="+mn-cs"/>
              </a:rPr>
              <a:t>abroad </a:t>
            </a:r>
            <a:r>
              <a:rPr kumimoji="0" lang="en-US" sz="1400" b="0" i="0" u="none" strike="noStrike" kern="1200" cap="none" spc="0" normalizeH="0" baseline="0" noProof="0" dirty="0">
                <a:ln>
                  <a:noFill/>
                </a:ln>
                <a:solidFill>
                  <a:prstClr val="white"/>
                </a:solidFill>
                <a:effectLst/>
                <a:uLnTx/>
                <a:uFillTx/>
                <a:latin typeface="Calibri"/>
                <a:ea typeface="+mn-ea"/>
                <a:cs typeface="+mn-cs"/>
              </a:rPr>
              <a:t>as a math or science teacher.</a:t>
            </a:r>
          </a:p>
        </p:txBody>
      </p:sp>
      <p:cxnSp>
        <p:nvCxnSpPr>
          <p:cNvPr id="21" name="Straight Connector 20">
            <a:extLst>
              <a:ext uri="{FF2B5EF4-FFF2-40B4-BE49-F238E27FC236}">
                <a16:creationId xmlns:a16="http://schemas.microsoft.com/office/drawing/2014/main" id="{3B70E9FE-FBAE-6A2A-3F5F-8565C9697A28}"/>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B89087D-6258-456D-E2F8-37CFB7AF115B}"/>
              </a:ext>
            </a:extLst>
          </p:cNvPr>
          <p:cNvSpPr txBox="1"/>
          <p:nvPr/>
        </p:nvSpPr>
        <p:spPr>
          <a:xfrm>
            <a:off x="2379362" y="4392573"/>
            <a:ext cx="3046078" cy="58477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DID YOU KNOW?</a:t>
            </a:r>
          </a:p>
        </p:txBody>
      </p:sp>
      <p:sp>
        <p:nvSpPr>
          <p:cNvPr id="23" name="Oval 22">
            <a:extLst>
              <a:ext uri="{FF2B5EF4-FFF2-40B4-BE49-F238E27FC236}">
                <a16:creationId xmlns:a16="http://schemas.microsoft.com/office/drawing/2014/main" id="{20024DA9-8AB4-F4CF-FB9E-0BC9C230E7E4}"/>
              </a:ext>
            </a:extLst>
          </p:cNvPr>
          <p:cNvSpPr/>
          <p:nvPr/>
        </p:nvSpPr>
        <p:spPr>
          <a:xfrm>
            <a:off x="625548" y="6058993"/>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790BF0A4-7039-7FD3-B22C-8EC60D3ADF39}"/>
              </a:ext>
            </a:extLst>
          </p:cNvPr>
          <p:cNvSpPr/>
          <p:nvPr/>
        </p:nvSpPr>
        <p:spPr>
          <a:xfrm>
            <a:off x="6307401" y="6058993"/>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56C5C184-AD74-01E0-4DDF-59E3D55E040A}"/>
              </a:ext>
            </a:extLst>
          </p:cNvPr>
          <p:cNvSpPr/>
          <p:nvPr/>
        </p:nvSpPr>
        <p:spPr>
          <a:xfrm>
            <a:off x="4435918"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descr="Loan, education, student, loans icon - Download on Iconfinder">
            <a:extLst>
              <a:ext uri="{FF2B5EF4-FFF2-40B4-BE49-F238E27FC236}">
                <a16:creationId xmlns:a16="http://schemas.microsoft.com/office/drawing/2014/main" id="{D7517132-7FC6-922E-8DA6-697AEFA63093}"/>
              </a:ext>
            </a:extLst>
          </p:cNvPr>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65237" y="6199369"/>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sitting, photo, light, phone&#10;&#10;Description automatically generated">
            <a:extLst>
              <a:ext uri="{FF2B5EF4-FFF2-40B4-BE49-F238E27FC236}">
                <a16:creationId xmlns:a16="http://schemas.microsoft.com/office/drawing/2014/main" id="{E6B225FB-50AE-1368-58D6-94225570CDDD}"/>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60585" y="6211286"/>
            <a:ext cx="569684" cy="569684"/>
          </a:xfrm>
          <a:prstGeom prst="rect">
            <a:avLst/>
          </a:prstGeom>
        </p:spPr>
      </p:pic>
      <p:sp>
        <p:nvSpPr>
          <p:cNvPr id="30" name="TextBox 29">
            <a:extLst>
              <a:ext uri="{FF2B5EF4-FFF2-40B4-BE49-F238E27FC236}">
                <a16:creationId xmlns:a16="http://schemas.microsoft.com/office/drawing/2014/main" id="{896A2254-4A7A-8D47-D10B-99B81867E88F}"/>
              </a:ext>
            </a:extLst>
          </p:cNvPr>
          <p:cNvSpPr txBox="1"/>
          <p:nvPr/>
        </p:nvSpPr>
        <p:spPr>
          <a:xfrm>
            <a:off x="147960" y="6947006"/>
            <a:ext cx="1867356" cy="954107"/>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Mid-career teacher salaries typically range between </a:t>
            </a:r>
            <a:r>
              <a:rPr kumimoji="0" lang="en-US" sz="1400" b="1" i="0" u="none" strike="noStrike" kern="1200" cap="none" spc="0" normalizeH="0" baseline="0" noProof="0" dirty="0">
                <a:ln>
                  <a:noFill/>
                </a:ln>
                <a:solidFill>
                  <a:prstClr val="white"/>
                </a:solidFill>
                <a:effectLst/>
                <a:uLnTx/>
                <a:uFillTx/>
                <a:latin typeface="Calibri"/>
                <a:ea typeface="+mn-ea"/>
                <a:cs typeface="+mn-cs"/>
              </a:rPr>
              <a:t>$65,000 </a:t>
            </a:r>
            <a:r>
              <a:rPr kumimoji="0" lang="en-US" sz="1400" b="0" i="0" u="none" strike="noStrike" kern="1200" cap="none" spc="0" normalizeH="0" baseline="0" noProof="0" dirty="0">
                <a:ln>
                  <a:noFill/>
                </a:ln>
                <a:solidFill>
                  <a:prstClr val="white"/>
                </a:solidFill>
                <a:effectLst/>
                <a:uLnTx/>
                <a:uFillTx/>
                <a:latin typeface="Calibri"/>
                <a:ea typeface="+mn-ea"/>
                <a:cs typeface="+mn-cs"/>
              </a:rPr>
              <a:t>and </a:t>
            </a:r>
            <a:r>
              <a:rPr kumimoji="0" lang="en-US" sz="1400" b="1" i="0" u="none" strike="noStrike" kern="1200" cap="none" spc="0" normalizeH="0" baseline="0" noProof="0" dirty="0">
                <a:ln>
                  <a:noFill/>
                </a:ln>
                <a:solidFill>
                  <a:prstClr val="white"/>
                </a:solidFill>
                <a:effectLst/>
                <a:uLnTx/>
                <a:uFillTx/>
                <a:latin typeface="Calibri"/>
                <a:ea typeface="+mn-ea"/>
                <a:cs typeface="+mn-cs"/>
              </a:rPr>
              <a:t>$110,000.</a:t>
            </a:r>
          </a:p>
        </p:txBody>
      </p:sp>
      <p:sp>
        <p:nvSpPr>
          <p:cNvPr id="31" name="Oval 30">
            <a:extLst>
              <a:ext uri="{FF2B5EF4-FFF2-40B4-BE49-F238E27FC236}">
                <a16:creationId xmlns:a16="http://schemas.microsoft.com/office/drawing/2014/main" id="{05D20910-9EAF-DD97-2286-E7CC06167161}"/>
              </a:ext>
            </a:extLst>
          </p:cNvPr>
          <p:cNvSpPr/>
          <p:nvPr/>
        </p:nvSpPr>
        <p:spPr>
          <a:xfrm>
            <a:off x="2494886"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descr="Background pattern&#10;&#10;Description automatically generated">
            <a:extLst>
              <a:ext uri="{FF2B5EF4-FFF2-40B4-BE49-F238E27FC236}">
                <a16:creationId xmlns:a16="http://schemas.microsoft.com/office/drawing/2014/main" id="{4FABE5B2-AF0A-884C-F561-88A59CED4C76}"/>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8335" y="6197395"/>
            <a:ext cx="549890" cy="549890"/>
          </a:xfrm>
          <a:prstGeom prst="rect">
            <a:avLst/>
          </a:prstGeom>
        </p:spPr>
      </p:pic>
      <p:pic>
        <p:nvPicPr>
          <p:cNvPr id="38" name="Picture 37">
            <a:extLst>
              <a:ext uri="{FF2B5EF4-FFF2-40B4-BE49-F238E27FC236}">
                <a16:creationId xmlns:a16="http://schemas.microsoft.com/office/drawing/2014/main" id="{19E003FE-8920-F8BF-4707-67AC7AC1F722}"/>
              </a:ext>
            </a:extLst>
          </p:cNvPr>
          <p:cNvPicPr>
            <a:picLocks noChangeAspect="1"/>
          </p:cNvPicPr>
          <p:nvPr/>
        </p:nvPicPr>
        <p:blipFill>
          <a:blip r:embed="rId14"/>
          <a:stretch>
            <a:fillRect/>
          </a:stretch>
        </p:blipFill>
        <p:spPr>
          <a:xfrm>
            <a:off x="819463" y="6246939"/>
            <a:ext cx="515898" cy="532319"/>
          </a:xfrm>
          <a:prstGeom prst="rect">
            <a:avLst/>
          </a:prstGeom>
        </p:spPr>
      </p:pic>
      <p:sp>
        <p:nvSpPr>
          <p:cNvPr id="10" name="TextBox 9">
            <a:extLst>
              <a:ext uri="{FF2B5EF4-FFF2-40B4-BE49-F238E27FC236}">
                <a16:creationId xmlns:a16="http://schemas.microsoft.com/office/drawing/2014/main" id="{74756C27-037B-E0E7-436B-4AC4D647A19C}"/>
              </a:ext>
            </a:extLst>
          </p:cNvPr>
          <p:cNvSpPr txBox="1"/>
          <p:nvPr/>
        </p:nvSpPr>
        <p:spPr>
          <a:xfrm>
            <a:off x="3023905" y="8471890"/>
            <a:ext cx="2713192" cy="46166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874B9A"/>
                </a:solidFill>
                <a:effectLst/>
                <a:uLnTx/>
                <a:uFillTx/>
                <a:latin typeface="Calibri"/>
                <a:ea typeface="+mn-ea"/>
                <a:cs typeface="+mn-cs"/>
              </a:rPr>
              <a:t>GettheFactsOut.org</a:t>
            </a:r>
            <a:endParaRPr kumimoji="0" lang="en-US" sz="2400" b="1" i="0" u="none" strike="noStrike" kern="1200" cap="none" spc="0" normalizeH="0" baseline="0" noProof="0" dirty="0">
              <a:ln>
                <a:noFill/>
              </a:ln>
              <a:solidFill>
                <a:srgbClr val="874B9A"/>
              </a:solidFill>
              <a:effectLst/>
              <a:uLnTx/>
              <a:uFillTx/>
              <a:latin typeface="Calibri"/>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F28F0E06-6158-8EBC-ABB6-10AFC18E079F}"/>
              </a:ext>
            </a:extLst>
          </p:cNvPr>
          <p:cNvPicPr>
            <a:picLocks noChangeAspect="1"/>
          </p:cNvPicPr>
          <p:nvPr/>
        </p:nvPicPr>
        <p:blipFill>
          <a:blip r:embed="rId15"/>
          <a:stretch>
            <a:fillRect/>
          </a:stretch>
        </p:blipFill>
        <p:spPr>
          <a:xfrm>
            <a:off x="344409" y="8997732"/>
            <a:ext cx="658768" cy="658768"/>
          </a:xfrm>
          <a:prstGeom prst="rect">
            <a:avLst/>
          </a:prstGeom>
        </p:spPr>
      </p:pic>
      <p:pic>
        <p:nvPicPr>
          <p:cNvPr id="17" name="Picture 16" descr="Text&#10;&#10;Description automatically generated with low confidence">
            <a:extLst>
              <a:ext uri="{FF2B5EF4-FFF2-40B4-BE49-F238E27FC236}">
                <a16:creationId xmlns:a16="http://schemas.microsoft.com/office/drawing/2014/main" id="{9E39E916-4DF6-9C25-C63E-F0DFFFB2A06D}"/>
              </a:ext>
            </a:extLst>
          </p:cNvPr>
          <p:cNvPicPr>
            <a:picLocks noChangeAspect="1"/>
          </p:cNvPicPr>
          <p:nvPr/>
        </p:nvPicPr>
        <p:blipFill>
          <a:blip r:embed="rId16"/>
          <a:stretch>
            <a:fillRect/>
          </a:stretch>
        </p:blipFill>
        <p:spPr>
          <a:xfrm>
            <a:off x="195186" y="8442863"/>
            <a:ext cx="1835856" cy="513315"/>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5AEA94CC-8009-5899-1677-4A591C851E83}"/>
              </a:ext>
            </a:extLst>
          </p:cNvPr>
          <p:cNvPicPr>
            <a:picLocks noChangeAspect="1"/>
          </p:cNvPicPr>
          <p:nvPr/>
        </p:nvPicPr>
        <p:blipFill>
          <a:blip r:embed="rId17"/>
          <a:stretch>
            <a:fillRect/>
          </a:stretch>
        </p:blipFill>
        <p:spPr>
          <a:xfrm>
            <a:off x="3494783" y="9135137"/>
            <a:ext cx="690036" cy="432501"/>
          </a:xfrm>
          <a:prstGeom prst="rect">
            <a:avLst/>
          </a:prstGeom>
        </p:spPr>
      </p:pic>
    </p:spTree>
    <p:extLst>
      <p:ext uri="{BB962C8B-B14F-4D97-AF65-F5344CB8AC3E}">
        <p14:creationId xmlns:p14="http://schemas.microsoft.com/office/powerpoint/2010/main" val="4247275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id="{71580E90-5877-D907-807A-F031422124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79" y="12333"/>
            <a:ext cx="7772400" cy="5182567"/>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944" y="4848878"/>
            <a:ext cx="7768775" cy="3493399"/>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6364" y="4858351"/>
            <a:ext cx="7772400" cy="3484074"/>
          </a:xfrm>
          <a:prstGeom prst="rect">
            <a:avLst/>
          </a:prstGeom>
          <a:gradFill flip="none" rotWithShape="1">
            <a:gsLst>
              <a:gs pos="2000">
                <a:srgbClr val="006F91">
                  <a:alpha val="71765"/>
                </a:srgbClr>
              </a:gs>
              <a:gs pos="99000">
                <a:srgbClr val="0095C4"/>
              </a:gs>
              <a:gs pos="57000">
                <a:srgbClr val="0086B0">
                  <a:alpha val="93000"/>
                </a:srgbClr>
              </a:gs>
            </a:gsLst>
            <a:lin ang="189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15994" y="9163752"/>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74B9A"/>
          </a:solidFill>
          <a:ln>
            <a:noFill/>
          </a:ln>
        </p:spPr>
        <p:txBody>
          <a:bodyPr spcFirstLastPara="1" wrap="square" lIns="91425" tIns="45700" rIns="91425" bIns="45700" anchor="t" anchorCtr="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Any opinions, findings, and conclusions or recommendations expressed in this material are those of the author(s) </a:t>
            </a:r>
          </a:p>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and do not necessarily reflect the views of the National Science Foundation. NSF DUE #1821710 &amp; 1821462. </a:t>
            </a:r>
            <a:endParaRPr kumimoji="0" sz="10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32" name="TextBox 31">
            <a:extLst>
              <a:ext uri="{FF2B5EF4-FFF2-40B4-BE49-F238E27FC236}">
                <a16:creationId xmlns:a16="http://schemas.microsoft.com/office/drawing/2014/main" id="{51E4F97B-5BCC-415E-B0CE-764491AC38F1}"/>
              </a:ext>
            </a:extLst>
          </p:cNvPr>
          <p:cNvSpPr txBox="1"/>
          <p:nvPr/>
        </p:nvSpPr>
        <p:spPr>
          <a:xfrm>
            <a:off x="4024794" y="2743169"/>
            <a:ext cx="3725412" cy="738664"/>
          </a:xfrm>
          <a:prstGeom prst="rect">
            <a:avLst/>
          </a:prstGeom>
          <a:solidFill>
            <a:schemeClr val="bg1">
              <a:alpha val="95000"/>
            </a:schemeClr>
          </a:solidFill>
          <a:effectLst/>
        </p:spPr>
        <p:txBody>
          <a:bodyPr wrap="square" tIns="0" bIns="0"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F91"/>
                </a:solidFill>
                <a:effectLst/>
                <a:uLnTx/>
                <a:uFillTx/>
                <a:latin typeface="Calibri"/>
                <a:ea typeface="Tahoma" panose="020B0604030504040204" pitchFamily="34" charset="0"/>
                <a:cs typeface="Sanskrit Text" panose="020B0502040204020203" pitchFamily="18" charset="0"/>
              </a:rPr>
              <a:t>TEACH MATH!</a:t>
            </a:r>
          </a:p>
        </p:txBody>
      </p:sp>
      <p:sp>
        <p:nvSpPr>
          <p:cNvPr id="33" name="TextBox 32">
            <a:extLst>
              <a:ext uri="{FF2B5EF4-FFF2-40B4-BE49-F238E27FC236}">
                <a16:creationId xmlns:a16="http://schemas.microsoft.com/office/drawing/2014/main" id="{7CE5C83A-61EE-4522-BD63-9E292B44F33E}"/>
              </a:ext>
            </a:extLst>
          </p:cNvPr>
          <p:cNvSpPr txBox="1"/>
          <p:nvPr/>
        </p:nvSpPr>
        <p:spPr>
          <a:xfrm>
            <a:off x="4030697" y="3610491"/>
            <a:ext cx="3712636" cy="492443"/>
          </a:xfrm>
          <a:prstGeom prst="rect">
            <a:avLst/>
          </a:prstGeom>
          <a:solidFill>
            <a:srgbClr val="874B9A"/>
          </a:solidFill>
          <a:effectLst>
            <a:outerShdw blurRad="50800" dist="38100" dir="2700000" algn="tl" rotWithShape="0">
              <a:prstClr val="black">
                <a:alpha val="40000"/>
              </a:prstClr>
            </a:outerShdw>
          </a:effectLst>
        </p:spPr>
        <p:txBody>
          <a:bodyPr wrap="square" tIns="0" bIns="0"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Inspire Young Minds </a:t>
            </a:r>
          </a:p>
        </p:txBody>
      </p:sp>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30822" y="9155195"/>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81911" y="9157850"/>
            <a:ext cx="556548" cy="478572"/>
          </a:xfrm>
          <a:prstGeom prst="rect">
            <a:avLst/>
          </a:prstGeom>
        </p:spPr>
      </p:pic>
      <p:sp>
        <p:nvSpPr>
          <p:cNvPr id="41" name="Wave 40">
            <a:extLst>
              <a:ext uri="{FF2B5EF4-FFF2-40B4-BE49-F238E27FC236}">
                <a16:creationId xmlns:a16="http://schemas.microsoft.com/office/drawing/2014/main" id="{5982DA29-5EA4-4F5D-927A-FD850F3DAF45}"/>
              </a:ext>
            </a:extLst>
          </p:cNvPr>
          <p:cNvSpPr/>
          <p:nvPr/>
        </p:nvSpPr>
        <p:spPr>
          <a:xfrm flipH="1">
            <a:off x="17319" y="4359370"/>
            <a:ext cx="7772400" cy="639012"/>
          </a:xfrm>
          <a:prstGeom prst="wave">
            <a:avLst>
              <a:gd name="adj1" fmla="val 12500"/>
              <a:gd name="adj2" fmla="val -10000"/>
            </a:avLst>
          </a:prstGeom>
          <a:gradFill>
            <a:gsLst>
              <a:gs pos="0">
                <a:srgbClr val="874B9A"/>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BE0AE0F-9CFC-4E6D-AAEE-65F21DF3FABB}"/>
              </a:ext>
            </a:extLst>
          </p:cNvPr>
          <p:cNvGrpSpPr/>
          <p:nvPr/>
        </p:nvGrpSpPr>
        <p:grpSpPr>
          <a:xfrm>
            <a:off x="0" y="-1265"/>
            <a:ext cx="7795158" cy="567764"/>
            <a:chOff x="0" y="-1265"/>
            <a:chExt cx="7795158" cy="567764"/>
          </a:xfrm>
        </p:grpSpPr>
        <p:sp>
          <p:nvSpPr>
            <p:cNvPr id="36" name="Rectangle 35">
              <a:extLst>
                <a:ext uri="{FF2B5EF4-FFF2-40B4-BE49-F238E27FC236}">
                  <a16:creationId xmlns:a16="http://schemas.microsoft.com/office/drawing/2014/main" id="{B6384F25-D4EF-4235-BE76-5A8BF8A52CF3}"/>
                </a:ext>
              </a:extLst>
            </p:cNvPr>
            <p:cNvSpPr/>
            <p:nvPr/>
          </p:nvSpPr>
          <p:spPr>
            <a:xfrm>
              <a:off x="0" y="-1264"/>
              <a:ext cx="7795158" cy="229334"/>
            </a:xfrm>
            <a:prstGeom prst="rect">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34" name="Wave 33">
              <a:extLst>
                <a:ext uri="{FF2B5EF4-FFF2-40B4-BE49-F238E27FC236}">
                  <a16:creationId xmlns:a16="http://schemas.microsoft.com/office/drawing/2014/main" id="{A9AD1C87-EA99-4D79-85C1-CB40E157BA22}"/>
                </a:ext>
              </a:extLst>
            </p:cNvPr>
            <p:cNvSpPr/>
            <p:nvPr/>
          </p:nvSpPr>
          <p:spPr>
            <a:xfrm flipH="1">
              <a:off x="3625" y="-1265"/>
              <a:ext cx="7772400" cy="567764"/>
            </a:xfrm>
            <a:prstGeom prst="wave">
              <a:avLst>
                <a:gd name="adj1" fmla="val 20000"/>
                <a:gd name="adj2" fmla="val 0"/>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D57C7FDF-CBF7-4417-A1A5-0313813816FB}"/>
              </a:ext>
            </a:extLst>
          </p:cNvPr>
          <p:cNvSpPr txBox="1"/>
          <p:nvPr/>
        </p:nvSpPr>
        <p:spPr>
          <a:xfrm>
            <a:off x="999909" y="5026724"/>
            <a:ext cx="5795340" cy="707886"/>
          </a:xfrm>
          <a:prstGeom prst="rect">
            <a:avLst/>
          </a:prstGeom>
          <a:noFill/>
        </p:spPr>
        <p:txBody>
          <a:bodyPr wrap="square"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Teachers in the U.S. rate their lives better than all other occupation groups, trailing only physicians.</a:t>
            </a:r>
          </a:p>
        </p:txBody>
      </p:sp>
      <p:sp>
        <p:nvSpPr>
          <p:cNvPr id="8" name="TextBox 7">
            <a:extLst>
              <a:ext uri="{FF2B5EF4-FFF2-40B4-BE49-F238E27FC236}">
                <a16:creationId xmlns:a16="http://schemas.microsoft.com/office/drawing/2014/main" id="{D46B51DD-2065-0DDA-15CD-FD519858D7CC}"/>
              </a:ext>
            </a:extLst>
          </p:cNvPr>
          <p:cNvSpPr txBox="1"/>
          <p:nvPr/>
        </p:nvSpPr>
        <p:spPr>
          <a:xfrm>
            <a:off x="2031042" y="6947006"/>
            <a:ext cx="1867356"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Most teaching jobs have better </a:t>
            </a:r>
            <a:r>
              <a:rPr kumimoji="0" lang="en-US" sz="1400" b="1" i="0" u="none" strike="noStrike" kern="1200" cap="none" spc="0" normalizeH="0" baseline="0" noProof="0" dirty="0">
                <a:ln>
                  <a:noFill/>
                </a:ln>
                <a:solidFill>
                  <a:prstClr val="white"/>
                </a:solidFill>
                <a:effectLst/>
                <a:uLnTx/>
                <a:uFillTx/>
                <a:latin typeface="Calibri"/>
                <a:ea typeface="+mn-ea"/>
                <a:cs typeface="+mn-cs"/>
              </a:rPr>
              <a:t>retirement benefits</a:t>
            </a:r>
            <a:r>
              <a:rPr kumimoji="0" lang="en-US" sz="1400" b="0" i="0" u="none" strike="noStrike" kern="1200" cap="none" spc="0" normalizeH="0" baseline="0" noProof="0" dirty="0">
                <a:ln>
                  <a:noFill/>
                </a:ln>
                <a:solidFill>
                  <a:prstClr val="white"/>
                </a:solidFill>
                <a:effectLst/>
                <a:uLnTx/>
                <a:uFillTx/>
                <a:latin typeface="Calibri"/>
                <a:ea typeface="+mn-ea"/>
                <a:cs typeface="+mn-cs"/>
              </a:rPr>
              <a:t> than other jobs you can get with the same degree.</a:t>
            </a:r>
          </a:p>
        </p:txBody>
      </p:sp>
      <p:sp>
        <p:nvSpPr>
          <p:cNvPr id="9" name="TextBox 8">
            <a:extLst>
              <a:ext uri="{FF2B5EF4-FFF2-40B4-BE49-F238E27FC236}">
                <a16:creationId xmlns:a16="http://schemas.microsoft.com/office/drawing/2014/main" id="{04DFE07F-369A-1F7F-E61E-97FB6ED0E185}"/>
              </a:ext>
            </a:extLst>
          </p:cNvPr>
          <p:cNvSpPr txBox="1"/>
          <p:nvPr/>
        </p:nvSpPr>
        <p:spPr>
          <a:xfrm>
            <a:off x="4030332" y="6955845"/>
            <a:ext cx="1809278"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There are student </a:t>
            </a:r>
            <a:r>
              <a:rPr kumimoji="0" lang="en-US" sz="1400" b="1" i="0" u="none" strike="noStrike" kern="1200" cap="none" spc="0" normalizeH="0" baseline="0" noProof="0" dirty="0">
                <a:ln>
                  <a:noFill/>
                </a:ln>
                <a:solidFill>
                  <a:prstClr val="white"/>
                </a:solidFill>
                <a:effectLst/>
                <a:uLnTx/>
                <a:uFillTx/>
                <a:latin typeface="Calibri"/>
                <a:ea typeface="+mn-ea"/>
                <a:cs typeface="+mn-cs"/>
              </a:rPr>
              <a:t>loan forgiveness </a:t>
            </a:r>
            <a:r>
              <a:rPr kumimoji="0" lang="en-US" sz="1400" b="0" i="0" u="none" strike="noStrike" kern="1200" cap="none" spc="0" normalizeH="0" baseline="0" noProof="0" dirty="0">
                <a:ln>
                  <a:noFill/>
                </a:ln>
                <a:solidFill>
                  <a:prstClr val="white"/>
                </a:solidFill>
                <a:effectLst/>
                <a:uLnTx/>
                <a:uFillTx/>
                <a:latin typeface="Calibri"/>
                <a:ea typeface="+mn-ea"/>
                <a:cs typeface="+mn-cs"/>
              </a:rPr>
              <a:t>programs and </a:t>
            </a:r>
            <a:r>
              <a:rPr kumimoji="0" lang="en-US" sz="1400" b="1" i="0" u="none" strike="noStrike" kern="1200" cap="none" spc="0" normalizeH="0" baseline="0" noProof="0" dirty="0">
                <a:ln>
                  <a:noFill/>
                </a:ln>
                <a:solidFill>
                  <a:prstClr val="white"/>
                </a:solidFill>
                <a:effectLst/>
                <a:uLnTx/>
                <a:uFillTx/>
                <a:latin typeface="Calibri"/>
                <a:ea typeface="+mn-ea"/>
                <a:cs typeface="+mn-cs"/>
              </a:rPr>
              <a:t>scholarships</a:t>
            </a:r>
            <a:r>
              <a:rPr kumimoji="0" lang="en-US" sz="1400" b="0" i="0" u="none" strike="noStrike" kern="1200" cap="none" spc="0" normalizeH="0" baseline="0" noProof="0" dirty="0">
                <a:ln>
                  <a:noFill/>
                </a:ln>
                <a:solidFill>
                  <a:srgbClr val="EF643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for math and science teachers</a:t>
            </a:r>
          </a:p>
        </p:txBody>
      </p:sp>
      <p:sp>
        <p:nvSpPr>
          <p:cNvPr id="15" name="TextBox 14">
            <a:extLst>
              <a:ext uri="{FF2B5EF4-FFF2-40B4-BE49-F238E27FC236}">
                <a16:creationId xmlns:a16="http://schemas.microsoft.com/office/drawing/2014/main" id="{B3BBB335-D97B-17AF-B533-7783476F7ECE}"/>
              </a:ext>
            </a:extLst>
          </p:cNvPr>
          <p:cNvSpPr txBox="1"/>
          <p:nvPr/>
        </p:nvSpPr>
        <p:spPr>
          <a:xfrm>
            <a:off x="5922277" y="6951864"/>
            <a:ext cx="1702163"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You can get a job </a:t>
            </a:r>
            <a:r>
              <a:rPr kumimoji="0" lang="en-US" sz="1400" b="1" i="0" u="none" strike="noStrike" kern="1200" cap="none" spc="0" normalizeH="0" baseline="0" noProof="0" dirty="0">
                <a:ln>
                  <a:noFill/>
                </a:ln>
                <a:solidFill>
                  <a:prstClr val="white"/>
                </a:solidFill>
                <a:effectLst/>
                <a:uLnTx/>
                <a:uFillTx/>
                <a:latin typeface="Calibri"/>
                <a:ea typeface="+mn-ea"/>
                <a:cs typeface="+mn-cs"/>
              </a:rPr>
              <a:t>almost anywhere </a:t>
            </a:r>
            <a:r>
              <a:rPr kumimoji="0" lang="en-US" sz="1400" b="0" i="0" u="none" strike="noStrike" kern="1200" cap="none" spc="0" normalizeH="0" baseline="0" noProof="0" dirty="0">
                <a:ln>
                  <a:noFill/>
                </a:ln>
                <a:solidFill>
                  <a:prstClr val="white"/>
                </a:solidFill>
                <a:effectLst/>
                <a:uLnTx/>
                <a:uFillTx/>
                <a:latin typeface="Calibri"/>
                <a:ea typeface="+mn-ea"/>
                <a:cs typeface="+mn-cs"/>
              </a:rPr>
              <a:t>in the</a:t>
            </a:r>
            <a:r>
              <a:rPr kumimoji="0" lang="en-US" sz="1400" b="1" i="0" u="none" strike="noStrike" kern="1200" cap="none" spc="0" normalizeH="0" baseline="0" noProof="0" dirty="0">
                <a:ln>
                  <a:noFill/>
                </a:ln>
                <a:solidFill>
                  <a:prstClr val="white"/>
                </a:solidFill>
                <a:effectLst/>
                <a:uLnTx/>
                <a:uFillTx/>
                <a:latin typeface="Calibri"/>
                <a:ea typeface="+mn-ea"/>
                <a:cs typeface="+mn-cs"/>
              </a:rPr>
              <a:t> U.S. </a:t>
            </a:r>
            <a:r>
              <a:rPr kumimoji="0" lang="en-US" sz="1400" b="0" i="0" u="none" strike="noStrike" kern="1200" cap="none" spc="0" normalizeH="0" baseline="0" noProof="0" dirty="0">
                <a:ln>
                  <a:noFill/>
                </a:ln>
                <a:solidFill>
                  <a:prstClr val="white"/>
                </a:solidFill>
                <a:effectLst/>
                <a:uLnTx/>
                <a:uFillTx/>
                <a:latin typeface="Calibri"/>
                <a:ea typeface="+mn-ea"/>
                <a:cs typeface="+mn-cs"/>
              </a:rPr>
              <a:t>or </a:t>
            </a:r>
            <a:r>
              <a:rPr kumimoji="0" lang="en-US" sz="1400" b="1" i="0" u="none" strike="noStrike" kern="1200" cap="none" spc="0" normalizeH="0" baseline="0" noProof="0" dirty="0">
                <a:ln>
                  <a:noFill/>
                </a:ln>
                <a:solidFill>
                  <a:prstClr val="white"/>
                </a:solidFill>
                <a:effectLst/>
                <a:uLnTx/>
                <a:uFillTx/>
                <a:latin typeface="Calibri"/>
                <a:ea typeface="+mn-ea"/>
                <a:cs typeface="+mn-cs"/>
              </a:rPr>
              <a:t>abroad </a:t>
            </a:r>
            <a:r>
              <a:rPr kumimoji="0" lang="en-US" sz="1400" b="0" i="0" u="none" strike="noStrike" kern="1200" cap="none" spc="0" normalizeH="0" baseline="0" noProof="0" dirty="0">
                <a:ln>
                  <a:noFill/>
                </a:ln>
                <a:solidFill>
                  <a:prstClr val="white"/>
                </a:solidFill>
                <a:effectLst/>
                <a:uLnTx/>
                <a:uFillTx/>
                <a:latin typeface="Calibri"/>
                <a:ea typeface="+mn-ea"/>
                <a:cs typeface="+mn-cs"/>
              </a:rPr>
              <a:t>as a math or science teacher.</a:t>
            </a:r>
          </a:p>
        </p:txBody>
      </p:sp>
      <p:cxnSp>
        <p:nvCxnSpPr>
          <p:cNvPr id="21" name="Straight Connector 20">
            <a:extLst>
              <a:ext uri="{FF2B5EF4-FFF2-40B4-BE49-F238E27FC236}">
                <a16:creationId xmlns:a16="http://schemas.microsoft.com/office/drawing/2014/main" id="{3B70E9FE-FBAE-6A2A-3F5F-8565C9697A28}"/>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B89087D-6258-456D-E2F8-37CFB7AF115B}"/>
              </a:ext>
            </a:extLst>
          </p:cNvPr>
          <p:cNvSpPr txBox="1"/>
          <p:nvPr/>
        </p:nvSpPr>
        <p:spPr>
          <a:xfrm>
            <a:off x="2379362" y="4392573"/>
            <a:ext cx="3046078" cy="58477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DID YOU KNOW?</a:t>
            </a:r>
          </a:p>
        </p:txBody>
      </p:sp>
      <p:sp>
        <p:nvSpPr>
          <p:cNvPr id="23" name="Oval 22">
            <a:extLst>
              <a:ext uri="{FF2B5EF4-FFF2-40B4-BE49-F238E27FC236}">
                <a16:creationId xmlns:a16="http://schemas.microsoft.com/office/drawing/2014/main" id="{20024DA9-8AB4-F4CF-FB9E-0BC9C230E7E4}"/>
              </a:ext>
            </a:extLst>
          </p:cNvPr>
          <p:cNvSpPr/>
          <p:nvPr/>
        </p:nvSpPr>
        <p:spPr>
          <a:xfrm>
            <a:off x="625548" y="6058993"/>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790BF0A4-7039-7FD3-B22C-8EC60D3ADF39}"/>
              </a:ext>
            </a:extLst>
          </p:cNvPr>
          <p:cNvSpPr/>
          <p:nvPr/>
        </p:nvSpPr>
        <p:spPr>
          <a:xfrm>
            <a:off x="6307401" y="6058993"/>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56C5C184-AD74-01E0-4DDF-59E3D55E040A}"/>
              </a:ext>
            </a:extLst>
          </p:cNvPr>
          <p:cNvSpPr/>
          <p:nvPr/>
        </p:nvSpPr>
        <p:spPr>
          <a:xfrm>
            <a:off x="4435918"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descr="Loan, education, student, loans icon - Download on Iconfinder">
            <a:extLst>
              <a:ext uri="{FF2B5EF4-FFF2-40B4-BE49-F238E27FC236}">
                <a16:creationId xmlns:a16="http://schemas.microsoft.com/office/drawing/2014/main" id="{D7517132-7FC6-922E-8DA6-697AEFA63093}"/>
              </a:ext>
            </a:extLst>
          </p:cNvPr>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65237" y="6199369"/>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sitting, photo, light, phone&#10;&#10;Description automatically generated">
            <a:extLst>
              <a:ext uri="{FF2B5EF4-FFF2-40B4-BE49-F238E27FC236}">
                <a16:creationId xmlns:a16="http://schemas.microsoft.com/office/drawing/2014/main" id="{E6B225FB-50AE-1368-58D6-94225570CDDD}"/>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60585" y="6211286"/>
            <a:ext cx="569684" cy="569684"/>
          </a:xfrm>
          <a:prstGeom prst="rect">
            <a:avLst/>
          </a:prstGeom>
        </p:spPr>
      </p:pic>
      <p:sp>
        <p:nvSpPr>
          <p:cNvPr id="30" name="TextBox 29">
            <a:extLst>
              <a:ext uri="{FF2B5EF4-FFF2-40B4-BE49-F238E27FC236}">
                <a16:creationId xmlns:a16="http://schemas.microsoft.com/office/drawing/2014/main" id="{896A2254-4A7A-8D47-D10B-99B81867E88F}"/>
              </a:ext>
            </a:extLst>
          </p:cNvPr>
          <p:cNvSpPr txBox="1"/>
          <p:nvPr/>
        </p:nvSpPr>
        <p:spPr>
          <a:xfrm>
            <a:off x="147960" y="6947006"/>
            <a:ext cx="1867356" cy="954107"/>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Mid-career teacher salaries typically range between </a:t>
            </a:r>
            <a:r>
              <a:rPr kumimoji="0" lang="en-US" sz="1400" b="1" i="0" u="none" strike="noStrike" kern="1200" cap="none" spc="0" normalizeH="0" baseline="0" noProof="0" dirty="0">
                <a:ln>
                  <a:noFill/>
                </a:ln>
                <a:solidFill>
                  <a:prstClr val="white"/>
                </a:solidFill>
                <a:effectLst/>
                <a:uLnTx/>
                <a:uFillTx/>
                <a:latin typeface="Calibri"/>
                <a:ea typeface="+mn-ea"/>
                <a:cs typeface="+mn-cs"/>
              </a:rPr>
              <a:t>$65,000 </a:t>
            </a:r>
            <a:r>
              <a:rPr kumimoji="0" lang="en-US" sz="1400" b="0" i="0" u="none" strike="noStrike" kern="1200" cap="none" spc="0" normalizeH="0" baseline="0" noProof="0" dirty="0">
                <a:ln>
                  <a:noFill/>
                </a:ln>
                <a:solidFill>
                  <a:prstClr val="white"/>
                </a:solidFill>
                <a:effectLst/>
                <a:uLnTx/>
                <a:uFillTx/>
                <a:latin typeface="Calibri"/>
                <a:ea typeface="+mn-ea"/>
                <a:cs typeface="+mn-cs"/>
              </a:rPr>
              <a:t>and </a:t>
            </a:r>
            <a:r>
              <a:rPr kumimoji="0" lang="en-US" sz="1400" b="1" i="0" u="none" strike="noStrike" kern="1200" cap="none" spc="0" normalizeH="0" baseline="0" noProof="0" dirty="0">
                <a:ln>
                  <a:noFill/>
                </a:ln>
                <a:solidFill>
                  <a:prstClr val="white"/>
                </a:solidFill>
                <a:effectLst/>
                <a:uLnTx/>
                <a:uFillTx/>
                <a:latin typeface="Calibri"/>
                <a:ea typeface="+mn-ea"/>
                <a:cs typeface="+mn-cs"/>
              </a:rPr>
              <a:t>$110,000.</a:t>
            </a:r>
          </a:p>
        </p:txBody>
      </p:sp>
      <p:sp>
        <p:nvSpPr>
          <p:cNvPr id="31" name="Oval 30">
            <a:extLst>
              <a:ext uri="{FF2B5EF4-FFF2-40B4-BE49-F238E27FC236}">
                <a16:creationId xmlns:a16="http://schemas.microsoft.com/office/drawing/2014/main" id="{05D20910-9EAF-DD97-2286-E7CC06167161}"/>
              </a:ext>
            </a:extLst>
          </p:cNvPr>
          <p:cNvSpPr/>
          <p:nvPr/>
        </p:nvSpPr>
        <p:spPr>
          <a:xfrm>
            <a:off x="2494886"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descr="Background pattern&#10;&#10;Description automatically generated">
            <a:extLst>
              <a:ext uri="{FF2B5EF4-FFF2-40B4-BE49-F238E27FC236}">
                <a16:creationId xmlns:a16="http://schemas.microsoft.com/office/drawing/2014/main" id="{4FABE5B2-AF0A-884C-F561-88A59CED4C76}"/>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8335" y="6197395"/>
            <a:ext cx="549890" cy="549890"/>
          </a:xfrm>
          <a:prstGeom prst="rect">
            <a:avLst/>
          </a:prstGeom>
        </p:spPr>
      </p:pic>
      <p:sp>
        <p:nvSpPr>
          <p:cNvPr id="10" name="TextBox 9">
            <a:extLst>
              <a:ext uri="{FF2B5EF4-FFF2-40B4-BE49-F238E27FC236}">
                <a16:creationId xmlns:a16="http://schemas.microsoft.com/office/drawing/2014/main" id="{74756C27-037B-E0E7-436B-4AC4D647A19C}"/>
              </a:ext>
            </a:extLst>
          </p:cNvPr>
          <p:cNvSpPr txBox="1"/>
          <p:nvPr/>
        </p:nvSpPr>
        <p:spPr>
          <a:xfrm>
            <a:off x="3023905" y="8471890"/>
            <a:ext cx="2713192" cy="46166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874B9A"/>
                </a:solidFill>
                <a:effectLst/>
                <a:uLnTx/>
                <a:uFillTx/>
                <a:latin typeface="Calibri"/>
                <a:ea typeface="+mn-ea"/>
                <a:cs typeface="+mn-cs"/>
              </a:rPr>
              <a:t>GettheFactsOut.org</a:t>
            </a:r>
            <a:endParaRPr kumimoji="0" lang="en-US" sz="2400" b="1" i="0" u="none" strike="noStrike" kern="1200" cap="none" spc="0" normalizeH="0" baseline="0" noProof="0" dirty="0">
              <a:ln>
                <a:noFill/>
              </a:ln>
              <a:solidFill>
                <a:srgbClr val="874B9A"/>
              </a:solidFill>
              <a:effectLst/>
              <a:uLnTx/>
              <a:uFillTx/>
              <a:latin typeface="Calibri"/>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F28F0E06-6158-8EBC-ABB6-10AFC18E079F}"/>
              </a:ext>
            </a:extLst>
          </p:cNvPr>
          <p:cNvPicPr>
            <a:picLocks noChangeAspect="1"/>
          </p:cNvPicPr>
          <p:nvPr/>
        </p:nvPicPr>
        <p:blipFill>
          <a:blip r:embed="rId13"/>
          <a:stretch>
            <a:fillRect/>
          </a:stretch>
        </p:blipFill>
        <p:spPr>
          <a:xfrm>
            <a:off x="344409" y="8997732"/>
            <a:ext cx="658768" cy="658768"/>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796F922C-342C-2F5E-4D3D-91D366BC72B1}"/>
              </a:ext>
            </a:extLst>
          </p:cNvPr>
          <p:cNvPicPr>
            <a:picLocks noChangeAspect="1"/>
          </p:cNvPicPr>
          <p:nvPr/>
        </p:nvPicPr>
        <p:blipFill>
          <a:blip r:embed="rId14"/>
          <a:stretch>
            <a:fillRect/>
          </a:stretch>
        </p:blipFill>
        <p:spPr>
          <a:xfrm>
            <a:off x="195186" y="8442863"/>
            <a:ext cx="1835856" cy="513315"/>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FE9ECB1D-2909-94AD-D4CE-A2AA06650EDF}"/>
              </a:ext>
            </a:extLst>
          </p:cNvPr>
          <p:cNvPicPr>
            <a:picLocks noChangeAspect="1"/>
          </p:cNvPicPr>
          <p:nvPr/>
        </p:nvPicPr>
        <p:blipFill>
          <a:blip r:embed="rId15"/>
          <a:stretch>
            <a:fillRect/>
          </a:stretch>
        </p:blipFill>
        <p:spPr>
          <a:xfrm>
            <a:off x="3491734" y="9157850"/>
            <a:ext cx="690036" cy="432501"/>
          </a:xfrm>
          <a:prstGeom prst="rect">
            <a:avLst/>
          </a:prstGeom>
        </p:spPr>
      </p:pic>
      <p:pic>
        <p:nvPicPr>
          <p:cNvPr id="11" name="Picture 10">
            <a:extLst>
              <a:ext uri="{FF2B5EF4-FFF2-40B4-BE49-F238E27FC236}">
                <a16:creationId xmlns:a16="http://schemas.microsoft.com/office/drawing/2014/main" id="{DCAB7FD7-A6D1-3488-B8E2-53B9F4B3F67E}"/>
              </a:ext>
            </a:extLst>
          </p:cNvPr>
          <p:cNvPicPr>
            <a:picLocks noChangeAspect="1"/>
          </p:cNvPicPr>
          <p:nvPr/>
        </p:nvPicPr>
        <p:blipFill>
          <a:blip r:embed="rId16"/>
          <a:stretch>
            <a:fillRect/>
          </a:stretch>
        </p:blipFill>
        <p:spPr>
          <a:xfrm>
            <a:off x="819463" y="6246939"/>
            <a:ext cx="515898" cy="532319"/>
          </a:xfrm>
          <a:prstGeom prst="rect">
            <a:avLst/>
          </a:prstGeom>
        </p:spPr>
      </p:pic>
      <p:pic>
        <p:nvPicPr>
          <p:cNvPr id="18" name="Picture 17" descr="A blue logo on a black background&#10;&#10;Description automatically generated">
            <a:extLst>
              <a:ext uri="{FF2B5EF4-FFF2-40B4-BE49-F238E27FC236}">
                <a16:creationId xmlns:a16="http://schemas.microsoft.com/office/drawing/2014/main" id="{8A3F23F1-E71F-CD96-1A78-35E3B171D740}"/>
              </a:ext>
            </a:extLst>
          </p:cNvPr>
          <p:cNvPicPr>
            <a:picLocks noChangeAspect="1"/>
          </p:cNvPicPr>
          <p:nvPr/>
        </p:nvPicPr>
        <p:blipFill>
          <a:blip r:embed="rId17"/>
          <a:stretch>
            <a:fillRect/>
          </a:stretch>
        </p:blipFill>
        <p:spPr>
          <a:xfrm>
            <a:off x="6023628" y="9052560"/>
            <a:ext cx="712104" cy="626238"/>
          </a:xfrm>
          <a:prstGeom prst="rect">
            <a:avLst/>
          </a:prstGeom>
        </p:spPr>
      </p:pic>
    </p:spTree>
    <p:extLst>
      <p:ext uri="{BB962C8B-B14F-4D97-AF65-F5344CB8AC3E}">
        <p14:creationId xmlns:p14="http://schemas.microsoft.com/office/powerpoint/2010/main" val="1130378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18D6272-4C9C-7A8C-F83E-E13312A3EC3D}"/>
              </a:ext>
            </a:extLst>
          </p:cNvPr>
          <p:cNvPicPr>
            <a:picLocks noChangeAspect="1"/>
          </p:cNvPicPr>
          <p:nvPr/>
        </p:nvPicPr>
        <p:blipFill rotWithShape="1">
          <a:blip r:embed="rId3"/>
          <a:srcRect l="361" t="5599" r="-361" b="6904"/>
          <a:stretch/>
        </p:blipFill>
        <p:spPr>
          <a:xfrm>
            <a:off x="-6947" y="2543878"/>
            <a:ext cx="7782972" cy="5818761"/>
          </a:xfrm>
          <a:prstGeom prst="rect">
            <a:avLst/>
          </a:prstGeom>
        </p:spPr>
      </p:pic>
      <p:pic>
        <p:nvPicPr>
          <p:cNvPr id="12" name="Picture 11" descr="A group of people sitting at a table&#10;&#10;Description automatically generated">
            <a:extLst>
              <a:ext uri="{FF2B5EF4-FFF2-40B4-BE49-F238E27FC236}">
                <a16:creationId xmlns:a16="http://schemas.microsoft.com/office/drawing/2014/main" id="{DBEB452F-7C77-53B2-4DAE-DF1B6B61E4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95"/>
          <a:stretch/>
        </p:blipFill>
        <p:spPr>
          <a:xfrm>
            <a:off x="-7754" y="360597"/>
            <a:ext cx="7814291" cy="4611419"/>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7754" y="4884967"/>
            <a:ext cx="7772400" cy="3484074"/>
          </a:xfrm>
          <a:prstGeom prst="rect">
            <a:avLst/>
          </a:prstGeom>
          <a:gradFill flip="none" rotWithShape="1">
            <a:gsLst>
              <a:gs pos="2000">
                <a:srgbClr val="006F91">
                  <a:alpha val="71765"/>
                </a:srgbClr>
              </a:gs>
              <a:gs pos="99000">
                <a:srgbClr val="0095C4"/>
              </a:gs>
              <a:gs pos="57000">
                <a:srgbClr val="0086B0">
                  <a:alpha val="93000"/>
                </a:srgbClr>
              </a:gs>
            </a:gsLst>
            <a:lin ang="189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46078" y="9147144"/>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74B9A"/>
          </a:solidFill>
          <a:ln>
            <a:noFill/>
          </a:ln>
        </p:spPr>
        <p:txBody>
          <a:bodyPr spcFirstLastPara="1" wrap="square" lIns="91425" tIns="45700" rIns="91425" bIns="45700" anchor="t" anchorCtr="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Any opinions, findings, and conclusions or recommendations expressed in this material are those of the author(s) </a:t>
            </a:r>
          </a:p>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and do not necessarily reflect the views of the National Science Foundation. NSF DUE #1821710 &amp; 1821462. </a:t>
            </a:r>
            <a:endParaRPr kumimoji="0" sz="10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32" name="TextBox 31">
            <a:extLst>
              <a:ext uri="{FF2B5EF4-FFF2-40B4-BE49-F238E27FC236}">
                <a16:creationId xmlns:a16="http://schemas.microsoft.com/office/drawing/2014/main" id="{51E4F97B-5BCC-415E-B0CE-764491AC38F1}"/>
              </a:ext>
            </a:extLst>
          </p:cNvPr>
          <p:cNvSpPr txBox="1"/>
          <p:nvPr/>
        </p:nvSpPr>
        <p:spPr>
          <a:xfrm>
            <a:off x="7941" y="2743169"/>
            <a:ext cx="3725412" cy="738664"/>
          </a:xfrm>
          <a:prstGeom prst="rect">
            <a:avLst/>
          </a:prstGeom>
          <a:solidFill>
            <a:schemeClr val="bg1">
              <a:alpha val="95000"/>
            </a:schemeClr>
          </a:solidFill>
          <a:effectLst/>
        </p:spPr>
        <p:txBody>
          <a:bodyPr wrap="square" tIns="0" bIns="0"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F91"/>
                </a:solidFill>
                <a:effectLst/>
                <a:uLnTx/>
                <a:uFillTx/>
                <a:latin typeface="Calibri"/>
                <a:ea typeface="Tahoma" panose="020B0604030504040204" pitchFamily="34" charset="0"/>
                <a:cs typeface="Sanskrit Text" panose="020B0502040204020203" pitchFamily="18" charset="0"/>
              </a:rPr>
              <a:t>TEACH MATH!</a:t>
            </a:r>
          </a:p>
        </p:txBody>
      </p:sp>
      <p:sp>
        <p:nvSpPr>
          <p:cNvPr id="33" name="TextBox 32">
            <a:extLst>
              <a:ext uri="{FF2B5EF4-FFF2-40B4-BE49-F238E27FC236}">
                <a16:creationId xmlns:a16="http://schemas.microsoft.com/office/drawing/2014/main" id="{7CE5C83A-61EE-4522-BD63-9E292B44F33E}"/>
              </a:ext>
            </a:extLst>
          </p:cNvPr>
          <p:cNvSpPr txBox="1"/>
          <p:nvPr/>
        </p:nvSpPr>
        <p:spPr>
          <a:xfrm>
            <a:off x="7012" y="3610491"/>
            <a:ext cx="3653418" cy="492443"/>
          </a:xfrm>
          <a:prstGeom prst="rect">
            <a:avLst/>
          </a:prstGeom>
          <a:solidFill>
            <a:srgbClr val="874B9A"/>
          </a:solidFill>
          <a:effectLst>
            <a:outerShdw blurRad="50800" dist="38100" dir="2700000" algn="tl" rotWithShape="0">
              <a:prstClr val="black">
                <a:alpha val="40000"/>
              </a:prstClr>
            </a:outerShdw>
          </a:effectLst>
        </p:spPr>
        <p:txBody>
          <a:bodyPr wrap="square" tIns="0" bIns="0"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Inspire Young Minds </a:t>
            </a:r>
          </a:p>
        </p:txBody>
      </p:sp>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62251" y="9141601"/>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95261" y="9152056"/>
            <a:ext cx="556548" cy="478572"/>
          </a:xfrm>
          <a:prstGeom prst="rect">
            <a:avLst/>
          </a:prstGeom>
        </p:spPr>
      </p:pic>
      <p:sp>
        <p:nvSpPr>
          <p:cNvPr id="41" name="Wave 40">
            <a:extLst>
              <a:ext uri="{FF2B5EF4-FFF2-40B4-BE49-F238E27FC236}">
                <a16:creationId xmlns:a16="http://schemas.microsoft.com/office/drawing/2014/main" id="{5982DA29-5EA4-4F5D-927A-FD850F3DAF45}"/>
              </a:ext>
            </a:extLst>
          </p:cNvPr>
          <p:cNvSpPr/>
          <p:nvPr/>
        </p:nvSpPr>
        <p:spPr>
          <a:xfrm flipH="1">
            <a:off x="17319" y="4359370"/>
            <a:ext cx="7772400" cy="639012"/>
          </a:xfrm>
          <a:prstGeom prst="wave">
            <a:avLst>
              <a:gd name="adj1" fmla="val 12500"/>
              <a:gd name="adj2" fmla="val -10000"/>
            </a:avLst>
          </a:prstGeom>
          <a:gradFill>
            <a:gsLst>
              <a:gs pos="0">
                <a:srgbClr val="874B9A"/>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BE0AE0F-9CFC-4E6D-AAEE-65F21DF3FABB}"/>
              </a:ext>
            </a:extLst>
          </p:cNvPr>
          <p:cNvGrpSpPr/>
          <p:nvPr/>
        </p:nvGrpSpPr>
        <p:grpSpPr>
          <a:xfrm>
            <a:off x="0" y="-1265"/>
            <a:ext cx="7795158" cy="567764"/>
            <a:chOff x="0" y="-1265"/>
            <a:chExt cx="7795158" cy="567764"/>
          </a:xfrm>
        </p:grpSpPr>
        <p:sp>
          <p:nvSpPr>
            <p:cNvPr id="36" name="Rectangle 35">
              <a:extLst>
                <a:ext uri="{FF2B5EF4-FFF2-40B4-BE49-F238E27FC236}">
                  <a16:creationId xmlns:a16="http://schemas.microsoft.com/office/drawing/2014/main" id="{B6384F25-D4EF-4235-BE76-5A8BF8A52CF3}"/>
                </a:ext>
              </a:extLst>
            </p:cNvPr>
            <p:cNvSpPr/>
            <p:nvPr/>
          </p:nvSpPr>
          <p:spPr>
            <a:xfrm>
              <a:off x="0" y="-1264"/>
              <a:ext cx="7795158" cy="229334"/>
            </a:xfrm>
            <a:prstGeom prst="rect">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34" name="Wave 33">
              <a:extLst>
                <a:ext uri="{FF2B5EF4-FFF2-40B4-BE49-F238E27FC236}">
                  <a16:creationId xmlns:a16="http://schemas.microsoft.com/office/drawing/2014/main" id="{A9AD1C87-EA99-4D79-85C1-CB40E157BA22}"/>
                </a:ext>
              </a:extLst>
            </p:cNvPr>
            <p:cNvSpPr/>
            <p:nvPr/>
          </p:nvSpPr>
          <p:spPr>
            <a:xfrm flipH="1">
              <a:off x="3625" y="-1265"/>
              <a:ext cx="7772400" cy="567764"/>
            </a:xfrm>
            <a:prstGeom prst="wave">
              <a:avLst>
                <a:gd name="adj1" fmla="val 20000"/>
                <a:gd name="adj2" fmla="val 0"/>
              </a:avLst>
            </a:prstGeom>
            <a:solidFill>
              <a:srgbClr val="8148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D57C7FDF-CBF7-4417-A1A5-0313813816FB}"/>
              </a:ext>
            </a:extLst>
          </p:cNvPr>
          <p:cNvSpPr txBox="1"/>
          <p:nvPr/>
        </p:nvSpPr>
        <p:spPr>
          <a:xfrm>
            <a:off x="999909" y="5026724"/>
            <a:ext cx="5795340" cy="707886"/>
          </a:xfrm>
          <a:prstGeom prst="rect">
            <a:avLst/>
          </a:prstGeom>
          <a:noFill/>
        </p:spPr>
        <p:txBody>
          <a:bodyPr wrap="square"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Teachers in the U.S. rate their lives better than all other occupation groups, trailing only physicians.</a:t>
            </a:r>
          </a:p>
        </p:txBody>
      </p:sp>
      <p:sp>
        <p:nvSpPr>
          <p:cNvPr id="8" name="TextBox 7">
            <a:extLst>
              <a:ext uri="{FF2B5EF4-FFF2-40B4-BE49-F238E27FC236}">
                <a16:creationId xmlns:a16="http://schemas.microsoft.com/office/drawing/2014/main" id="{D46B51DD-2065-0DDA-15CD-FD519858D7CC}"/>
              </a:ext>
            </a:extLst>
          </p:cNvPr>
          <p:cNvSpPr txBox="1"/>
          <p:nvPr/>
        </p:nvSpPr>
        <p:spPr>
          <a:xfrm>
            <a:off x="2031042" y="6947006"/>
            <a:ext cx="1867356"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Most teaching jobs have better </a:t>
            </a:r>
            <a:r>
              <a:rPr kumimoji="0" lang="en-US" sz="1400" b="1" i="0" u="none" strike="noStrike" kern="1200" cap="none" spc="0" normalizeH="0" baseline="0" noProof="0" dirty="0">
                <a:ln>
                  <a:noFill/>
                </a:ln>
                <a:solidFill>
                  <a:prstClr val="white"/>
                </a:solidFill>
                <a:effectLst/>
                <a:uLnTx/>
                <a:uFillTx/>
                <a:latin typeface="Calibri"/>
                <a:ea typeface="+mn-ea"/>
                <a:cs typeface="+mn-cs"/>
              </a:rPr>
              <a:t>retirement benefits</a:t>
            </a:r>
            <a:r>
              <a:rPr kumimoji="0" lang="en-US" sz="1400" b="0" i="0" u="none" strike="noStrike" kern="1200" cap="none" spc="0" normalizeH="0" baseline="0" noProof="0" dirty="0">
                <a:ln>
                  <a:noFill/>
                </a:ln>
                <a:solidFill>
                  <a:prstClr val="white"/>
                </a:solidFill>
                <a:effectLst/>
                <a:uLnTx/>
                <a:uFillTx/>
                <a:latin typeface="Calibri"/>
                <a:ea typeface="+mn-ea"/>
                <a:cs typeface="+mn-cs"/>
              </a:rPr>
              <a:t> than other jobs you can get with the same degree.</a:t>
            </a:r>
          </a:p>
        </p:txBody>
      </p:sp>
      <p:sp>
        <p:nvSpPr>
          <p:cNvPr id="9" name="TextBox 8">
            <a:extLst>
              <a:ext uri="{FF2B5EF4-FFF2-40B4-BE49-F238E27FC236}">
                <a16:creationId xmlns:a16="http://schemas.microsoft.com/office/drawing/2014/main" id="{04DFE07F-369A-1F7F-E61E-97FB6ED0E185}"/>
              </a:ext>
            </a:extLst>
          </p:cNvPr>
          <p:cNvSpPr txBox="1"/>
          <p:nvPr/>
        </p:nvSpPr>
        <p:spPr>
          <a:xfrm>
            <a:off x="4030332" y="6955845"/>
            <a:ext cx="1809278"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There are student </a:t>
            </a:r>
            <a:r>
              <a:rPr kumimoji="0" lang="en-US" sz="1400" b="1" i="0" u="none" strike="noStrike" kern="1200" cap="none" spc="0" normalizeH="0" baseline="0" noProof="0" dirty="0">
                <a:ln>
                  <a:noFill/>
                </a:ln>
                <a:solidFill>
                  <a:prstClr val="white"/>
                </a:solidFill>
                <a:effectLst/>
                <a:uLnTx/>
                <a:uFillTx/>
                <a:latin typeface="Calibri"/>
                <a:ea typeface="+mn-ea"/>
                <a:cs typeface="+mn-cs"/>
              </a:rPr>
              <a:t>loan forgiveness </a:t>
            </a:r>
            <a:r>
              <a:rPr kumimoji="0" lang="en-US" sz="1400" b="0" i="0" u="none" strike="noStrike" kern="1200" cap="none" spc="0" normalizeH="0" baseline="0" noProof="0" dirty="0">
                <a:ln>
                  <a:noFill/>
                </a:ln>
                <a:solidFill>
                  <a:prstClr val="white"/>
                </a:solidFill>
                <a:effectLst/>
                <a:uLnTx/>
                <a:uFillTx/>
                <a:latin typeface="Calibri"/>
                <a:ea typeface="+mn-ea"/>
                <a:cs typeface="+mn-cs"/>
              </a:rPr>
              <a:t>programs and </a:t>
            </a:r>
            <a:r>
              <a:rPr kumimoji="0" lang="en-US" sz="1400" b="1" i="0" u="none" strike="noStrike" kern="1200" cap="none" spc="0" normalizeH="0" baseline="0" noProof="0" dirty="0">
                <a:ln>
                  <a:noFill/>
                </a:ln>
                <a:solidFill>
                  <a:prstClr val="white"/>
                </a:solidFill>
                <a:effectLst/>
                <a:uLnTx/>
                <a:uFillTx/>
                <a:latin typeface="Calibri"/>
                <a:ea typeface="+mn-ea"/>
                <a:cs typeface="+mn-cs"/>
              </a:rPr>
              <a:t>scholarships</a:t>
            </a:r>
            <a:r>
              <a:rPr kumimoji="0" lang="en-US" sz="1400" b="0" i="0" u="none" strike="noStrike" kern="1200" cap="none" spc="0" normalizeH="0" baseline="0" noProof="0" dirty="0">
                <a:ln>
                  <a:noFill/>
                </a:ln>
                <a:solidFill>
                  <a:srgbClr val="EF643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for math and science teachers</a:t>
            </a:r>
          </a:p>
        </p:txBody>
      </p:sp>
      <p:sp>
        <p:nvSpPr>
          <p:cNvPr id="15" name="TextBox 14">
            <a:extLst>
              <a:ext uri="{FF2B5EF4-FFF2-40B4-BE49-F238E27FC236}">
                <a16:creationId xmlns:a16="http://schemas.microsoft.com/office/drawing/2014/main" id="{B3BBB335-D97B-17AF-B533-7783476F7ECE}"/>
              </a:ext>
            </a:extLst>
          </p:cNvPr>
          <p:cNvSpPr txBox="1"/>
          <p:nvPr/>
        </p:nvSpPr>
        <p:spPr>
          <a:xfrm>
            <a:off x="5922277" y="6951864"/>
            <a:ext cx="1702163"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You can get a job </a:t>
            </a:r>
            <a:r>
              <a:rPr kumimoji="0" lang="en-US" sz="1400" b="1" i="0" u="none" strike="noStrike" kern="1200" cap="none" spc="0" normalizeH="0" baseline="0" noProof="0" dirty="0">
                <a:ln>
                  <a:noFill/>
                </a:ln>
                <a:solidFill>
                  <a:prstClr val="white"/>
                </a:solidFill>
                <a:effectLst/>
                <a:uLnTx/>
                <a:uFillTx/>
                <a:latin typeface="Calibri"/>
                <a:ea typeface="+mn-ea"/>
                <a:cs typeface="+mn-cs"/>
              </a:rPr>
              <a:t>almost anywhere </a:t>
            </a:r>
            <a:r>
              <a:rPr kumimoji="0" lang="en-US" sz="1400" b="0" i="0" u="none" strike="noStrike" kern="1200" cap="none" spc="0" normalizeH="0" baseline="0" noProof="0" dirty="0">
                <a:ln>
                  <a:noFill/>
                </a:ln>
                <a:solidFill>
                  <a:prstClr val="white"/>
                </a:solidFill>
                <a:effectLst/>
                <a:uLnTx/>
                <a:uFillTx/>
                <a:latin typeface="Calibri"/>
                <a:ea typeface="+mn-ea"/>
                <a:cs typeface="+mn-cs"/>
              </a:rPr>
              <a:t>in the</a:t>
            </a:r>
            <a:r>
              <a:rPr kumimoji="0" lang="en-US" sz="1400" b="1" i="0" u="none" strike="noStrike" kern="1200" cap="none" spc="0" normalizeH="0" baseline="0" noProof="0" dirty="0">
                <a:ln>
                  <a:noFill/>
                </a:ln>
                <a:solidFill>
                  <a:prstClr val="white"/>
                </a:solidFill>
                <a:effectLst/>
                <a:uLnTx/>
                <a:uFillTx/>
                <a:latin typeface="Calibri"/>
                <a:ea typeface="+mn-ea"/>
                <a:cs typeface="+mn-cs"/>
              </a:rPr>
              <a:t> U.S. </a:t>
            </a:r>
            <a:r>
              <a:rPr kumimoji="0" lang="en-US" sz="1400" b="0" i="0" u="none" strike="noStrike" kern="1200" cap="none" spc="0" normalizeH="0" baseline="0" noProof="0" dirty="0">
                <a:ln>
                  <a:noFill/>
                </a:ln>
                <a:solidFill>
                  <a:prstClr val="white"/>
                </a:solidFill>
                <a:effectLst/>
                <a:uLnTx/>
                <a:uFillTx/>
                <a:latin typeface="Calibri"/>
                <a:ea typeface="+mn-ea"/>
                <a:cs typeface="+mn-cs"/>
              </a:rPr>
              <a:t>or </a:t>
            </a:r>
            <a:r>
              <a:rPr kumimoji="0" lang="en-US" sz="1400" b="1" i="0" u="none" strike="noStrike" kern="1200" cap="none" spc="0" normalizeH="0" baseline="0" noProof="0" dirty="0">
                <a:ln>
                  <a:noFill/>
                </a:ln>
                <a:solidFill>
                  <a:prstClr val="white"/>
                </a:solidFill>
                <a:effectLst/>
                <a:uLnTx/>
                <a:uFillTx/>
                <a:latin typeface="Calibri"/>
                <a:ea typeface="+mn-ea"/>
                <a:cs typeface="+mn-cs"/>
              </a:rPr>
              <a:t>abroad </a:t>
            </a:r>
            <a:r>
              <a:rPr kumimoji="0" lang="en-US" sz="1400" b="0" i="0" u="none" strike="noStrike" kern="1200" cap="none" spc="0" normalizeH="0" baseline="0" noProof="0" dirty="0">
                <a:ln>
                  <a:noFill/>
                </a:ln>
                <a:solidFill>
                  <a:prstClr val="white"/>
                </a:solidFill>
                <a:effectLst/>
                <a:uLnTx/>
                <a:uFillTx/>
                <a:latin typeface="Calibri"/>
                <a:ea typeface="+mn-ea"/>
                <a:cs typeface="+mn-cs"/>
              </a:rPr>
              <a:t>as a math or science teacher.</a:t>
            </a:r>
          </a:p>
        </p:txBody>
      </p:sp>
      <p:cxnSp>
        <p:nvCxnSpPr>
          <p:cNvPr id="21" name="Straight Connector 20">
            <a:extLst>
              <a:ext uri="{FF2B5EF4-FFF2-40B4-BE49-F238E27FC236}">
                <a16:creationId xmlns:a16="http://schemas.microsoft.com/office/drawing/2014/main" id="{3B70E9FE-FBAE-6A2A-3F5F-8565C9697A28}"/>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B89087D-6258-456D-E2F8-37CFB7AF115B}"/>
              </a:ext>
            </a:extLst>
          </p:cNvPr>
          <p:cNvSpPr txBox="1"/>
          <p:nvPr/>
        </p:nvSpPr>
        <p:spPr>
          <a:xfrm>
            <a:off x="2379362" y="4392573"/>
            <a:ext cx="3046078" cy="58477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DID YOU KNOW?</a:t>
            </a:r>
          </a:p>
        </p:txBody>
      </p:sp>
      <p:sp>
        <p:nvSpPr>
          <p:cNvPr id="23" name="Oval 22">
            <a:extLst>
              <a:ext uri="{FF2B5EF4-FFF2-40B4-BE49-F238E27FC236}">
                <a16:creationId xmlns:a16="http://schemas.microsoft.com/office/drawing/2014/main" id="{20024DA9-8AB4-F4CF-FB9E-0BC9C230E7E4}"/>
              </a:ext>
            </a:extLst>
          </p:cNvPr>
          <p:cNvSpPr/>
          <p:nvPr/>
        </p:nvSpPr>
        <p:spPr>
          <a:xfrm>
            <a:off x="625548" y="6058993"/>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790BF0A4-7039-7FD3-B22C-8EC60D3ADF39}"/>
              </a:ext>
            </a:extLst>
          </p:cNvPr>
          <p:cNvSpPr/>
          <p:nvPr/>
        </p:nvSpPr>
        <p:spPr>
          <a:xfrm>
            <a:off x="6307401" y="6058993"/>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56C5C184-AD74-01E0-4DDF-59E3D55E040A}"/>
              </a:ext>
            </a:extLst>
          </p:cNvPr>
          <p:cNvSpPr/>
          <p:nvPr/>
        </p:nvSpPr>
        <p:spPr>
          <a:xfrm>
            <a:off x="4435918"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descr="Loan, education, student, loans icon - Download on Iconfinder">
            <a:extLst>
              <a:ext uri="{FF2B5EF4-FFF2-40B4-BE49-F238E27FC236}">
                <a16:creationId xmlns:a16="http://schemas.microsoft.com/office/drawing/2014/main" id="{D7517132-7FC6-922E-8DA6-697AEFA63093}"/>
              </a:ext>
            </a:extLst>
          </p:cNvPr>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65237" y="6199369"/>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sitting, photo, light, phone&#10;&#10;Description automatically generated">
            <a:extLst>
              <a:ext uri="{FF2B5EF4-FFF2-40B4-BE49-F238E27FC236}">
                <a16:creationId xmlns:a16="http://schemas.microsoft.com/office/drawing/2014/main" id="{E6B225FB-50AE-1368-58D6-94225570CDDD}"/>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60585" y="6211286"/>
            <a:ext cx="569684" cy="569684"/>
          </a:xfrm>
          <a:prstGeom prst="rect">
            <a:avLst/>
          </a:prstGeom>
        </p:spPr>
      </p:pic>
      <p:sp>
        <p:nvSpPr>
          <p:cNvPr id="30" name="TextBox 29">
            <a:extLst>
              <a:ext uri="{FF2B5EF4-FFF2-40B4-BE49-F238E27FC236}">
                <a16:creationId xmlns:a16="http://schemas.microsoft.com/office/drawing/2014/main" id="{896A2254-4A7A-8D47-D10B-99B81867E88F}"/>
              </a:ext>
            </a:extLst>
          </p:cNvPr>
          <p:cNvSpPr txBox="1"/>
          <p:nvPr/>
        </p:nvSpPr>
        <p:spPr>
          <a:xfrm>
            <a:off x="147960" y="6947006"/>
            <a:ext cx="1867356" cy="954107"/>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Mid-career teacher salaries typically range between </a:t>
            </a:r>
            <a:r>
              <a:rPr kumimoji="0" lang="en-US" sz="1400" b="1" i="0" u="none" strike="noStrike" kern="1200" cap="none" spc="0" normalizeH="0" baseline="0" noProof="0" dirty="0">
                <a:ln>
                  <a:noFill/>
                </a:ln>
                <a:solidFill>
                  <a:prstClr val="white"/>
                </a:solidFill>
                <a:effectLst/>
                <a:uLnTx/>
                <a:uFillTx/>
                <a:latin typeface="Calibri"/>
                <a:ea typeface="+mn-ea"/>
                <a:cs typeface="+mn-cs"/>
              </a:rPr>
              <a:t>$65,000 </a:t>
            </a:r>
            <a:r>
              <a:rPr kumimoji="0" lang="en-US" sz="1400" b="0" i="0" u="none" strike="noStrike" kern="1200" cap="none" spc="0" normalizeH="0" baseline="0" noProof="0" dirty="0">
                <a:ln>
                  <a:noFill/>
                </a:ln>
                <a:solidFill>
                  <a:prstClr val="white"/>
                </a:solidFill>
                <a:effectLst/>
                <a:uLnTx/>
                <a:uFillTx/>
                <a:latin typeface="Calibri"/>
                <a:ea typeface="+mn-ea"/>
                <a:cs typeface="+mn-cs"/>
              </a:rPr>
              <a:t>and </a:t>
            </a:r>
            <a:r>
              <a:rPr kumimoji="0" lang="en-US" sz="1400" b="1" i="0" u="none" strike="noStrike" kern="1200" cap="none" spc="0" normalizeH="0" baseline="0" noProof="0" dirty="0">
                <a:ln>
                  <a:noFill/>
                </a:ln>
                <a:solidFill>
                  <a:prstClr val="white"/>
                </a:solidFill>
                <a:effectLst/>
                <a:uLnTx/>
                <a:uFillTx/>
                <a:latin typeface="Calibri"/>
                <a:ea typeface="+mn-ea"/>
                <a:cs typeface="+mn-cs"/>
              </a:rPr>
              <a:t>$110,000.</a:t>
            </a:r>
          </a:p>
        </p:txBody>
      </p:sp>
      <p:sp>
        <p:nvSpPr>
          <p:cNvPr id="31" name="Oval 30">
            <a:extLst>
              <a:ext uri="{FF2B5EF4-FFF2-40B4-BE49-F238E27FC236}">
                <a16:creationId xmlns:a16="http://schemas.microsoft.com/office/drawing/2014/main" id="{05D20910-9EAF-DD97-2286-E7CC06167161}"/>
              </a:ext>
            </a:extLst>
          </p:cNvPr>
          <p:cNvSpPr/>
          <p:nvPr/>
        </p:nvSpPr>
        <p:spPr>
          <a:xfrm>
            <a:off x="2494886"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descr="Background pattern&#10;&#10;Description automatically generated">
            <a:extLst>
              <a:ext uri="{FF2B5EF4-FFF2-40B4-BE49-F238E27FC236}">
                <a16:creationId xmlns:a16="http://schemas.microsoft.com/office/drawing/2014/main" id="{4FABE5B2-AF0A-884C-F561-88A59CED4C76}"/>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8335" y="6197395"/>
            <a:ext cx="549890" cy="549890"/>
          </a:xfrm>
          <a:prstGeom prst="rect">
            <a:avLst/>
          </a:prstGeom>
        </p:spPr>
      </p:pic>
      <p:sp>
        <p:nvSpPr>
          <p:cNvPr id="10" name="TextBox 9">
            <a:extLst>
              <a:ext uri="{FF2B5EF4-FFF2-40B4-BE49-F238E27FC236}">
                <a16:creationId xmlns:a16="http://schemas.microsoft.com/office/drawing/2014/main" id="{74756C27-037B-E0E7-436B-4AC4D647A19C}"/>
              </a:ext>
            </a:extLst>
          </p:cNvPr>
          <p:cNvSpPr txBox="1"/>
          <p:nvPr/>
        </p:nvSpPr>
        <p:spPr>
          <a:xfrm>
            <a:off x="3023905" y="8471890"/>
            <a:ext cx="2713192" cy="46166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874B9A"/>
                </a:solidFill>
                <a:effectLst/>
                <a:uLnTx/>
                <a:uFillTx/>
                <a:latin typeface="Calibri"/>
                <a:ea typeface="+mn-ea"/>
                <a:cs typeface="+mn-cs"/>
              </a:rPr>
              <a:t>GettheFactsOut.org</a:t>
            </a:r>
            <a:endParaRPr kumimoji="0" lang="en-US" sz="2400" b="1" i="0" u="none" strike="noStrike" kern="1200" cap="none" spc="0" normalizeH="0" baseline="0" noProof="0" dirty="0">
              <a:ln>
                <a:noFill/>
              </a:ln>
              <a:solidFill>
                <a:srgbClr val="874B9A"/>
              </a:solidFill>
              <a:effectLst/>
              <a:uLnTx/>
              <a:uFillTx/>
              <a:latin typeface="Calibri"/>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F28F0E06-6158-8EBC-ABB6-10AFC18E079F}"/>
              </a:ext>
            </a:extLst>
          </p:cNvPr>
          <p:cNvPicPr>
            <a:picLocks noChangeAspect="1"/>
          </p:cNvPicPr>
          <p:nvPr/>
        </p:nvPicPr>
        <p:blipFill>
          <a:blip r:embed="rId13"/>
          <a:stretch>
            <a:fillRect/>
          </a:stretch>
        </p:blipFill>
        <p:spPr>
          <a:xfrm>
            <a:off x="344409" y="8997732"/>
            <a:ext cx="658768" cy="658768"/>
          </a:xfrm>
          <a:prstGeom prst="rect">
            <a:avLst/>
          </a:prstGeom>
        </p:spPr>
      </p:pic>
      <p:pic>
        <p:nvPicPr>
          <p:cNvPr id="18" name="Picture 17" descr="Text&#10;&#10;Description automatically generated with low confidence">
            <a:extLst>
              <a:ext uri="{FF2B5EF4-FFF2-40B4-BE49-F238E27FC236}">
                <a16:creationId xmlns:a16="http://schemas.microsoft.com/office/drawing/2014/main" id="{4C0E299A-9493-8B6F-93FA-0F2D706FB214}"/>
              </a:ext>
            </a:extLst>
          </p:cNvPr>
          <p:cNvPicPr>
            <a:picLocks noChangeAspect="1"/>
          </p:cNvPicPr>
          <p:nvPr/>
        </p:nvPicPr>
        <p:blipFill>
          <a:blip r:embed="rId14"/>
          <a:stretch>
            <a:fillRect/>
          </a:stretch>
        </p:blipFill>
        <p:spPr>
          <a:xfrm>
            <a:off x="195186" y="8442863"/>
            <a:ext cx="1835856" cy="513315"/>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978677A0-A2CD-0929-009B-B284F03BF670}"/>
              </a:ext>
            </a:extLst>
          </p:cNvPr>
          <p:cNvPicPr>
            <a:picLocks noChangeAspect="1"/>
          </p:cNvPicPr>
          <p:nvPr/>
        </p:nvPicPr>
        <p:blipFill>
          <a:blip r:embed="rId15"/>
          <a:stretch>
            <a:fillRect/>
          </a:stretch>
        </p:blipFill>
        <p:spPr>
          <a:xfrm>
            <a:off x="3494783" y="9135137"/>
            <a:ext cx="690036" cy="432501"/>
          </a:xfrm>
          <a:prstGeom prst="rect">
            <a:avLst/>
          </a:prstGeom>
        </p:spPr>
      </p:pic>
      <p:pic>
        <p:nvPicPr>
          <p:cNvPr id="4" name="Picture 3">
            <a:extLst>
              <a:ext uri="{FF2B5EF4-FFF2-40B4-BE49-F238E27FC236}">
                <a16:creationId xmlns:a16="http://schemas.microsoft.com/office/drawing/2014/main" id="{6FAE46C0-7D01-AD99-8E53-3BA5998E0AAF}"/>
              </a:ext>
            </a:extLst>
          </p:cNvPr>
          <p:cNvPicPr>
            <a:picLocks noChangeAspect="1"/>
          </p:cNvPicPr>
          <p:nvPr/>
        </p:nvPicPr>
        <p:blipFill>
          <a:blip r:embed="rId16"/>
          <a:stretch>
            <a:fillRect/>
          </a:stretch>
        </p:blipFill>
        <p:spPr>
          <a:xfrm>
            <a:off x="819463" y="6246939"/>
            <a:ext cx="515898" cy="532319"/>
          </a:xfrm>
          <a:prstGeom prst="rect">
            <a:avLst/>
          </a:prstGeom>
        </p:spPr>
      </p:pic>
      <p:pic>
        <p:nvPicPr>
          <p:cNvPr id="11" name="Picture 10" descr="A blue logo on a black background&#10;&#10;Description automatically generated">
            <a:extLst>
              <a:ext uri="{FF2B5EF4-FFF2-40B4-BE49-F238E27FC236}">
                <a16:creationId xmlns:a16="http://schemas.microsoft.com/office/drawing/2014/main" id="{E6A22D13-3E63-C8C7-0FEB-DB991F1C7B7E}"/>
              </a:ext>
            </a:extLst>
          </p:cNvPr>
          <p:cNvPicPr>
            <a:picLocks noChangeAspect="1"/>
          </p:cNvPicPr>
          <p:nvPr/>
        </p:nvPicPr>
        <p:blipFill>
          <a:blip r:embed="rId17"/>
          <a:stretch>
            <a:fillRect/>
          </a:stretch>
        </p:blipFill>
        <p:spPr>
          <a:xfrm>
            <a:off x="6023628" y="9052560"/>
            <a:ext cx="712104" cy="626238"/>
          </a:xfrm>
          <a:prstGeom prst="rect">
            <a:avLst/>
          </a:prstGeom>
        </p:spPr>
      </p:pic>
    </p:spTree>
    <p:extLst>
      <p:ext uri="{BB962C8B-B14F-4D97-AF65-F5344CB8AC3E}">
        <p14:creationId xmlns:p14="http://schemas.microsoft.com/office/powerpoint/2010/main" val="107510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56276</TotalTime>
  <Words>897</Words>
  <Application>Microsoft Office PowerPoint</Application>
  <PresentationFormat>Custom</PresentationFormat>
  <Paragraphs>60</Paragraphs>
  <Slides>5</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Calibri</vt:lpstr>
      <vt:lpstr>Office Theme</vt:lpstr>
      <vt:lpstr>Instructions</vt:lpstr>
      <vt:lpstr>PowerPoint Presentation</vt:lpstr>
      <vt:lpstr>PowerPoint Presentation</vt:lpstr>
      <vt:lpstr>PowerPoint Presentation</vt:lpstr>
      <vt:lpstr>PowerPoint Presentation</vt:lpstr>
    </vt:vector>
  </TitlesOfParts>
  <Manager/>
  <Company>University of Oregon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Savannah Logan</dc:creator>
  <cp:keywords/>
  <dc:description/>
  <cp:lastModifiedBy>Wendy Adams Spencer</cp:lastModifiedBy>
  <cp:revision>128</cp:revision>
  <cp:lastPrinted>2023-02-23T21:41:03Z</cp:lastPrinted>
  <dcterms:created xsi:type="dcterms:W3CDTF">2019-08-22T19:57:51Z</dcterms:created>
  <dcterms:modified xsi:type="dcterms:W3CDTF">2023-09-08T23:39:58Z</dcterms:modified>
  <cp:category/>
</cp:coreProperties>
</file>