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</p:sldIdLst>
  <p:sldSz cx="7772400" cy="10058400"/>
  <p:notesSz cx="6858000" cy="91440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Open Sans" panose="020B0606030504020204" pitchFamily="34" charset="0"/>
      <p:regular r:id="rId12"/>
      <p:bold r:id="rId13"/>
      <p:italic r:id="rId14"/>
      <p:boldItalic r:id="rId15"/>
    </p:embeddedFont>
    <p:embeddedFont>
      <p:font typeface="Open Sans Bold" panose="020B0806030504020204" pitchFamily="34" charset="0"/>
      <p:regular r:id="rId16"/>
      <p:bold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29FEC8-F720-43AF-8514-55601BC4C773}" v="1" dt="2023-10-02T17:27:45.4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22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17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6.jpe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1.png"/><Relationship Id="rId3" Type="http://schemas.openxmlformats.org/officeDocument/2006/relationships/image" Target="../media/image20.jpe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5.svg"/><Relationship Id="rId2" Type="http://schemas.openxmlformats.org/officeDocument/2006/relationships/image" Target="../media/image19.jpe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1.png"/><Relationship Id="rId5" Type="http://schemas.openxmlformats.org/officeDocument/2006/relationships/image" Target="../media/image4.svg"/><Relationship Id="rId15" Type="http://schemas.openxmlformats.org/officeDocument/2006/relationships/image" Target="../media/image22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2.svg"/><Relationship Id="rId3" Type="http://schemas.openxmlformats.org/officeDocument/2006/relationships/image" Target="../media/image24.jpe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image" Target="../media/image23.jpe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7.sv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2.svg"/><Relationship Id="rId3" Type="http://schemas.openxmlformats.org/officeDocument/2006/relationships/image" Target="../media/image27.jpe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image" Target="../media/image26.jpe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29.svg"/><Relationship Id="rId4" Type="http://schemas.openxmlformats.org/officeDocument/2006/relationships/image" Target="../media/image3.png"/><Relationship Id="rId9" Type="http://schemas.openxmlformats.org/officeDocument/2006/relationships/image" Target="../media/image28.pn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2.svg"/><Relationship Id="rId3" Type="http://schemas.openxmlformats.org/officeDocument/2006/relationships/image" Target="../media/image32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image" Target="../media/image31.jpe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34.png"/><Relationship Id="rId15" Type="http://schemas.openxmlformats.org/officeDocument/2006/relationships/image" Target="../media/image14.png"/><Relationship Id="rId10" Type="http://schemas.openxmlformats.org/officeDocument/2006/relationships/image" Target="../media/image7.svg"/><Relationship Id="rId4" Type="http://schemas.openxmlformats.org/officeDocument/2006/relationships/image" Target="../media/image33.svg"/><Relationship Id="rId9" Type="http://schemas.openxmlformats.org/officeDocument/2006/relationships/image" Target="../media/image6.png"/><Relationship Id="rId1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425" y="-34360"/>
            <a:ext cx="7727975" cy="8199077"/>
            <a:chOff x="0" y="0"/>
            <a:chExt cx="10303966" cy="1093210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8443" t="20213" r="6989" b="12873"/>
            <a:stretch>
              <a:fillRect/>
            </a:stretch>
          </p:blipFill>
          <p:spPr>
            <a:xfrm>
              <a:off x="0" y="0"/>
              <a:ext cx="10303966" cy="543694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5283" t="7360" r="7275" b="23453"/>
            <a:stretch>
              <a:fillRect/>
            </a:stretch>
          </p:blipFill>
          <p:spPr>
            <a:xfrm>
              <a:off x="0" y="5495156"/>
              <a:ext cx="10303966" cy="5436947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44424" y="-34361"/>
            <a:ext cx="4855868" cy="3648171"/>
            <a:chOff x="180547" y="-1"/>
            <a:chExt cx="6474491" cy="4864228"/>
          </a:xfrm>
        </p:grpSpPr>
        <p:sp>
          <p:nvSpPr>
            <p:cNvPr id="6" name="Freeform 6"/>
            <p:cNvSpPr/>
            <p:nvPr/>
          </p:nvSpPr>
          <p:spPr>
            <a:xfrm rot="10800000">
              <a:off x="180547" y="-1"/>
              <a:ext cx="6474491" cy="4864228"/>
            </a:xfrm>
            <a:custGeom>
              <a:avLst/>
              <a:gdLst/>
              <a:ahLst/>
              <a:cxnLst/>
              <a:rect l="l" t="t" r="r" b="b"/>
              <a:pathLst>
                <a:path w="6655039" h="4864228">
                  <a:moveTo>
                    <a:pt x="0" y="0"/>
                  </a:moveTo>
                  <a:lnTo>
                    <a:pt x="6655039" y="0"/>
                  </a:lnTo>
                  <a:lnTo>
                    <a:pt x="6655039" y="4864228"/>
                  </a:lnTo>
                  <a:lnTo>
                    <a:pt x="0" y="4864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2789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273714" y="52277"/>
              <a:ext cx="2269691" cy="2269691"/>
            </a:xfrm>
            <a:custGeom>
              <a:avLst/>
              <a:gdLst/>
              <a:ahLst/>
              <a:cxnLst/>
              <a:rect l="l" t="t" r="r" b="b"/>
              <a:pathLst>
                <a:path w="2269691" h="2269691">
                  <a:moveTo>
                    <a:pt x="0" y="0"/>
                  </a:moveTo>
                  <a:lnTo>
                    <a:pt x="2269691" y="0"/>
                  </a:lnTo>
                  <a:lnTo>
                    <a:pt x="2269691" y="2269691"/>
                  </a:lnTo>
                  <a:lnTo>
                    <a:pt x="0" y="2269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3168814" y="1309610"/>
              <a:ext cx="3082564" cy="15337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54"/>
                </a:lnSpc>
              </a:pPr>
              <a:r>
                <a:rPr lang="en-US" sz="2154" spc="168">
                  <a:solidFill>
                    <a:srgbClr val="CC4628"/>
                  </a:solidFill>
                  <a:latin typeface="Open Sans Bold"/>
                </a:rPr>
                <a:t>TEACH@MINES</a:t>
              </a:r>
            </a:p>
            <a:p>
              <a:pPr algn="ctr">
                <a:lnSpc>
                  <a:spcPts val="4583"/>
                </a:lnSpc>
              </a:pPr>
              <a:r>
                <a:rPr lang="en-US" sz="4583" spc="357">
                  <a:solidFill>
                    <a:srgbClr val="FFFFFF"/>
                  </a:solidFill>
                  <a:latin typeface="Open Sans Bold"/>
                </a:rPr>
                <a:t>PLAY</a:t>
              </a:r>
            </a:p>
            <a:p>
              <a:pPr algn="ctr">
                <a:lnSpc>
                  <a:spcPts val="2200"/>
                </a:lnSpc>
              </a:pPr>
              <a:r>
                <a:rPr lang="en-US" sz="2200" spc="171">
                  <a:solidFill>
                    <a:srgbClr val="FFFFFF"/>
                  </a:solidFill>
                  <a:latin typeface="Open Sans Bold"/>
                </a:rPr>
                <a:t>FOREVER</a:t>
              </a:r>
            </a:p>
          </p:txBody>
        </p:sp>
      </p:grpSp>
      <p:sp>
        <p:nvSpPr>
          <p:cNvPr id="9" name="Freeform 9"/>
          <p:cNvSpPr/>
          <p:nvPr/>
        </p:nvSpPr>
        <p:spPr>
          <a:xfrm rot="5709890">
            <a:off x="3187151" y="5599660"/>
            <a:ext cx="2164008" cy="2394477"/>
          </a:xfrm>
          <a:custGeom>
            <a:avLst/>
            <a:gdLst/>
            <a:ahLst/>
            <a:cxnLst/>
            <a:rect l="l" t="t" r="r" b="b"/>
            <a:pathLst>
              <a:path w="2164008" h="2394477">
                <a:moveTo>
                  <a:pt x="0" y="0"/>
                </a:moveTo>
                <a:lnTo>
                  <a:pt x="2164008" y="0"/>
                </a:lnTo>
                <a:lnTo>
                  <a:pt x="2164008" y="2394477"/>
                </a:lnTo>
                <a:lnTo>
                  <a:pt x="0" y="23944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5526611" y="6321549"/>
            <a:ext cx="2245789" cy="1660738"/>
            <a:chOff x="0" y="0"/>
            <a:chExt cx="2994385" cy="2214317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2994385" cy="739305"/>
              <a:chOff x="0" y="0"/>
              <a:chExt cx="8555680" cy="2112373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555680" cy="2112373"/>
              </a:xfrm>
              <a:custGeom>
                <a:avLst/>
                <a:gdLst/>
                <a:ahLst/>
                <a:cxnLst/>
                <a:rect l="l" t="t" r="r" b="b"/>
                <a:pathLst>
                  <a:path w="8555680" h="2112373">
                    <a:moveTo>
                      <a:pt x="0" y="0"/>
                    </a:moveTo>
                    <a:lnTo>
                      <a:pt x="8555680" y="0"/>
                    </a:lnTo>
                    <a:lnTo>
                      <a:pt x="8555680" y="2112373"/>
                    </a:lnTo>
                    <a:lnTo>
                      <a:pt x="0" y="211237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879EC3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144723" y="193646"/>
              <a:ext cx="2676516" cy="3059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83"/>
                </a:lnSpc>
              </a:pPr>
              <a:r>
                <a:rPr lang="en-US" sz="1416">
                  <a:solidFill>
                    <a:srgbClr val="FFFFFF"/>
                  </a:solidFill>
                  <a:latin typeface="Open Sans Bold"/>
                </a:rPr>
                <a:t>Minor in Teaching</a:t>
              </a:r>
            </a:p>
          </p:txBody>
        </p:sp>
        <p:grpSp>
          <p:nvGrpSpPr>
            <p:cNvPr id="14" name="Group 14"/>
            <p:cNvGrpSpPr/>
            <p:nvPr/>
          </p:nvGrpSpPr>
          <p:grpSpPr>
            <a:xfrm>
              <a:off x="0" y="1493719"/>
              <a:ext cx="2994385" cy="720598"/>
              <a:chOff x="0" y="0"/>
              <a:chExt cx="8555680" cy="2058921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555680" cy="2058921"/>
              </a:xfrm>
              <a:custGeom>
                <a:avLst/>
                <a:gdLst/>
                <a:ahLst/>
                <a:cxnLst/>
                <a:rect l="l" t="t" r="r" b="b"/>
                <a:pathLst>
                  <a:path w="8555680" h="2058921">
                    <a:moveTo>
                      <a:pt x="0" y="0"/>
                    </a:moveTo>
                    <a:lnTo>
                      <a:pt x="8555680" y="0"/>
                    </a:lnTo>
                    <a:lnTo>
                      <a:pt x="8555680" y="2058921"/>
                    </a:lnTo>
                    <a:lnTo>
                      <a:pt x="0" y="205892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21314D"/>
              </a:solidFill>
            </p:spPr>
          </p:sp>
        </p:grpSp>
        <p:sp>
          <p:nvSpPr>
            <p:cNvPr id="16" name="TextBox 16"/>
            <p:cNvSpPr txBox="1"/>
            <p:nvPr/>
          </p:nvSpPr>
          <p:spPr>
            <a:xfrm>
              <a:off x="137559" y="1652801"/>
              <a:ext cx="2719268" cy="3059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83"/>
                </a:lnSpc>
                <a:spcBef>
                  <a:spcPct val="0"/>
                </a:spcBef>
              </a:pPr>
              <a:r>
                <a:rPr lang="en-US" sz="1416">
                  <a:solidFill>
                    <a:srgbClr val="FFFFFF"/>
                  </a:solidFill>
                  <a:latin typeface="Open Sans Bold"/>
                </a:rPr>
                <a:t>MS in STEM Education </a:t>
              </a:r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709128"/>
              <a:ext cx="2994385" cy="784591"/>
              <a:chOff x="0" y="0"/>
              <a:chExt cx="8555680" cy="224176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555680" cy="2241765"/>
              </a:xfrm>
              <a:custGeom>
                <a:avLst/>
                <a:gdLst/>
                <a:ahLst/>
                <a:cxnLst/>
                <a:rect l="l" t="t" r="r" b="b"/>
                <a:pathLst>
                  <a:path w="8555680" h="2241765">
                    <a:moveTo>
                      <a:pt x="0" y="0"/>
                    </a:moveTo>
                    <a:lnTo>
                      <a:pt x="8555680" y="0"/>
                    </a:lnTo>
                    <a:lnTo>
                      <a:pt x="8555680" y="2241765"/>
                    </a:lnTo>
                    <a:lnTo>
                      <a:pt x="0" y="22417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9396C"/>
              </a:solidFill>
            </p:spPr>
          </p:sp>
        </p:grpSp>
        <p:sp>
          <p:nvSpPr>
            <p:cNvPr id="19" name="TextBox 19"/>
            <p:cNvSpPr txBox="1"/>
            <p:nvPr/>
          </p:nvSpPr>
          <p:spPr>
            <a:xfrm>
              <a:off x="158935" y="771501"/>
              <a:ext cx="2835450" cy="640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83"/>
                </a:lnSpc>
              </a:pPr>
              <a:r>
                <a:rPr lang="en-US" sz="1416">
                  <a:solidFill>
                    <a:srgbClr val="FFFFFF"/>
                  </a:solidFill>
                  <a:latin typeface="Open Sans Bold"/>
                </a:rPr>
                <a:t>BS in Engineering:</a:t>
              </a:r>
            </a:p>
            <a:p>
              <a:pPr>
                <a:lnSpc>
                  <a:spcPts val="1983"/>
                </a:lnSpc>
                <a:spcBef>
                  <a:spcPct val="0"/>
                </a:spcBef>
              </a:pPr>
              <a:r>
                <a:rPr lang="en-US" sz="1416">
                  <a:solidFill>
                    <a:srgbClr val="FFFFFF"/>
                  </a:solidFill>
                  <a:latin typeface="Open Sans Bold"/>
                </a:rPr>
                <a:t>STEM Teaching Focus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5358817" y="8380617"/>
            <a:ext cx="2228006" cy="482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25"/>
              </a:lnSpc>
            </a:pPr>
            <a:r>
              <a:rPr lang="en-US" sz="1375">
                <a:solidFill>
                  <a:srgbClr val="FFFFFF"/>
                </a:solidFill>
                <a:latin typeface="Open Sans Bold"/>
              </a:rPr>
              <a:t>LEARN MORE @ </a:t>
            </a:r>
          </a:p>
          <a:p>
            <a:pPr>
              <a:lnSpc>
                <a:spcPts val="1925"/>
              </a:lnSpc>
            </a:pPr>
            <a:r>
              <a:rPr lang="en-US" sz="1375">
                <a:solidFill>
                  <a:srgbClr val="FFFFFF"/>
                </a:solidFill>
                <a:latin typeface="Open Sans Bold"/>
              </a:rPr>
              <a:t>MINES.EDU/TEACHPREP:</a:t>
            </a:r>
          </a:p>
        </p:txBody>
      </p:sp>
      <p:grpSp>
        <p:nvGrpSpPr>
          <p:cNvPr id="21" name="Group 21"/>
          <p:cNvGrpSpPr/>
          <p:nvPr/>
        </p:nvGrpSpPr>
        <p:grpSpPr>
          <a:xfrm rot="5400000">
            <a:off x="722197" y="5798904"/>
            <a:ext cx="901356" cy="1048850"/>
            <a:chOff x="0" y="0"/>
            <a:chExt cx="6985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</a:path>
              </a:pathLst>
            </a:custGeom>
            <a:solidFill>
              <a:srgbClr val="21314D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111125"/>
              <a:ext cx="698500" cy="561975"/>
            </a:xfrm>
            <a:prstGeom prst="rect">
              <a:avLst/>
            </a:prstGeom>
          </p:spPr>
          <p:txBody>
            <a:bodyPr lIns="23283" tIns="23283" rIns="23283" bIns="23283" rtlCol="0" anchor="ctr"/>
            <a:lstStyle/>
            <a:p>
              <a:pPr algn="ctr">
                <a:lnSpc>
                  <a:spcPts val="1924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 flipH="1">
            <a:off x="220420" y="5836590"/>
            <a:ext cx="2895127" cy="2116075"/>
          </a:xfrm>
          <a:custGeom>
            <a:avLst/>
            <a:gdLst/>
            <a:ahLst/>
            <a:cxnLst/>
            <a:rect l="l" t="t" r="r" b="b"/>
            <a:pathLst>
              <a:path w="2895127" h="2116075">
                <a:moveTo>
                  <a:pt x="2895127" y="0"/>
                </a:moveTo>
                <a:lnTo>
                  <a:pt x="0" y="0"/>
                </a:lnTo>
                <a:lnTo>
                  <a:pt x="0" y="2116075"/>
                </a:lnTo>
                <a:lnTo>
                  <a:pt x="2895127" y="2116075"/>
                </a:lnTo>
                <a:lnTo>
                  <a:pt x="2895127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1634830" y="6519316"/>
            <a:ext cx="1232907" cy="1143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9"/>
              </a:lnSpc>
            </a:pPr>
            <a:r>
              <a:rPr lang="en-US" sz="1099">
                <a:solidFill>
                  <a:srgbClr val="FFFFFF"/>
                </a:solidFill>
                <a:latin typeface="Open Sans Bold"/>
              </a:rPr>
              <a:t>The only </a:t>
            </a:r>
          </a:p>
          <a:p>
            <a:pPr algn="ctr">
              <a:lnSpc>
                <a:spcPts val="1539"/>
              </a:lnSpc>
            </a:pPr>
            <a:r>
              <a:rPr lang="en-US" sz="1099">
                <a:solidFill>
                  <a:srgbClr val="FFFFFF"/>
                </a:solidFill>
                <a:latin typeface="Open Sans Bold"/>
              </a:rPr>
              <a:t>program in Colorado focused exclusively on training STEM teachers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30050" y="6092177"/>
            <a:ext cx="881469" cy="53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5"/>
              </a:lnSpc>
            </a:pPr>
            <a:r>
              <a:rPr lang="en-US" sz="1375">
                <a:solidFill>
                  <a:srgbClr val="FFFFFF"/>
                </a:solidFill>
                <a:latin typeface="Open Sans Bold"/>
              </a:rPr>
              <a:t>TEACH</a:t>
            </a:r>
          </a:p>
          <a:p>
            <a:pPr algn="ctr">
              <a:lnSpc>
                <a:spcPts val="1375"/>
              </a:lnSpc>
            </a:pPr>
            <a:r>
              <a:rPr lang="en-US" sz="1375">
                <a:solidFill>
                  <a:srgbClr val="FFFFFF"/>
                </a:solidFill>
                <a:latin typeface="Open Sans Bold"/>
              </a:rPr>
              <a:t>@MINES </a:t>
            </a:r>
          </a:p>
          <a:p>
            <a:pPr algn="ctr">
              <a:lnSpc>
                <a:spcPts val="1375"/>
              </a:lnSpc>
            </a:pPr>
            <a:r>
              <a:rPr lang="en-US" sz="1375">
                <a:solidFill>
                  <a:srgbClr val="FFFFFF"/>
                </a:solidFill>
                <a:latin typeface="Open Sans Bold"/>
              </a:rPr>
              <a:t>IS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06778" y="7047454"/>
            <a:ext cx="870208" cy="824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6"/>
              </a:lnSpc>
            </a:pPr>
            <a:r>
              <a:rPr lang="en-US" sz="940">
                <a:solidFill>
                  <a:srgbClr val="FFFFFF"/>
                </a:solidFill>
                <a:latin typeface="Open Sans Bold"/>
              </a:rPr>
              <a:t>Rated in the </a:t>
            </a:r>
          </a:p>
          <a:p>
            <a:pPr algn="ctr">
              <a:lnSpc>
                <a:spcPts val="1316"/>
              </a:lnSpc>
            </a:pPr>
            <a:r>
              <a:rPr lang="en-US" sz="940">
                <a:solidFill>
                  <a:srgbClr val="FFFFFF"/>
                </a:solidFill>
                <a:latin typeface="Open Sans Bold"/>
              </a:rPr>
              <a:t>top 5 physics teacher prep programs </a:t>
            </a:r>
          </a:p>
          <a:p>
            <a:pPr algn="ctr">
              <a:lnSpc>
                <a:spcPts val="1316"/>
              </a:lnSpc>
            </a:pPr>
            <a:r>
              <a:rPr lang="en-US" sz="940">
                <a:solidFill>
                  <a:srgbClr val="FFFFFF"/>
                </a:solidFill>
                <a:latin typeface="Open Sans Bold"/>
              </a:rPr>
              <a:t>in the US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0" y="7945627"/>
            <a:ext cx="7772400" cy="2112773"/>
            <a:chOff x="0" y="0"/>
            <a:chExt cx="5131392" cy="1394868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5131393" cy="1394868"/>
            </a:xfrm>
            <a:custGeom>
              <a:avLst/>
              <a:gdLst/>
              <a:ahLst/>
              <a:cxnLst/>
              <a:rect l="l" t="t" r="r" b="b"/>
              <a:pathLst>
                <a:path w="5131393" h="1394868">
                  <a:moveTo>
                    <a:pt x="0" y="0"/>
                  </a:moveTo>
                  <a:lnTo>
                    <a:pt x="5131393" y="0"/>
                  </a:lnTo>
                  <a:lnTo>
                    <a:pt x="5131393" y="1394868"/>
                  </a:lnTo>
                  <a:lnTo>
                    <a:pt x="0" y="1394868"/>
                  </a:lnTo>
                  <a:lnTo>
                    <a:pt x="0" y="0"/>
                  </a:lnTo>
                </a:path>
              </a:pathLst>
            </a:custGeom>
            <a:solidFill>
              <a:srgbClr val="09396C"/>
            </a:solidFill>
          </p:spPr>
        </p:sp>
      </p:grpSp>
      <p:grpSp>
        <p:nvGrpSpPr>
          <p:cNvPr id="30" name="Group 30"/>
          <p:cNvGrpSpPr/>
          <p:nvPr/>
        </p:nvGrpSpPr>
        <p:grpSpPr>
          <a:xfrm>
            <a:off x="347449" y="8605645"/>
            <a:ext cx="1209572" cy="867267"/>
            <a:chOff x="0" y="0"/>
            <a:chExt cx="1612763" cy="1156356"/>
          </a:xfrm>
        </p:grpSpPr>
        <p:sp>
          <p:nvSpPr>
            <p:cNvPr id="31" name="Freeform 31"/>
            <p:cNvSpPr/>
            <p:nvPr/>
          </p:nvSpPr>
          <p:spPr>
            <a:xfrm>
              <a:off x="158850" y="0"/>
              <a:ext cx="1317227" cy="569954"/>
            </a:xfrm>
            <a:custGeom>
              <a:avLst/>
              <a:gdLst/>
              <a:ahLst/>
              <a:cxnLst/>
              <a:rect l="l" t="t" r="r" b="b"/>
              <a:pathLst>
                <a:path w="1317227" h="569954">
                  <a:moveTo>
                    <a:pt x="0" y="0"/>
                  </a:moveTo>
                  <a:lnTo>
                    <a:pt x="1317228" y="0"/>
                  </a:lnTo>
                  <a:lnTo>
                    <a:pt x="1317228" y="569954"/>
                  </a:lnTo>
                  <a:lnTo>
                    <a:pt x="0" y="569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32" name="TextBox 32"/>
            <p:cNvSpPr txBox="1"/>
            <p:nvPr/>
          </p:nvSpPr>
          <p:spPr>
            <a:xfrm>
              <a:off x="0" y="639825"/>
              <a:ext cx="1612763" cy="1100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en-US" sz="500">
                  <a:solidFill>
                    <a:srgbClr val="FFFFFF"/>
                  </a:solidFill>
                  <a:latin typeface="Open Sans"/>
                </a:rPr>
                <a:t>is part of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140430" y="816578"/>
              <a:ext cx="1354067" cy="339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50"/>
                </a:lnSpc>
              </a:pPr>
              <a:r>
                <a:rPr lang="en-US" sz="750">
                  <a:solidFill>
                    <a:srgbClr val="FFFFFF"/>
                  </a:solidFill>
                  <a:latin typeface="Open Sans"/>
                </a:rPr>
                <a:t>University Honors and </a:t>
              </a:r>
            </a:p>
            <a:p>
              <a:pPr algn="ctr">
                <a:lnSpc>
                  <a:spcPts val="1050"/>
                </a:lnSpc>
              </a:pPr>
              <a:r>
                <a:rPr lang="en-US" sz="750">
                  <a:solidFill>
                    <a:srgbClr val="FFFFFF"/>
                  </a:solidFill>
                  <a:latin typeface="Open Sans"/>
                </a:rPr>
                <a:t>Scholars Programs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6182913" y="8193640"/>
            <a:ext cx="1227546" cy="1716847"/>
            <a:chOff x="0" y="0"/>
            <a:chExt cx="1636728" cy="2289129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636728" cy="2289129"/>
            </a:xfrm>
            <a:custGeom>
              <a:avLst/>
              <a:gdLst/>
              <a:ahLst/>
              <a:cxnLst/>
              <a:rect l="l" t="t" r="r" b="b"/>
              <a:pathLst>
                <a:path w="1636728" h="2289129">
                  <a:moveTo>
                    <a:pt x="0" y="0"/>
                  </a:moveTo>
                  <a:lnTo>
                    <a:pt x="1636728" y="0"/>
                  </a:lnTo>
                  <a:lnTo>
                    <a:pt x="1636728" y="2289129"/>
                  </a:lnTo>
                  <a:lnTo>
                    <a:pt x="0" y="22891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>
              <a:off x="161999" y="793722"/>
              <a:ext cx="1312729" cy="1312729"/>
            </a:xfrm>
            <a:custGeom>
              <a:avLst/>
              <a:gdLst/>
              <a:ahLst/>
              <a:cxnLst/>
              <a:rect l="l" t="t" r="r" b="b"/>
              <a:pathLst>
                <a:path w="1312729" h="1312729">
                  <a:moveTo>
                    <a:pt x="0" y="0"/>
                  </a:moveTo>
                  <a:lnTo>
                    <a:pt x="1312729" y="0"/>
                  </a:lnTo>
                  <a:lnTo>
                    <a:pt x="1312729" y="1312729"/>
                  </a:lnTo>
                  <a:lnTo>
                    <a:pt x="0" y="13127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</p:grpSp>
      <p:sp>
        <p:nvSpPr>
          <p:cNvPr id="37" name="TextBox 37"/>
          <p:cNvSpPr txBox="1"/>
          <p:nvPr/>
        </p:nvSpPr>
        <p:spPr>
          <a:xfrm>
            <a:off x="2923462" y="8096057"/>
            <a:ext cx="1895007" cy="1814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285">
                <a:solidFill>
                  <a:srgbClr val="FFFFFF"/>
                </a:solidFill>
                <a:latin typeface="Open Sans Bold"/>
              </a:rPr>
              <a:t>ENGINEERS MAKE </a:t>
            </a:r>
            <a:r>
              <a:rPr lang="en-US" sz="1285">
                <a:solidFill>
                  <a:srgbClr val="879EC3"/>
                </a:solidFill>
                <a:latin typeface="Open Sans Bold"/>
              </a:rPr>
              <a:t>BRIDGES</a:t>
            </a:r>
          </a:p>
          <a:p>
            <a:pPr algn="ctr">
              <a:lnSpc>
                <a:spcPts val="1800"/>
              </a:lnSpc>
            </a:pPr>
            <a:r>
              <a:rPr lang="en-US" sz="1285">
                <a:solidFill>
                  <a:srgbClr val="FFFFFF"/>
                </a:solidFill>
                <a:latin typeface="Open Sans Bold"/>
              </a:rPr>
              <a:t>ARTISTS MAKE </a:t>
            </a:r>
            <a:r>
              <a:rPr lang="en-US" sz="1285">
                <a:solidFill>
                  <a:srgbClr val="879EC3"/>
                </a:solidFill>
                <a:latin typeface="Open Sans Bold"/>
              </a:rPr>
              <a:t>PAINTINGS</a:t>
            </a:r>
          </a:p>
          <a:p>
            <a:pPr algn="ctr">
              <a:lnSpc>
                <a:spcPts val="1800"/>
              </a:lnSpc>
            </a:pPr>
            <a:r>
              <a:rPr lang="en-US" sz="1285">
                <a:solidFill>
                  <a:srgbClr val="FFFFFF"/>
                </a:solidFill>
                <a:latin typeface="Open Sans Bold"/>
              </a:rPr>
              <a:t>SCIENTISTS MAKE </a:t>
            </a:r>
            <a:r>
              <a:rPr lang="en-US" sz="1285">
                <a:solidFill>
                  <a:srgbClr val="879EC3"/>
                </a:solidFill>
                <a:latin typeface="Open Sans Bold"/>
              </a:rPr>
              <a:t>ROCKETS</a:t>
            </a:r>
          </a:p>
          <a:p>
            <a:pPr algn="ctr">
              <a:lnSpc>
                <a:spcPts val="1800"/>
              </a:lnSpc>
            </a:pPr>
            <a:r>
              <a:rPr lang="en-US" sz="1285">
                <a:solidFill>
                  <a:srgbClr val="F0592B"/>
                </a:solidFill>
                <a:latin typeface="Open Sans Bold"/>
              </a:rPr>
              <a:t>TEACHERS MAKE </a:t>
            </a:r>
          </a:p>
          <a:p>
            <a:pPr algn="ctr">
              <a:lnSpc>
                <a:spcPts val="1800"/>
              </a:lnSpc>
            </a:pPr>
            <a:r>
              <a:rPr lang="en-US" sz="1285">
                <a:solidFill>
                  <a:srgbClr val="F0592B"/>
                </a:solidFill>
                <a:latin typeface="Open Sans Bold"/>
              </a:rPr>
              <a:t>THEM ALL</a:t>
            </a:r>
          </a:p>
        </p:txBody>
      </p:sp>
      <p:grpSp>
        <p:nvGrpSpPr>
          <p:cNvPr id="38" name="Group 38"/>
          <p:cNvGrpSpPr/>
          <p:nvPr/>
        </p:nvGrpSpPr>
        <p:grpSpPr>
          <a:xfrm>
            <a:off x="220420" y="2477994"/>
            <a:ext cx="3009451" cy="3231993"/>
            <a:chOff x="0" y="0"/>
            <a:chExt cx="4012601" cy="4309324"/>
          </a:xfrm>
        </p:grpSpPr>
        <p:grpSp>
          <p:nvGrpSpPr>
            <p:cNvPr id="39" name="Group 39"/>
            <p:cNvGrpSpPr/>
            <p:nvPr/>
          </p:nvGrpSpPr>
          <p:grpSpPr>
            <a:xfrm>
              <a:off x="679507" y="29614"/>
              <a:ext cx="3258841" cy="701404"/>
              <a:chOff x="0" y="0"/>
              <a:chExt cx="7994971" cy="1720766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7994971" cy="1720766"/>
              </a:xfrm>
              <a:custGeom>
                <a:avLst/>
                <a:gdLst/>
                <a:ahLst/>
                <a:cxnLst/>
                <a:rect l="l" t="t" r="r" b="b"/>
                <a:pathLst>
                  <a:path w="7994971" h="1720766">
                    <a:moveTo>
                      <a:pt x="0" y="0"/>
                    </a:moveTo>
                    <a:lnTo>
                      <a:pt x="7994971" y="0"/>
                    </a:lnTo>
                    <a:lnTo>
                      <a:pt x="7994971" y="1720766"/>
                    </a:lnTo>
                    <a:lnTo>
                      <a:pt x="0" y="172076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879EC3"/>
              </a:solidFill>
            </p:spPr>
          </p:sp>
        </p:grpSp>
        <p:grpSp>
          <p:nvGrpSpPr>
            <p:cNvPr id="41" name="Group 41"/>
            <p:cNvGrpSpPr/>
            <p:nvPr/>
          </p:nvGrpSpPr>
          <p:grpSpPr>
            <a:xfrm>
              <a:off x="679507" y="929436"/>
              <a:ext cx="3258841" cy="701404"/>
              <a:chOff x="0" y="0"/>
              <a:chExt cx="7994971" cy="1720766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7994971" cy="1720766"/>
              </a:xfrm>
              <a:custGeom>
                <a:avLst/>
                <a:gdLst/>
                <a:ahLst/>
                <a:cxnLst/>
                <a:rect l="l" t="t" r="r" b="b"/>
                <a:pathLst>
                  <a:path w="7994971" h="1720766">
                    <a:moveTo>
                      <a:pt x="0" y="0"/>
                    </a:moveTo>
                    <a:lnTo>
                      <a:pt x="7994971" y="0"/>
                    </a:lnTo>
                    <a:lnTo>
                      <a:pt x="7994971" y="1720766"/>
                    </a:lnTo>
                    <a:lnTo>
                      <a:pt x="0" y="172076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879EC3"/>
              </a:solidFill>
            </p:spPr>
          </p:sp>
        </p:grpSp>
        <p:grpSp>
          <p:nvGrpSpPr>
            <p:cNvPr id="43" name="Group 43"/>
            <p:cNvGrpSpPr/>
            <p:nvPr/>
          </p:nvGrpSpPr>
          <p:grpSpPr>
            <a:xfrm>
              <a:off x="679507" y="2729079"/>
              <a:ext cx="3258841" cy="701404"/>
              <a:chOff x="0" y="0"/>
              <a:chExt cx="7994971" cy="1720766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7994971" cy="1720766"/>
              </a:xfrm>
              <a:custGeom>
                <a:avLst/>
                <a:gdLst/>
                <a:ahLst/>
                <a:cxnLst/>
                <a:rect l="l" t="t" r="r" b="b"/>
                <a:pathLst>
                  <a:path w="7994971" h="1720766">
                    <a:moveTo>
                      <a:pt x="0" y="0"/>
                    </a:moveTo>
                    <a:lnTo>
                      <a:pt x="7994971" y="0"/>
                    </a:lnTo>
                    <a:lnTo>
                      <a:pt x="7994971" y="1720766"/>
                    </a:lnTo>
                    <a:lnTo>
                      <a:pt x="0" y="172076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879EC3"/>
              </a:solidFill>
            </p:spPr>
          </p:sp>
        </p:grpSp>
        <p:grpSp>
          <p:nvGrpSpPr>
            <p:cNvPr id="45" name="Group 45"/>
            <p:cNvGrpSpPr/>
            <p:nvPr/>
          </p:nvGrpSpPr>
          <p:grpSpPr>
            <a:xfrm>
              <a:off x="0" y="28363"/>
              <a:ext cx="702655" cy="702655"/>
              <a:chOff x="0" y="0"/>
              <a:chExt cx="1913890" cy="1913890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C4628"/>
              </a:solidFill>
            </p:spPr>
          </p:sp>
        </p:grpSp>
        <p:sp>
          <p:nvSpPr>
            <p:cNvPr id="47" name="Freeform 47"/>
            <p:cNvSpPr/>
            <p:nvPr/>
          </p:nvSpPr>
          <p:spPr>
            <a:xfrm>
              <a:off x="91422" y="0"/>
              <a:ext cx="789379" cy="687078"/>
            </a:xfrm>
            <a:custGeom>
              <a:avLst/>
              <a:gdLst/>
              <a:ahLst/>
              <a:cxnLst/>
              <a:rect l="l" t="t" r="r" b="b"/>
              <a:pathLst>
                <a:path w="789379" h="687078">
                  <a:moveTo>
                    <a:pt x="0" y="0"/>
                  </a:moveTo>
                  <a:lnTo>
                    <a:pt x="789379" y="0"/>
                  </a:lnTo>
                  <a:lnTo>
                    <a:pt x="789379" y="687078"/>
                  </a:lnTo>
                  <a:lnTo>
                    <a:pt x="0" y="687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8" name="Group 48"/>
            <p:cNvGrpSpPr/>
            <p:nvPr/>
          </p:nvGrpSpPr>
          <p:grpSpPr>
            <a:xfrm>
              <a:off x="679507" y="1829257"/>
              <a:ext cx="3258841" cy="701404"/>
              <a:chOff x="0" y="0"/>
              <a:chExt cx="7994971" cy="1720766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7994971" cy="1720766"/>
              </a:xfrm>
              <a:custGeom>
                <a:avLst/>
                <a:gdLst/>
                <a:ahLst/>
                <a:cxnLst/>
                <a:rect l="l" t="t" r="r" b="b"/>
                <a:pathLst>
                  <a:path w="7994971" h="1720766">
                    <a:moveTo>
                      <a:pt x="0" y="0"/>
                    </a:moveTo>
                    <a:lnTo>
                      <a:pt x="7994971" y="0"/>
                    </a:lnTo>
                    <a:lnTo>
                      <a:pt x="7994971" y="1720766"/>
                    </a:lnTo>
                    <a:lnTo>
                      <a:pt x="0" y="172076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879EC3"/>
              </a:solidFill>
            </p:spPr>
          </p:sp>
        </p:grpSp>
        <p:grpSp>
          <p:nvGrpSpPr>
            <p:cNvPr id="50" name="Group 50"/>
            <p:cNvGrpSpPr/>
            <p:nvPr/>
          </p:nvGrpSpPr>
          <p:grpSpPr>
            <a:xfrm>
              <a:off x="679507" y="3607920"/>
              <a:ext cx="3258841" cy="701404"/>
              <a:chOff x="0" y="0"/>
              <a:chExt cx="7994971" cy="1720766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7994971" cy="1720766"/>
              </a:xfrm>
              <a:custGeom>
                <a:avLst/>
                <a:gdLst/>
                <a:ahLst/>
                <a:cxnLst/>
                <a:rect l="l" t="t" r="r" b="b"/>
                <a:pathLst>
                  <a:path w="7994971" h="1720766">
                    <a:moveTo>
                      <a:pt x="0" y="0"/>
                    </a:moveTo>
                    <a:lnTo>
                      <a:pt x="7994971" y="0"/>
                    </a:lnTo>
                    <a:lnTo>
                      <a:pt x="7994971" y="1720766"/>
                    </a:lnTo>
                    <a:lnTo>
                      <a:pt x="0" y="172076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879EC3"/>
              </a:solidFill>
            </p:spPr>
          </p:sp>
        </p:grpSp>
        <p:grpSp>
          <p:nvGrpSpPr>
            <p:cNvPr id="52" name="Group 52"/>
            <p:cNvGrpSpPr/>
            <p:nvPr/>
          </p:nvGrpSpPr>
          <p:grpSpPr>
            <a:xfrm>
              <a:off x="0" y="3606669"/>
              <a:ext cx="702655" cy="702655"/>
              <a:chOff x="0" y="0"/>
              <a:chExt cx="1913890" cy="1913890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C4628"/>
              </a:solidFill>
            </p:spPr>
          </p:sp>
        </p:grpSp>
        <p:sp>
          <p:nvSpPr>
            <p:cNvPr id="54" name="Freeform 54"/>
            <p:cNvSpPr/>
            <p:nvPr/>
          </p:nvSpPr>
          <p:spPr>
            <a:xfrm>
              <a:off x="91422" y="3578306"/>
              <a:ext cx="789379" cy="687078"/>
            </a:xfrm>
            <a:custGeom>
              <a:avLst/>
              <a:gdLst/>
              <a:ahLst/>
              <a:cxnLst/>
              <a:rect l="l" t="t" r="r" b="b"/>
              <a:pathLst>
                <a:path w="789379" h="687078">
                  <a:moveTo>
                    <a:pt x="0" y="0"/>
                  </a:moveTo>
                  <a:lnTo>
                    <a:pt x="789379" y="0"/>
                  </a:lnTo>
                  <a:lnTo>
                    <a:pt x="789379" y="687078"/>
                  </a:lnTo>
                  <a:lnTo>
                    <a:pt x="0" y="687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5" name="TextBox 55"/>
            <p:cNvSpPr txBox="1"/>
            <p:nvPr/>
          </p:nvSpPr>
          <p:spPr>
            <a:xfrm>
              <a:off x="902869" y="3773222"/>
              <a:ext cx="3109732" cy="342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93"/>
                </a:lnSpc>
              </a:pPr>
              <a:r>
                <a:rPr lang="en-US" sz="1566" spc="92">
                  <a:solidFill>
                    <a:srgbClr val="000000"/>
                  </a:solidFill>
                  <a:latin typeface="Open Sans Bold"/>
                </a:rPr>
                <a:t>9 MONTH CONTRACT</a:t>
              </a:r>
            </a:p>
          </p:txBody>
        </p:sp>
        <p:grpSp>
          <p:nvGrpSpPr>
            <p:cNvPr id="56" name="Group 56"/>
            <p:cNvGrpSpPr/>
            <p:nvPr/>
          </p:nvGrpSpPr>
          <p:grpSpPr>
            <a:xfrm>
              <a:off x="0" y="928185"/>
              <a:ext cx="702655" cy="702655"/>
              <a:chOff x="0" y="0"/>
              <a:chExt cx="1913890" cy="1913890"/>
            </a:xfrm>
          </p:grpSpPr>
          <p:sp>
            <p:nvSpPr>
              <p:cNvPr id="57" name="Freeform 57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C4628"/>
              </a:solidFill>
            </p:spPr>
          </p:sp>
        </p:grpSp>
        <p:sp>
          <p:nvSpPr>
            <p:cNvPr id="58" name="Freeform 58"/>
            <p:cNvSpPr/>
            <p:nvPr/>
          </p:nvSpPr>
          <p:spPr>
            <a:xfrm>
              <a:off x="91422" y="894577"/>
              <a:ext cx="789379" cy="687078"/>
            </a:xfrm>
            <a:custGeom>
              <a:avLst/>
              <a:gdLst/>
              <a:ahLst/>
              <a:cxnLst/>
              <a:rect l="l" t="t" r="r" b="b"/>
              <a:pathLst>
                <a:path w="789379" h="687078">
                  <a:moveTo>
                    <a:pt x="0" y="0"/>
                  </a:moveTo>
                  <a:lnTo>
                    <a:pt x="789379" y="0"/>
                  </a:lnTo>
                  <a:lnTo>
                    <a:pt x="789379" y="687078"/>
                  </a:lnTo>
                  <a:lnTo>
                    <a:pt x="0" y="687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59" name="Group 59"/>
            <p:cNvGrpSpPr/>
            <p:nvPr/>
          </p:nvGrpSpPr>
          <p:grpSpPr>
            <a:xfrm>
              <a:off x="0" y="1828006"/>
              <a:ext cx="702655" cy="702655"/>
              <a:chOff x="0" y="0"/>
              <a:chExt cx="1913890" cy="1913890"/>
            </a:xfrm>
          </p:grpSpPr>
          <p:sp>
            <p:nvSpPr>
              <p:cNvPr id="60" name="Freeform 60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C4628"/>
              </a:solidFill>
            </p:spPr>
          </p:sp>
        </p:grpSp>
        <p:sp>
          <p:nvSpPr>
            <p:cNvPr id="61" name="Freeform 61"/>
            <p:cNvSpPr/>
            <p:nvPr/>
          </p:nvSpPr>
          <p:spPr>
            <a:xfrm>
              <a:off x="91422" y="1789153"/>
              <a:ext cx="789379" cy="687078"/>
            </a:xfrm>
            <a:custGeom>
              <a:avLst/>
              <a:gdLst/>
              <a:ahLst/>
              <a:cxnLst/>
              <a:rect l="l" t="t" r="r" b="b"/>
              <a:pathLst>
                <a:path w="789379" h="687078">
                  <a:moveTo>
                    <a:pt x="0" y="0"/>
                  </a:moveTo>
                  <a:lnTo>
                    <a:pt x="789379" y="0"/>
                  </a:lnTo>
                  <a:lnTo>
                    <a:pt x="789379" y="687078"/>
                  </a:lnTo>
                  <a:lnTo>
                    <a:pt x="0" y="687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62" name="Group 62"/>
            <p:cNvGrpSpPr/>
            <p:nvPr/>
          </p:nvGrpSpPr>
          <p:grpSpPr>
            <a:xfrm>
              <a:off x="0" y="2727828"/>
              <a:ext cx="702655" cy="702655"/>
              <a:chOff x="0" y="0"/>
              <a:chExt cx="1913890" cy="1913890"/>
            </a:xfrm>
          </p:grpSpPr>
          <p:sp>
            <p:nvSpPr>
              <p:cNvPr id="63" name="Freeform 63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C4628"/>
              </a:solidFill>
            </p:spPr>
          </p:sp>
        </p:grpSp>
        <p:sp>
          <p:nvSpPr>
            <p:cNvPr id="64" name="Freeform 64"/>
            <p:cNvSpPr/>
            <p:nvPr/>
          </p:nvSpPr>
          <p:spPr>
            <a:xfrm>
              <a:off x="91422" y="2683730"/>
              <a:ext cx="789379" cy="687078"/>
            </a:xfrm>
            <a:custGeom>
              <a:avLst/>
              <a:gdLst/>
              <a:ahLst/>
              <a:cxnLst/>
              <a:rect l="l" t="t" r="r" b="b"/>
              <a:pathLst>
                <a:path w="789379" h="687078">
                  <a:moveTo>
                    <a:pt x="0" y="0"/>
                  </a:moveTo>
                  <a:lnTo>
                    <a:pt x="789379" y="0"/>
                  </a:lnTo>
                  <a:lnTo>
                    <a:pt x="789379" y="687078"/>
                  </a:lnTo>
                  <a:lnTo>
                    <a:pt x="0" y="687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5" name="TextBox 65"/>
            <p:cNvSpPr txBox="1"/>
            <p:nvPr/>
          </p:nvSpPr>
          <p:spPr>
            <a:xfrm>
              <a:off x="902869" y="1094112"/>
              <a:ext cx="3109732" cy="342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93"/>
                </a:lnSpc>
              </a:pPr>
              <a:r>
                <a:rPr lang="en-US" sz="1566" spc="92">
                  <a:solidFill>
                    <a:srgbClr val="000000"/>
                  </a:solidFill>
                  <a:latin typeface="Open Sans Bold"/>
                </a:rPr>
                <a:t>LOAN FORGIVENESS</a:t>
              </a:r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902869" y="1995964"/>
              <a:ext cx="3087665" cy="3423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93"/>
                </a:lnSpc>
              </a:pPr>
              <a:r>
                <a:rPr lang="en-US" sz="1566" spc="92">
                  <a:solidFill>
                    <a:srgbClr val="000000"/>
                  </a:solidFill>
                  <a:latin typeface="Open Sans Bold"/>
                </a:rPr>
                <a:t>GREAT SALARY +</a:t>
              </a:r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902869" y="2838320"/>
              <a:ext cx="3109732" cy="5324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66"/>
                </a:lnSpc>
              </a:pPr>
              <a:r>
                <a:rPr lang="en-US" sz="1566" spc="92">
                  <a:solidFill>
                    <a:srgbClr val="000000"/>
                  </a:solidFill>
                  <a:latin typeface="Open Sans Bold"/>
                </a:rPr>
                <a:t>THOUSANDS MORE FOR COACHING</a:t>
              </a:r>
            </a:p>
          </p:txBody>
        </p:sp>
        <p:sp>
          <p:nvSpPr>
            <p:cNvPr id="68" name="TextBox 68"/>
            <p:cNvSpPr txBox="1"/>
            <p:nvPr/>
          </p:nvSpPr>
          <p:spPr>
            <a:xfrm>
              <a:off x="902869" y="194208"/>
              <a:ext cx="3109732" cy="3423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93"/>
                </a:lnSpc>
              </a:pPr>
              <a:r>
                <a:rPr lang="en-US" sz="1566" spc="92">
                  <a:solidFill>
                    <a:srgbClr val="000000"/>
                  </a:solidFill>
                  <a:latin typeface="Open Sans Bold"/>
                </a:rPr>
                <a:t>JOB SATISFACTION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75" y="-53717"/>
            <a:ext cx="7761025" cy="8036004"/>
            <a:chOff x="0" y="0"/>
            <a:chExt cx="10348033" cy="1071467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1358" b="11358"/>
            <a:stretch>
              <a:fillRect/>
            </a:stretch>
          </p:blipFill>
          <p:spPr>
            <a:xfrm flipH="1">
              <a:off x="0" y="0"/>
              <a:ext cx="10348033" cy="5328232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13996" r="10869" b="3126"/>
            <a:stretch>
              <a:fillRect/>
            </a:stretch>
          </p:blipFill>
          <p:spPr>
            <a:xfrm>
              <a:off x="0" y="5386440"/>
              <a:ext cx="10348033" cy="5328232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5526611" y="6321549"/>
            <a:ext cx="2245789" cy="1660738"/>
            <a:chOff x="0" y="0"/>
            <a:chExt cx="2994385" cy="2214317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2994385" cy="739305"/>
              <a:chOff x="0" y="0"/>
              <a:chExt cx="8555680" cy="211237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555680" cy="2112373"/>
              </a:xfrm>
              <a:custGeom>
                <a:avLst/>
                <a:gdLst/>
                <a:ahLst/>
                <a:cxnLst/>
                <a:rect l="l" t="t" r="r" b="b"/>
                <a:pathLst>
                  <a:path w="8555680" h="2112373">
                    <a:moveTo>
                      <a:pt x="0" y="0"/>
                    </a:moveTo>
                    <a:lnTo>
                      <a:pt x="8555680" y="0"/>
                    </a:lnTo>
                    <a:lnTo>
                      <a:pt x="8555680" y="2112373"/>
                    </a:lnTo>
                    <a:lnTo>
                      <a:pt x="0" y="211237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879EC3"/>
              </a:solidFill>
            </p:spPr>
          </p:sp>
        </p:grpSp>
        <p:sp>
          <p:nvSpPr>
            <p:cNvPr id="8" name="TextBox 8"/>
            <p:cNvSpPr txBox="1"/>
            <p:nvPr/>
          </p:nvSpPr>
          <p:spPr>
            <a:xfrm>
              <a:off x="144723" y="193646"/>
              <a:ext cx="2676516" cy="3059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83"/>
                </a:lnSpc>
              </a:pPr>
              <a:r>
                <a:rPr lang="en-US" sz="1416">
                  <a:solidFill>
                    <a:srgbClr val="FFFFFF"/>
                  </a:solidFill>
                  <a:latin typeface="Open Sans Bold"/>
                </a:rPr>
                <a:t>Minor in Teaching</a:t>
              </a:r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0" y="1493719"/>
              <a:ext cx="2994385" cy="720598"/>
              <a:chOff x="0" y="0"/>
              <a:chExt cx="8555680" cy="2058921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555680" cy="2058921"/>
              </a:xfrm>
              <a:custGeom>
                <a:avLst/>
                <a:gdLst/>
                <a:ahLst/>
                <a:cxnLst/>
                <a:rect l="l" t="t" r="r" b="b"/>
                <a:pathLst>
                  <a:path w="8555680" h="2058921">
                    <a:moveTo>
                      <a:pt x="0" y="0"/>
                    </a:moveTo>
                    <a:lnTo>
                      <a:pt x="8555680" y="0"/>
                    </a:lnTo>
                    <a:lnTo>
                      <a:pt x="8555680" y="2058921"/>
                    </a:lnTo>
                    <a:lnTo>
                      <a:pt x="0" y="205892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21314D"/>
              </a:solidFill>
            </p:spPr>
          </p:sp>
        </p:grpSp>
        <p:sp>
          <p:nvSpPr>
            <p:cNvPr id="11" name="TextBox 11"/>
            <p:cNvSpPr txBox="1"/>
            <p:nvPr/>
          </p:nvSpPr>
          <p:spPr>
            <a:xfrm>
              <a:off x="137559" y="1652801"/>
              <a:ext cx="2719268" cy="3059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83"/>
                </a:lnSpc>
                <a:spcBef>
                  <a:spcPct val="0"/>
                </a:spcBef>
              </a:pPr>
              <a:r>
                <a:rPr lang="en-US" sz="1416">
                  <a:solidFill>
                    <a:srgbClr val="FFFFFF"/>
                  </a:solidFill>
                  <a:latin typeface="Open Sans Bold"/>
                </a:rPr>
                <a:t>MS in STEM Education </a:t>
              </a:r>
            </a:p>
          </p:txBody>
        </p:sp>
        <p:grpSp>
          <p:nvGrpSpPr>
            <p:cNvPr id="12" name="Group 12"/>
            <p:cNvGrpSpPr/>
            <p:nvPr/>
          </p:nvGrpSpPr>
          <p:grpSpPr>
            <a:xfrm>
              <a:off x="0" y="709128"/>
              <a:ext cx="2994385" cy="784591"/>
              <a:chOff x="0" y="0"/>
              <a:chExt cx="8555680" cy="2241765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555680" cy="2241765"/>
              </a:xfrm>
              <a:custGeom>
                <a:avLst/>
                <a:gdLst/>
                <a:ahLst/>
                <a:cxnLst/>
                <a:rect l="l" t="t" r="r" b="b"/>
                <a:pathLst>
                  <a:path w="8555680" h="2241765">
                    <a:moveTo>
                      <a:pt x="0" y="0"/>
                    </a:moveTo>
                    <a:lnTo>
                      <a:pt x="8555680" y="0"/>
                    </a:lnTo>
                    <a:lnTo>
                      <a:pt x="8555680" y="2241765"/>
                    </a:lnTo>
                    <a:lnTo>
                      <a:pt x="0" y="22417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9396C"/>
              </a:solidFill>
            </p:spPr>
          </p:sp>
        </p:grpSp>
        <p:sp>
          <p:nvSpPr>
            <p:cNvPr id="14" name="TextBox 14"/>
            <p:cNvSpPr txBox="1"/>
            <p:nvPr/>
          </p:nvSpPr>
          <p:spPr>
            <a:xfrm>
              <a:off x="158935" y="771501"/>
              <a:ext cx="2835450" cy="640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83"/>
                </a:lnSpc>
              </a:pPr>
              <a:r>
                <a:rPr lang="en-US" sz="1416">
                  <a:solidFill>
                    <a:srgbClr val="FFFFFF"/>
                  </a:solidFill>
                  <a:latin typeface="Open Sans Bold"/>
                </a:rPr>
                <a:t>BS in Engineering:</a:t>
              </a:r>
            </a:p>
            <a:p>
              <a:pPr>
                <a:lnSpc>
                  <a:spcPts val="1983"/>
                </a:lnSpc>
                <a:spcBef>
                  <a:spcPct val="0"/>
                </a:spcBef>
              </a:pPr>
              <a:r>
                <a:rPr lang="en-US" sz="1416">
                  <a:solidFill>
                    <a:srgbClr val="FFFFFF"/>
                  </a:solidFill>
                  <a:latin typeface="Open Sans Bold"/>
                </a:rPr>
                <a:t>STEM Teaching Focus</a:t>
              </a:r>
            </a:p>
          </p:txBody>
        </p:sp>
      </p:grpSp>
      <p:sp>
        <p:nvSpPr>
          <p:cNvPr id="15" name="Freeform 15"/>
          <p:cNvSpPr/>
          <p:nvPr/>
        </p:nvSpPr>
        <p:spPr>
          <a:xfrm rot="-10800000">
            <a:off x="11375" y="-92924"/>
            <a:ext cx="4991279" cy="3648171"/>
          </a:xfrm>
          <a:custGeom>
            <a:avLst/>
            <a:gdLst/>
            <a:ahLst/>
            <a:cxnLst/>
            <a:rect l="l" t="t" r="r" b="b"/>
            <a:pathLst>
              <a:path w="4991279" h="3648171">
                <a:moveTo>
                  <a:pt x="0" y="0"/>
                </a:moveTo>
                <a:lnTo>
                  <a:pt x="4991280" y="0"/>
                </a:lnTo>
                <a:lnTo>
                  <a:pt x="4991280" y="3648171"/>
                </a:lnTo>
                <a:lnTo>
                  <a:pt x="0" y="36481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16661" y="-53717"/>
            <a:ext cx="1702268" cy="1702268"/>
          </a:xfrm>
          <a:custGeom>
            <a:avLst/>
            <a:gdLst/>
            <a:ahLst/>
            <a:cxnLst/>
            <a:rect l="l" t="t" r="r" b="b"/>
            <a:pathLst>
              <a:path w="1702268" h="1702268">
                <a:moveTo>
                  <a:pt x="0" y="0"/>
                </a:moveTo>
                <a:lnTo>
                  <a:pt x="1702268" y="0"/>
                </a:lnTo>
                <a:lnTo>
                  <a:pt x="1702268" y="1702269"/>
                </a:lnTo>
                <a:lnTo>
                  <a:pt x="0" y="17022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5885019">
            <a:off x="3180832" y="5206297"/>
            <a:ext cx="2276612" cy="2519072"/>
          </a:xfrm>
          <a:custGeom>
            <a:avLst/>
            <a:gdLst/>
            <a:ahLst/>
            <a:cxnLst/>
            <a:rect l="l" t="t" r="r" b="b"/>
            <a:pathLst>
              <a:path w="2276612" h="2519072">
                <a:moveTo>
                  <a:pt x="0" y="0"/>
                </a:moveTo>
                <a:lnTo>
                  <a:pt x="2276612" y="0"/>
                </a:lnTo>
                <a:lnTo>
                  <a:pt x="2276612" y="2519072"/>
                </a:lnTo>
                <a:lnTo>
                  <a:pt x="0" y="25190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220420" y="5835453"/>
            <a:ext cx="2895127" cy="2116075"/>
            <a:chOff x="0" y="0"/>
            <a:chExt cx="3860170" cy="2821433"/>
          </a:xfrm>
        </p:grpSpPr>
        <p:grpSp>
          <p:nvGrpSpPr>
            <p:cNvPr id="19" name="Group 19"/>
            <p:cNvGrpSpPr/>
            <p:nvPr/>
          </p:nvGrpSpPr>
          <p:grpSpPr>
            <a:xfrm rot="5400000">
              <a:off x="669037" y="-50247"/>
              <a:ext cx="1201808" cy="1398467"/>
              <a:chOff x="0" y="0"/>
              <a:chExt cx="6985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</a:path>
                </a:pathLst>
              </a:custGeom>
              <a:solidFill>
                <a:srgbClr val="21314D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111125"/>
                <a:ext cx="698500" cy="561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25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 flipH="1">
              <a:off x="0" y="0"/>
              <a:ext cx="3860170" cy="2821433"/>
            </a:xfrm>
            <a:custGeom>
              <a:avLst/>
              <a:gdLst/>
              <a:ahLst/>
              <a:cxnLst/>
              <a:rect l="l" t="t" r="r" b="b"/>
              <a:pathLst>
                <a:path w="3860170" h="2821433">
                  <a:moveTo>
                    <a:pt x="3860170" y="0"/>
                  </a:moveTo>
                  <a:lnTo>
                    <a:pt x="0" y="0"/>
                  </a:lnTo>
                  <a:lnTo>
                    <a:pt x="0" y="2821433"/>
                  </a:lnTo>
                  <a:lnTo>
                    <a:pt x="3860170" y="2821433"/>
                  </a:lnTo>
                  <a:lnTo>
                    <a:pt x="386017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TextBox 23"/>
            <p:cNvSpPr txBox="1"/>
            <p:nvPr/>
          </p:nvSpPr>
          <p:spPr>
            <a:xfrm>
              <a:off x="1885881" y="916651"/>
              <a:ext cx="1643876" cy="15184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39"/>
                </a:lnSpc>
              </a:pPr>
              <a:r>
                <a:rPr lang="en-US" sz="1099">
                  <a:solidFill>
                    <a:srgbClr val="FFFFFF"/>
                  </a:solidFill>
                  <a:latin typeface="Open Sans Bold"/>
                </a:rPr>
                <a:t>The only </a:t>
              </a:r>
            </a:p>
            <a:p>
              <a:pPr algn="ctr">
                <a:lnSpc>
                  <a:spcPts val="1539"/>
                </a:lnSpc>
              </a:pPr>
              <a:r>
                <a:rPr lang="en-US" sz="1099">
                  <a:solidFill>
                    <a:srgbClr val="FFFFFF"/>
                  </a:solidFill>
                  <a:latin typeface="Open Sans Bold"/>
                </a:rPr>
                <a:t>program in Colorado focused exclusively on training STEM teachers 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679507" y="199953"/>
              <a:ext cx="1175292" cy="959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25"/>
                </a:lnSpc>
              </a:pPr>
              <a:r>
                <a:rPr lang="en-US" sz="1375">
                  <a:solidFill>
                    <a:srgbClr val="FFFFFF"/>
                  </a:solidFill>
                  <a:latin typeface="Open Sans Bold"/>
                </a:rPr>
                <a:t>TEACH</a:t>
              </a:r>
            </a:p>
            <a:p>
              <a:pPr algn="ctr">
                <a:lnSpc>
                  <a:spcPts val="1925"/>
                </a:lnSpc>
              </a:pPr>
              <a:r>
                <a:rPr lang="en-US" sz="1375">
                  <a:solidFill>
                    <a:srgbClr val="FFFFFF"/>
                  </a:solidFill>
                  <a:latin typeface="Open Sans Bold"/>
                </a:rPr>
                <a:t>@MINES </a:t>
              </a:r>
            </a:p>
            <a:p>
              <a:pPr algn="ctr">
                <a:lnSpc>
                  <a:spcPts val="1925"/>
                </a:lnSpc>
              </a:pPr>
              <a:r>
                <a:rPr lang="en-US" sz="1375">
                  <a:solidFill>
                    <a:srgbClr val="FFFFFF"/>
                  </a:solidFill>
                  <a:latin typeface="Open Sans Bold"/>
                </a:rPr>
                <a:t>IS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248477" y="1620836"/>
              <a:ext cx="1160277" cy="10931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16"/>
                </a:lnSpc>
              </a:pPr>
              <a:r>
                <a:rPr lang="en-US" sz="940">
                  <a:solidFill>
                    <a:srgbClr val="FFFFFF"/>
                  </a:solidFill>
                  <a:latin typeface="Open Sans Bold"/>
                </a:rPr>
                <a:t>Rated in the </a:t>
              </a:r>
            </a:p>
            <a:p>
              <a:pPr algn="ctr">
                <a:lnSpc>
                  <a:spcPts val="1316"/>
                </a:lnSpc>
              </a:pPr>
              <a:r>
                <a:rPr lang="en-US" sz="940">
                  <a:solidFill>
                    <a:srgbClr val="FFFFFF"/>
                  </a:solidFill>
                  <a:latin typeface="Open Sans Bold"/>
                </a:rPr>
                <a:t>top 5 physics teacher prep programs </a:t>
              </a:r>
            </a:p>
            <a:p>
              <a:pPr algn="ctr">
                <a:lnSpc>
                  <a:spcPts val="1316"/>
                </a:lnSpc>
              </a:pPr>
              <a:r>
                <a:rPr lang="en-US" sz="940">
                  <a:solidFill>
                    <a:srgbClr val="FFFFFF"/>
                  </a:solidFill>
                  <a:latin typeface="Open Sans Bold"/>
                </a:rPr>
                <a:t>in the US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1375" y="7945627"/>
            <a:ext cx="7761025" cy="2112773"/>
            <a:chOff x="0" y="0"/>
            <a:chExt cx="5123882" cy="139486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5123882" cy="1394868"/>
            </a:xfrm>
            <a:custGeom>
              <a:avLst/>
              <a:gdLst/>
              <a:ahLst/>
              <a:cxnLst/>
              <a:rect l="l" t="t" r="r" b="b"/>
              <a:pathLst>
                <a:path w="5123882" h="1394868">
                  <a:moveTo>
                    <a:pt x="0" y="0"/>
                  </a:moveTo>
                  <a:lnTo>
                    <a:pt x="5123882" y="0"/>
                  </a:lnTo>
                  <a:lnTo>
                    <a:pt x="5123882" y="1394868"/>
                  </a:lnTo>
                  <a:lnTo>
                    <a:pt x="0" y="1394868"/>
                  </a:lnTo>
                  <a:lnTo>
                    <a:pt x="0" y="0"/>
                  </a:lnTo>
                </a:path>
              </a:pathLst>
            </a:custGeom>
            <a:solidFill>
              <a:srgbClr val="09396C"/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351383" y="8482678"/>
            <a:ext cx="1588239" cy="1138772"/>
            <a:chOff x="0" y="0"/>
            <a:chExt cx="2117652" cy="1518362"/>
          </a:xfrm>
        </p:grpSpPr>
        <p:sp>
          <p:nvSpPr>
            <p:cNvPr id="29" name="Freeform 29"/>
            <p:cNvSpPr/>
            <p:nvPr/>
          </p:nvSpPr>
          <p:spPr>
            <a:xfrm>
              <a:off x="208580" y="0"/>
              <a:ext cx="1729596" cy="748383"/>
            </a:xfrm>
            <a:custGeom>
              <a:avLst/>
              <a:gdLst/>
              <a:ahLst/>
              <a:cxnLst/>
              <a:rect l="l" t="t" r="r" b="b"/>
              <a:pathLst>
                <a:path w="1729596" h="748383">
                  <a:moveTo>
                    <a:pt x="0" y="0"/>
                  </a:moveTo>
                  <a:lnTo>
                    <a:pt x="1729596" y="0"/>
                  </a:lnTo>
                  <a:lnTo>
                    <a:pt x="1729596" y="748383"/>
                  </a:lnTo>
                  <a:lnTo>
                    <a:pt x="0" y="7483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30" name="TextBox 30"/>
            <p:cNvSpPr txBox="1"/>
            <p:nvPr/>
          </p:nvSpPr>
          <p:spPr>
            <a:xfrm>
              <a:off x="0" y="833585"/>
              <a:ext cx="2117652" cy="1510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19"/>
                </a:lnSpc>
              </a:pPr>
              <a:r>
                <a:rPr lang="en-US" sz="656">
                  <a:solidFill>
                    <a:srgbClr val="FFFFFF"/>
                  </a:solidFill>
                  <a:latin typeface="Open Sans"/>
                </a:rPr>
                <a:t>is part of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184393" y="1065672"/>
              <a:ext cx="1777969" cy="452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79"/>
                </a:lnSpc>
              </a:pPr>
              <a:r>
                <a:rPr lang="en-US" sz="985">
                  <a:solidFill>
                    <a:srgbClr val="FFFFFF"/>
                  </a:solidFill>
                  <a:latin typeface="Open Sans"/>
                </a:rPr>
                <a:t>University Honors and </a:t>
              </a:r>
            </a:p>
            <a:p>
              <a:pPr algn="ctr">
                <a:lnSpc>
                  <a:spcPts val="1379"/>
                </a:lnSpc>
              </a:pPr>
              <a:r>
                <a:rPr lang="en-US" sz="985">
                  <a:solidFill>
                    <a:srgbClr val="FFFFFF"/>
                  </a:solidFill>
                  <a:latin typeface="Open Sans"/>
                </a:rPr>
                <a:t>Scholars Programs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6182913" y="8193640"/>
            <a:ext cx="1227546" cy="1716847"/>
            <a:chOff x="0" y="0"/>
            <a:chExt cx="1636728" cy="2289129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636728" cy="2289129"/>
            </a:xfrm>
            <a:custGeom>
              <a:avLst/>
              <a:gdLst/>
              <a:ahLst/>
              <a:cxnLst/>
              <a:rect l="l" t="t" r="r" b="b"/>
              <a:pathLst>
                <a:path w="1636728" h="2289129">
                  <a:moveTo>
                    <a:pt x="0" y="0"/>
                  </a:moveTo>
                  <a:lnTo>
                    <a:pt x="1636728" y="0"/>
                  </a:lnTo>
                  <a:lnTo>
                    <a:pt x="1636728" y="2289129"/>
                  </a:lnTo>
                  <a:lnTo>
                    <a:pt x="0" y="22891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159060" y="776849"/>
              <a:ext cx="1328272" cy="1328272"/>
            </a:xfrm>
            <a:custGeom>
              <a:avLst/>
              <a:gdLst/>
              <a:ahLst/>
              <a:cxnLst/>
              <a:rect l="l" t="t" r="r" b="b"/>
              <a:pathLst>
                <a:path w="1328272" h="1328272">
                  <a:moveTo>
                    <a:pt x="0" y="0"/>
                  </a:moveTo>
                  <a:lnTo>
                    <a:pt x="1328273" y="0"/>
                  </a:lnTo>
                  <a:lnTo>
                    <a:pt x="1328273" y="1328273"/>
                  </a:lnTo>
                  <a:lnTo>
                    <a:pt x="0" y="13282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</p:grpSp>
      <p:sp>
        <p:nvSpPr>
          <p:cNvPr id="35" name="TextBox 35"/>
          <p:cNvSpPr txBox="1"/>
          <p:nvPr/>
        </p:nvSpPr>
        <p:spPr>
          <a:xfrm>
            <a:off x="2387986" y="901189"/>
            <a:ext cx="2311923" cy="1243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54"/>
              </a:lnSpc>
            </a:pPr>
            <a:r>
              <a:rPr lang="en-US" sz="2154" spc="168">
                <a:solidFill>
                  <a:srgbClr val="CC4628"/>
                </a:solidFill>
                <a:latin typeface="Open Sans Bold"/>
              </a:rPr>
              <a:t>TEACH@MINES</a:t>
            </a:r>
          </a:p>
          <a:p>
            <a:pPr algn="ctr">
              <a:lnSpc>
                <a:spcPts val="5407"/>
              </a:lnSpc>
            </a:pPr>
            <a:r>
              <a:rPr lang="en-US" sz="5407" spc="421">
                <a:solidFill>
                  <a:srgbClr val="FFFFFF"/>
                </a:solidFill>
                <a:latin typeface="Open Sans Bold"/>
              </a:rPr>
              <a:t>PLAY</a:t>
            </a:r>
          </a:p>
          <a:p>
            <a:pPr algn="ctr">
              <a:lnSpc>
                <a:spcPts val="2200"/>
              </a:lnSpc>
            </a:pPr>
            <a:r>
              <a:rPr lang="en-US" sz="2200" spc="171">
                <a:solidFill>
                  <a:srgbClr val="FFFFFF"/>
                </a:solidFill>
                <a:latin typeface="Open Sans Bold"/>
              </a:rPr>
              <a:t>FOREVER</a:t>
            </a:r>
          </a:p>
        </p:txBody>
      </p:sp>
      <p:grpSp>
        <p:nvGrpSpPr>
          <p:cNvPr id="36" name="Group 36"/>
          <p:cNvGrpSpPr/>
          <p:nvPr/>
        </p:nvGrpSpPr>
        <p:grpSpPr>
          <a:xfrm>
            <a:off x="220420" y="2477994"/>
            <a:ext cx="3009451" cy="3231993"/>
            <a:chOff x="0" y="0"/>
            <a:chExt cx="4012601" cy="4309324"/>
          </a:xfrm>
        </p:grpSpPr>
        <p:grpSp>
          <p:nvGrpSpPr>
            <p:cNvPr id="37" name="Group 37"/>
            <p:cNvGrpSpPr/>
            <p:nvPr/>
          </p:nvGrpSpPr>
          <p:grpSpPr>
            <a:xfrm>
              <a:off x="679507" y="29614"/>
              <a:ext cx="3258841" cy="701404"/>
              <a:chOff x="0" y="0"/>
              <a:chExt cx="7994971" cy="1720766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7994971" cy="1720766"/>
              </a:xfrm>
              <a:custGeom>
                <a:avLst/>
                <a:gdLst/>
                <a:ahLst/>
                <a:cxnLst/>
                <a:rect l="l" t="t" r="r" b="b"/>
                <a:pathLst>
                  <a:path w="7994971" h="1720766">
                    <a:moveTo>
                      <a:pt x="0" y="0"/>
                    </a:moveTo>
                    <a:lnTo>
                      <a:pt x="7994971" y="0"/>
                    </a:lnTo>
                    <a:lnTo>
                      <a:pt x="7994971" y="1720766"/>
                    </a:lnTo>
                    <a:lnTo>
                      <a:pt x="0" y="172076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879EC3"/>
              </a:solidFill>
            </p:spPr>
          </p:sp>
        </p:grpSp>
        <p:grpSp>
          <p:nvGrpSpPr>
            <p:cNvPr id="39" name="Group 39"/>
            <p:cNvGrpSpPr/>
            <p:nvPr/>
          </p:nvGrpSpPr>
          <p:grpSpPr>
            <a:xfrm>
              <a:off x="679507" y="929436"/>
              <a:ext cx="3258841" cy="701404"/>
              <a:chOff x="0" y="0"/>
              <a:chExt cx="7994971" cy="1720766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7994971" cy="1720766"/>
              </a:xfrm>
              <a:custGeom>
                <a:avLst/>
                <a:gdLst/>
                <a:ahLst/>
                <a:cxnLst/>
                <a:rect l="l" t="t" r="r" b="b"/>
                <a:pathLst>
                  <a:path w="7994971" h="1720766">
                    <a:moveTo>
                      <a:pt x="0" y="0"/>
                    </a:moveTo>
                    <a:lnTo>
                      <a:pt x="7994971" y="0"/>
                    </a:lnTo>
                    <a:lnTo>
                      <a:pt x="7994971" y="1720766"/>
                    </a:lnTo>
                    <a:lnTo>
                      <a:pt x="0" y="172076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879EC3"/>
              </a:solidFill>
            </p:spPr>
          </p:sp>
        </p:grpSp>
        <p:grpSp>
          <p:nvGrpSpPr>
            <p:cNvPr id="41" name="Group 41"/>
            <p:cNvGrpSpPr/>
            <p:nvPr/>
          </p:nvGrpSpPr>
          <p:grpSpPr>
            <a:xfrm>
              <a:off x="679507" y="2729079"/>
              <a:ext cx="3258841" cy="701404"/>
              <a:chOff x="0" y="0"/>
              <a:chExt cx="7994971" cy="1720766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7994971" cy="1720766"/>
              </a:xfrm>
              <a:custGeom>
                <a:avLst/>
                <a:gdLst/>
                <a:ahLst/>
                <a:cxnLst/>
                <a:rect l="l" t="t" r="r" b="b"/>
                <a:pathLst>
                  <a:path w="7994971" h="1720766">
                    <a:moveTo>
                      <a:pt x="0" y="0"/>
                    </a:moveTo>
                    <a:lnTo>
                      <a:pt x="7994971" y="0"/>
                    </a:lnTo>
                    <a:lnTo>
                      <a:pt x="7994971" y="1720766"/>
                    </a:lnTo>
                    <a:lnTo>
                      <a:pt x="0" y="172076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879EC3"/>
              </a:solidFill>
            </p:spPr>
          </p:sp>
        </p:grpSp>
        <p:grpSp>
          <p:nvGrpSpPr>
            <p:cNvPr id="43" name="Group 43"/>
            <p:cNvGrpSpPr/>
            <p:nvPr/>
          </p:nvGrpSpPr>
          <p:grpSpPr>
            <a:xfrm>
              <a:off x="0" y="28363"/>
              <a:ext cx="702655" cy="702655"/>
              <a:chOff x="0" y="0"/>
              <a:chExt cx="1913890" cy="191389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C4628"/>
              </a:solidFill>
            </p:spPr>
          </p:sp>
        </p:grpSp>
        <p:sp>
          <p:nvSpPr>
            <p:cNvPr id="45" name="Freeform 45"/>
            <p:cNvSpPr/>
            <p:nvPr/>
          </p:nvSpPr>
          <p:spPr>
            <a:xfrm>
              <a:off x="91422" y="0"/>
              <a:ext cx="789379" cy="687078"/>
            </a:xfrm>
            <a:custGeom>
              <a:avLst/>
              <a:gdLst/>
              <a:ahLst/>
              <a:cxnLst/>
              <a:rect l="l" t="t" r="r" b="b"/>
              <a:pathLst>
                <a:path w="789379" h="687078">
                  <a:moveTo>
                    <a:pt x="0" y="0"/>
                  </a:moveTo>
                  <a:lnTo>
                    <a:pt x="789379" y="0"/>
                  </a:lnTo>
                  <a:lnTo>
                    <a:pt x="789379" y="687078"/>
                  </a:lnTo>
                  <a:lnTo>
                    <a:pt x="0" y="687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6" name="Group 46"/>
            <p:cNvGrpSpPr/>
            <p:nvPr/>
          </p:nvGrpSpPr>
          <p:grpSpPr>
            <a:xfrm>
              <a:off x="679507" y="1829257"/>
              <a:ext cx="3258841" cy="701404"/>
              <a:chOff x="0" y="0"/>
              <a:chExt cx="7994971" cy="1720766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7994971" cy="1720766"/>
              </a:xfrm>
              <a:custGeom>
                <a:avLst/>
                <a:gdLst/>
                <a:ahLst/>
                <a:cxnLst/>
                <a:rect l="l" t="t" r="r" b="b"/>
                <a:pathLst>
                  <a:path w="7994971" h="1720766">
                    <a:moveTo>
                      <a:pt x="0" y="0"/>
                    </a:moveTo>
                    <a:lnTo>
                      <a:pt x="7994971" y="0"/>
                    </a:lnTo>
                    <a:lnTo>
                      <a:pt x="7994971" y="1720766"/>
                    </a:lnTo>
                    <a:lnTo>
                      <a:pt x="0" y="172076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879EC3"/>
              </a:solidFill>
            </p:spPr>
          </p:sp>
        </p:grpSp>
        <p:grpSp>
          <p:nvGrpSpPr>
            <p:cNvPr id="48" name="Group 48"/>
            <p:cNvGrpSpPr/>
            <p:nvPr/>
          </p:nvGrpSpPr>
          <p:grpSpPr>
            <a:xfrm>
              <a:off x="679507" y="3607920"/>
              <a:ext cx="3258841" cy="701404"/>
              <a:chOff x="0" y="0"/>
              <a:chExt cx="7994971" cy="1720766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7994971" cy="1720766"/>
              </a:xfrm>
              <a:custGeom>
                <a:avLst/>
                <a:gdLst/>
                <a:ahLst/>
                <a:cxnLst/>
                <a:rect l="l" t="t" r="r" b="b"/>
                <a:pathLst>
                  <a:path w="7994971" h="1720766">
                    <a:moveTo>
                      <a:pt x="0" y="0"/>
                    </a:moveTo>
                    <a:lnTo>
                      <a:pt x="7994971" y="0"/>
                    </a:lnTo>
                    <a:lnTo>
                      <a:pt x="7994971" y="1720766"/>
                    </a:lnTo>
                    <a:lnTo>
                      <a:pt x="0" y="172076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879EC3"/>
              </a:solidFill>
            </p:spPr>
          </p:sp>
        </p:grpSp>
        <p:grpSp>
          <p:nvGrpSpPr>
            <p:cNvPr id="50" name="Group 50"/>
            <p:cNvGrpSpPr/>
            <p:nvPr/>
          </p:nvGrpSpPr>
          <p:grpSpPr>
            <a:xfrm>
              <a:off x="0" y="3606669"/>
              <a:ext cx="702655" cy="702655"/>
              <a:chOff x="0" y="0"/>
              <a:chExt cx="1913890" cy="1913890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C4628"/>
              </a:solidFill>
            </p:spPr>
          </p:sp>
        </p:grpSp>
        <p:sp>
          <p:nvSpPr>
            <p:cNvPr id="52" name="Freeform 52"/>
            <p:cNvSpPr/>
            <p:nvPr/>
          </p:nvSpPr>
          <p:spPr>
            <a:xfrm>
              <a:off x="91422" y="3578306"/>
              <a:ext cx="789379" cy="687078"/>
            </a:xfrm>
            <a:custGeom>
              <a:avLst/>
              <a:gdLst/>
              <a:ahLst/>
              <a:cxnLst/>
              <a:rect l="l" t="t" r="r" b="b"/>
              <a:pathLst>
                <a:path w="789379" h="687078">
                  <a:moveTo>
                    <a:pt x="0" y="0"/>
                  </a:moveTo>
                  <a:lnTo>
                    <a:pt x="789379" y="0"/>
                  </a:lnTo>
                  <a:lnTo>
                    <a:pt x="789379" y="687078"/>
                  </a:lnTo>
                  <a:lnTo>
                    <a:pt x="0" y="687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3" name="TextBox 53"/>
            <p:cNvSpPr txBox="1"/>
            <p:nvPr/>
          </p:nvSpPr>
          <p:spPr>
            <a:xfrm>
              <a:off x="902869" y="3773222"/>
              <a:ext cx="3109732" cy="342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93"/>
                </a:lnSpc>
              </a:pPr>
              <a:r>
                <a:rPr lang="en-US" sz="1566" spc="92">
                  <a:solidFill>
                    <a:srgbClr val="000000"/>
                  </a:solidFill>
                  <a:latin typeface="Open Sans Bold"/>
                </a:rPr>
                <a:t>9 MONTH CONTRACT</a:t>
              </a:r>
            </a:p>
          </p:txBody>
        </p:sp>
        <p:grpSp>
          <p:nvGrpSpPr>
            <p:cNvPr id="54" name="Group 54"/>
            <p:cNvGrpSpPr/>
            <p:nvPr/>
          </p:nvGrpSpPr>
          <p:grpSpPr>
            <a:xfrm>
              <a:off x="0" y="928185"/>
              <a:ext cx="702655" cy="702655"/>
              <a:chOff x="0" y="0"/>
              <a:chExt cx="1913890" cy="1913890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C4628"/>
              </a:solidFill>
            </p:spPr>
          </p:sp>
        </p:grpSp>
        <p:sp>
          <p:nvSpPr>
            <p:cNvPr id="56" name="Freeform 56"/>
            <p:cNvSpPr/>
            <p:nvPr/>
          </p:nvSpPr>
          <p:spPr>
            <a:xfrm>
              <a:off x="91422" y="894577"/>
              <a:ext cx="789379" cy="687078"/>
            </a:xfrm>
            <a:custGeom>
              <a:avLst/>
              <a:gdLst/>
              <a:ahLst/>
              <a:cxnLst/>
              <a:rect l="l" t="t" r="r" b="b"/>
              <a:pathLst>
                <a:path w="789379" h="687078">
                  <a:moveTo>
                    <a:pt x="0" y="0"/>
                  </a:moveTo>
                  <a:lnTo>
                    <a:pt x="789379" y="0"/>
                  </a:lnTo>
                  <a:lnTo>
                    <a:pt x="789379" y="687078"/>
                  </a:lnTo>
                  <a:lnTo>
                    <a:pt x="0" y="687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57" name="Group 57"/>
            <p:cNvGrpSpPr/>
            <p:nvPr/>
          </p:nvGrpSpPr>
          <p:grpSpPr>
            <a:xfrm>
              <a:off x="0" y="1828006"/>
              <a:ext cx="702655" cy="702655"/>
              <a:chOff x="0" y="0"/>
              <a:chExt cx="1913890" cy="1913890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C4628"/>
              </a:solidFill>
            </p:spPr>
          </p:sp>
        </p:grpSp>
        <p:sp>
          <p:nvSpPr>
            <p:cNvPr id="59" name="Freeform 59"/>
            <p:cNvSpPr/>
            <p:nvPr/>
          </p:nvSpPr>
          <p:spPr>
            <a:xfrm>
              <a:off x="91422" y="1789153"/>
              <a:ext cx="789379" cy="687078"/>
            </a:xfrm>
            <a:custGeom>
              <a:avLst/>
              <a:gdLst/>
              <a:ahLst/>
              <a:cxnLst/>
              <a:rect l="l" t="t" r="r" b="b"/>
              <a:pathLst>
                <a:path w="789379" h="687078">
                  <a:moveTo>
                    <a:pt x="0" y="0"/>
                  </a:moveTo>
                  <a:lnTo>
                    <a:pt x="789379" y="0"/>
                  </a:lnTo>
                  <a:lnTo>
                    <a:pt x="789379" y="687078"/>
                  </a:lnTo>
                  <a:lnTo>
                    <a:pt x="0" y="687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60" name="Group 60"/>
            <p:cNvGrpSpPr/>
            <p:nvPr/>
          </p:nvGrpSpPr>
          <p:grpSpPr>
            <a:xfrm>
              <a:off x="0" y="2727828"/>
              <a:ext cx="702655" cy="702655"/>
              <a:chOff x="0" y="0"/>
              <a:chExt cx="1913890" cy="1913890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C4628"/>
              </a:solidFill>
            </p:spPr>
          </p:sp>
        </p:grpSp>
        <p:sp>
          <p:nvSpPr>
            <p:cNvPr id="62" name="Freeform 62"/>
            <p:cNvSpPr/>
            <p:nvPr/>
          </p:nvSpPr>
          <p:spPr>
            <a:xfrm>
              <a:off x="91422" y="2683730"/>
              <a:ext cx="789379" cy="687078"/>
            </a:xfrm>
            <a:custGeom>
              <a:avLst/>
              <a:gdLst/>
              <a:ahLst/>
              <a:cxnLst/>
              <a:rect l="l" t="t" r="r" b="b"/>
              <a:pathLst>
                <a:path w="789379" h="687078">
                  <a:moveTo>
                    <a:pt x="0" y="0"/>
                  </a:moveTo>
                  <a:lnTo>
                    <a:pt x="789379" y="0"/>
                  </a:lnTo>
                  <a:lnTo>
                    <a:pt x="789379" y="687078"/>
                  </a:lnTo>
                  <a:lnTo>
                    <a:pt x="0" y="687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3" name="TextBox 63"/>
            <p:cNvSpPr txBox="1"/>
            <p:nvPr/>
          </p:nvSpPr>
          <p:spPr>
            <a:xfrm>
              <a:off x="902869" y="1094112"/>
              <a:ext cx="3109732" cy="342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93"/>
                </a:lnSpc>
              </a:pPr>
              <a:r>
                <a:rPr lang="en-US" sz="1566" spc="92">
                  <a:solidFill>
                    <a:srgbClr val="000000"/>
                  </a:solidFill>
                  <a:latin typeface="Open Sans Bold"/>
                </a:rPr>
                <a:t>LOAN FORGIVENESS</a:t>
              </a:r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902869" y="1995964"/>
              <a:ext cx="3087665" cy="3423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93"/>
                </a:lnSpc>
              </a:pPr>
              <a:r>
                <a:rPr lang="en-US" sz="1566" spc="92">
                  <a:solidFill>
                    <a:srgbClr val="000000"/>
                  </a:solidFill>
                  <a:latin typeface="Open Sans Bold"/>
                </a:rPr>
                <a:t>GREAT SALARY +</a:t>
              </a:r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902869" y="2838320"/>
              <a:ext cx="3109732" cy="5324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66"/>
                </a:lnSpc>
              </a:pPr>
              <a:r>
                <a:rPr lang="en-US" sz="1566" spc="92">
                  <a:solidFill>
                    <a:srgbClr val="000000"/>
                  </a:solidFill>
                  <a:latin typeface="Open Sans Bold"/>
                </a:rPr>
                <a:t>THOUSANDS MORE FOR COACHING</a:t>
              </a:r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902869" y="194208"/>
              <a:ext cx="3109732" cy="3423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93"/>
                </a:lnSpc>
              </a:pPr>
              <a:r>
                <a:rPr lang="en-US" sz="1566" spc="92">
                  <a:solidFill>
                    <a:srgbClr val="000000"/>
                  </a:solidFill>
                  <a:latin typeface="Open Sans Bold"/>
                </a:rPr>
                <a:t>JOB SATISFACTION</a:t>
              </a:r>
            </a:p>
          </p:txBody>
        </p:sp>
      </p:grpSp>
      <p:sp>
        <p:nvSpPr>
          <p:cNvPr id="67" name="TextBox 67"/>
          <p:cNvSpPr txBox="1"/>
          <p:nvPr/>
        </p:nvSpPr>
        <p:spPr>
          <a:xfrm>
            <a:off x="2923462" y="8096057"/>
            <a:ext cx="1895007" cy="1814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285">
                <a:solidFill>
                  <a:srgbClr val="FFFFFF"/>
                </a:solidFill>
                <a:latin typeface="Open Sans Bold"/>
              </a:rPr>
              <a:t>ENGINEERS MAKE </a:t>
            </a:r>
            <a:r>
              <a:rPr lang="en-US" sz="1285">
                <a:solidFill>
                  <a:srgbClr val="879EC3"/>
                </a:solidFill>
                <a:latin typeface="Open Sans Bold"/>
              </a:rPr>
              <a:t>BRIDGES</a:t>
            </a:r>
          </a:p>
          <a:p>
            <a:pPr algn="ctr">
              <a:lnSpc>
                <a:spcPts val="1800"/>
              </a:lnSpc>
            </a:pPr>
            <a:r>
              <a:rPr lang="en-US" sz="1285">
                <a:solidFill>
                  <a:srgbClr val="FFFFFF"/>
                </a:solidFill>
                <a:latin typeface="Open Sans Bold"/>
              </a:rPr>
              <a:t>ARTISTS MAKE </a:t>
            </a:r>
            <a:r>
              <a:rPr lang="en-US" sz="1285">
                <a:solidFill>
                  <a:srgbClr val="879EC3"/>
                </a:solidFill>
                <a:latin typeface="Open Sans Bold"/>
              </a:rPr>
              <a:t>PAINTINGS</a:t>
            </a:r>
          </a:p>
          <a:p>
            <a:pPr algn="ctr">
              <a:lnSpc>
                <a:spcPts val="1800"/>
              </a:lnSpc>
            </a:pPr>
            <a:r>
              <a:rPr lang="en-US" sz="1285">
                <a:solidFill>
                  <a:srgbClr val="FFFFFF"/>
                </a:solidFill>
                <a:latin typeface="Open Sans Bold"/>
              </a:rPr>
              <a:t>SCIENTISTS MAKE </a:t>
            </a:r>
            <a:r>
              <a:rPr lang="en-US" sz="1285">
                <a:solidFill>
                  <a:srgbClr val="879EC3"/>
                </a:solidFill>
                <a:latin typeface="Open Sans Bold"/>
              </a:rPr>
              <a:t>ROCKETS</a:t>
            </a:r>
          </a:p>
          <a:p>
            <a:pPr algn="ctr">
              <a:lnSpc>
                <a:spcPts val="1800"/>
              </a:lnSpc>
            </a:pPr>
            <a:r>
              <a:rPr lang="en-US" sz="1285">
                <a:solidFill>
                  <a:srgbClr val="F0592B"/>
                </a:solidFill>
                <a:latin typeface="Open Sans Bold"/>
              </a:rPr>
              <a:t>TEACHERS MAKE </a:t>
            </a:r>
          </a:p>
          <a:p>
            <a:pPr algn="ctr">
              <a:lnSpc>
                <a:spcPts val="1800"/>
              </a:lnSpc>
            </a:pPr>
            <a:r>
              <a:rPr lang="en-US" sz="1285">
                <a:solidFill>
                  <a:srgbClr val="F0592B"/>
                </a:solidFill>
                <a:latin typeface="Open Sans Bold"/>
              </a:rPr>
              <a:t>THEM ALL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015" y="-34360"/>
            <a:ext cx="7742385" cy="8020321"/>
            <a:chOff x="0" y="0"/>
            <a:chExt cx="10323180" cy="1069376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6216" t="36619" b="6332"/>
            <a:stretch>
              <a:fillRect/>
            </a:stretch>
          </p:blipFill>
          <p:spPr>
            <a:xfrm flipH="1">
              <a:off x="0" y="0"/>
              <a:ext cx="10323180" cy="5317776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11413" b="11413"/>
            <a:stretch>
              <a:fillRect/>
            </a:stretch>
          </p:blipFill>
          <p:spPr>
            <a:xfrm>
              <a:off x="0" y="5375985"/>
              <a:ext cx="10323180" cy="5317776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 rot="-10800000">
            <a:off x="30014" y="-34361"/>
            <a:ext cx="4870278" cy="3648171"/>
          </a:xfrm>
          <a:custGeom>
            <a:avLst/>
            <a:gdLst/>
            <a:ahLst/>
            <a:cxnLst/>
            <a:rect l="l" t="t" r="r" b="b"/>
            <a:pathLst>
              <a:path w="4991279" h="3648171">
                <a:moveTo>
                  <a:pt x="0" y="0"/>
                </a:moveTo>
                <a:lnTo>
                  <a:pt x="4991280" y="0"/>
                </a:lnTo>
                <a:lnTo>
                  <a:pt x="4991280" y="3648171"/>
                </a:lnTo>
                <a:lnTo>
                  <a:pt x="0" y="36481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2484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4300" y="4847"/>
            <a:ext cx="1702268" cy="1702268"/>
          </a:xfrm>
          <a:custGeom>
            <a:avLst/>
            <a:gdLst/>
            <a:ahLst/>
            <a:cxnLst/>
            <a:rect l="l" t="t" r="r" b="b"/>
            <a:pathLst>
              <a:path w="1702268" h="1702268">
                <a:moveTo>
                  <a:pt x="0" y="0"/>
                </a:moveTo>
                <a:lnTo>
                  <a:pt x="1702268" y="0"/>
                </a:lnTo>
                <a:lnTo>
                  <a:pt x="1702268" y="1702269"/>
                </a:lnTo>
                <a:lnTo>
                  <a:pt x="0" y="17022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301993">
            <a:off x="3184735" y="5513594"/>
            <a:ext cx="2128299" cy="2354965"/>
          </a:xfrm>
          <a:custGeom>
            <a:avLst/>
            <a:gdLst/>
            <a:ahLst/>
            <a:cxnLst/>
            <a:rect l="l" t="t" r="r" b="b"/>
            <a:pathLst>
              <a:path w="2128299" h="2354965">
                <a:moveTo>
                  <a:pt x="0" y="0"/>
                </a:moveTo>
                <a:lnTo>
                  <a:pt x="2128299" y="0"/>
                </a:lnTo>
                <a:lnTo>
                  <a:pt x="2128299" y="2354965"/>
                </a:lnTo>
                <a:lnTo>
                  <a:pt x="0" y="23549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220420" y="5835453"/>
            <a:ext cx="2895127" cy="2116075"/>
            <a:chOff x="0" y="0"/>
            <a:chExt cx="3860170" cy="2821433"/>
          </a:xfrm>
        </p:grpSpPr>
        <p:grpSp>
          <p:nvGrpSpPr>
            <p:cNvPr id="9" name="Group 9"/>
            <p:cNvGrpSpPr/>
            <p:nvPr/>
          </p:nvGrpSpPr>
          <p:grpSpPr>
            <a:xfrm rot="5400000">
              <a:off x="669037" y="-50247"/>
              <a:ext cx="1201808" cy="1398467"/>
              <a:chOff x="0" y="0"/>
              <a:chExt cx="6985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</a:path>
                </a:pathLst>
              </a:custGeom>
              <a:solidFill>
                <a:srgbClr val="21314D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111125"/>
                <a:ext cx="698500" cy="561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25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 flipH="1">
              <a:off x="0" y="0"/>
              <a:ext cx="3860170" cy="2821433"/>
            </a:xfrm>
            <a:custGeom>
              <a:avLst/>
              <a:gdLst/>
              <a:ahLst/>
              <a:cxnLst/>
              <a:rect l="l" t="t" r="r" b="b"/>
              <a:pathLst>
                <a:path w="3860170" h="2821433">
                  <a:moveTo>
                    <a:pt x="3860170" y="0"/>
                  </a:moveTo>
                  <a:lnTo>
                    <a:pt x="0" y="0"/>
                  </a:lnTo>
                  <a:lnTo>
                    <a:pt x="0" y="2821433"/>
                  </a:lnTo>
                  <a:lnTo>
                    <a:pt x="3860170" y="2821433"/>
                  </a:lnTo>
                  <a:lnTo>
                    <a:pt x="386017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1885881" y="916651"/>
              <a:ext cx="1643876" cy="15184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39"/>
                </a:lnSpc>
              </a:pPr>
              <a:r>
                <a:rPr lang="en-US" sz="1099">
                  <a:solidFill>
                    <a:srgbClr val="FFFFFF"/>
                  </a:solidFill>
                  <a:latin typeface="Open Sans Bold"/>
                </a:rPr>
                <a:t>The only </a:t>
              </a:r>
            </a:p>
            <a:p>
              <a:pPr algn="ctr">
                <a:lnSpc>
                  <a:spcPts val="1539"/>
                </a:lnSpc>
              </a:pPr>
              <a:r>
                <a:rPr lang="en-US" sz="1099">
                  <a:solidFill>
                    <a:srgbClr val="FFFFFF"/>
                  </a:solidFill>
                  <a:latin typeface="Open Sans Bold"/>
                </a:rPr>
                <a:t>program in Colorado focused exclusively on training STEM teachers 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679507" y="199953"/>
              <a:ext cx="1175292" cy="959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25"/>
                </a:lnSpc>
              </a:pPr>
              <a:r>
                <a:rPr lang="en-US" sz="1375">
                  <a:solidFill>
                    <a:srgbClr val="FFFFFF"/>
                  </a:solidFill>
                  <a:latin typeface="Open Sans Bold"/>
                </a:rPr>
                <a:t>TEACH</a:t>
              </a:r>
            </a:p>
            <a:p>
              <a:pPr algn="ctr">
                <a:lnSpc>
                  <a:spcPts val="1925"/>
                </a:lnSpc>
              </a:pPr>
              <a:r>
                <a:rPr lang="en-US" sz="1375">
                  <a:solidFill>
                    <a:srgbClr val="FFFFFF"/>
                  </a:solidFill>
                  <a:latin typeface="Open Sans Bold"/>
                </a:rPr>
                <a:t>@MINES </a:t>
              </a:r>
            </a:p>
            <a:p>
              <a:pPr algn="ctr">
                <a:lnSpc>
                  <a:spcPts val="1925"/>
                </a:lnSpc>
              </a:pPr>
              <a:r>
                <a:rPr lang="en-US" sz="1375">
                  <a:solidFill>
                    <a:srgbClr val="FFFFFF"/>
                  </a:solidFill>
                  <a:latin typeface="Open Sans Bold"/>
                </a:rPr>
                <a:t>IS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248477" y="1620836"/>
              <a:ext cx="1160277" cy="10931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16"/>
                </a:lnSpc>
              </a:pPr>
              <a:r>
                <a:rPr lang="en-US" sz="940">
                  <a:solidFill>
                    <a:srgbClr val="FFFFFF"/>
                  </a:solidFill>
                  <a:latin typeface="Open Sans Bold"/>
                </a:rPr>
                <a:t>Rated in the </a:t>
              </a:r>
            </a:p>
            <a:p>
              <a:pPr algn="ctr">
                <a:lnSpc>
                  <a:spcPts val="1316"/>
                </a:lnSpc>
              </a:pPr>
              <a:r>
                <a:rPr lang="en-US" sz="940">
                  <a:solidFill>
                    <a:srgbClr val="FFFFFF"/>
                  </a:solidFill>
                  <a:latin typeface="Open Sans Bold"/>
                </a:rPr>
                <a:t>top 5 physics teacher prep programs </a:t>
              </a:r>
            </a:p>
            <a:p>
              <a:pPr algn="ctr">
                <a:lnSpc>
                  <a:spcPts val="1316"/>
                </a:lnSpc>
              </a:pPr>
              <a:r>
                <a:rPr lang="en-US" sz="940">
                  <a:solidFill>
                    <a:srgbClr val="FFFFFF"/>
                  </a:solidFill>
                  <a:latin typeface="Open Sans Bold"/>
                </a:rPr>
                <a:t>in the US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2752823" y="3965115"/>
            <a:ext cx="3826293" cy="4020845"/>
          </a:xfrm>
          <a:custGeom>
            <a:avLst/>
            <a:gdLst/>
            <a:ahLst/>
            <a:cxnLst/>
            <a:rect l="l" t="t" r="r" b="b"/>
            <a:pathLst>
              <a:path w="3826293" h="4020845">
                <a:moveTo>
                  <a:pt x="0" y="0"/>
                </a:moveTo>
                <a:lnTo>
                  <a:pt x="3826293" y="0"/>
                </a:lnTo>
                <a:lnTo>
                  <a:pt x="3826293" y="4020846"/>
                </a:lnTo>
                <a:lnTo>
                  <a:pt x="0" y="402084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57725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5526611" y="6321549"/>
            <a:ext cx="2245789" cy="1660738"/>
            <a:chOff x="0" y="0"/>
            <a:chExt cx="2994385" cy="2214317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2994385" cy="739305"/>
              <a:chOff x="0" y="0"/>
              <a:chExt cx="8555680" cy="2112373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555680" cy="2112373"/>
              </a:xfrm>
              <a:custGeom>
                <a:avLst/>
                <a:gdLst/>
                <a:ahLst/>
                <a:cxnLst/>
                <a:rect l="l" t="t" r="r" b="b"/>
                <a:pathLst>
                  <a:path w="8555680" h="2112373">
                    <a:moveTo>
                      <a:pt x="0" y="0"/>
                    </a:moveTo>
                    <a:lnTo>
                      <a:pt x="8555680" y="0"/>
                    </a:lnTo>
                    <a:lnTo>
                      <a:pt x="8555680" y="2112373"/>
                    </a:lnTo>
                    <a:lnTo>
                      <a:pt x="0" y="211237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879EC3"/>
              </a:solidFill>
            </p:spPr>
          </p:sp>
        </p:grpSp>
        <p:sp>
          <p:nvSpPr>
            <p:cNvPr id="20" name="TextBox 20"/>
            <p:cNvSpPr txBox="1"/>
            <p:nvPr/>
          </p:nvSpPr>
          <p:spPr>
            <a:xfrm>
              <a:off x="144723" y="193646"/>
              <a:ext cx="2676516" cy="3059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83"/>
                </a:lnSpc>
              </a:pPr>
              <a:r>
                <a:rPr lang="en-US" sz="1416">
                  <a:solidFill>
                    <a:srgbClr val="FFFFFF"/>
                  </a:solidFill>
                  <a:latin typeface="Open Sans Bold"/>
                </a:rPr>
                <a:t>Minor in Teaching</a:t>
              </a:r>
            </a:p>
          </p:txBody>
        </p:sp>
        <p:grpSp>
          <p:nvGrpSpPr>
            <p:cNvPr id="21" name="Group 21"/>
            <p:cNvGrpSpPr/>
            <p:nvPr/>
          </p:nvGrpSpPr>
          <p:grpSpPr>
            <a:xfrm>
              <a:off x="0" y="1493719"/>
              <a:ext cx="2994385" cy="720598"/>
              <a:chOff x="0" y="0"/>
              <a:chExt cx="8555680" cy="2058921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555680" cy="2058921"/>
              </a:xfrm>
              <a:custGeom>
                <a:avLst/>
                <a:gdLst/>
                <a:ahLst/>
                <a:cxnLst/>
                <a:rect l="l" t="t" r="r" b="b"/>
                <a:pathLst>
                  <a:path w="8555680" h="2058921">
                    <a:moveTo>
                      <a:pt x="0" y="0"/>
                    </a:moveTo>
                    <a:lnTo>
                      <a:pt x="8555680" y="0"/>
                    </a:lnTo>
                    <a:lnTo>
                      <a:pt x="8555680" y="2058921"/>
                    </a:lnTo>
                    <a:lnTo>
                      <a:pt x="0" y="205892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21314D"/>
              </a:solidFill>
            </p:spPr>
          </p:sp>
        </p:grpSp>
        <p:sp>
          <p:nvSpPr>
            <p:cNvPr id="23" name="TextBox 23"/>
            <p:cNvSpPr txBox="1"/>
            <p:nvPr/>
          </p:nvSpPr>
          <p:spPr>
            <a:xfrm>
              <a:off x="137559" y="1652801"/>
              <a:ext cx="2719268" cy="3059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83"/>
                </a:lnSpc>
                <a:spcBef>
                  <a:spcPct val="0"/>
                </a:spcBef>
              </a:pPr>
              <a:r>
                <a:rPr lang="en-US" sz="1416">
                  <a:solidFill>
                    <a:srgbClr val="FFFFFF"/>
                  </a:solidFill>
                  <a:latin typeface="Open Sans Bold"/>
                </a:rPr>
                <a:t>MS in STEM Education </a:t>
              </a:r>
            </a:p>
          </p:txBody>
        </p:sp>
        <p:grpSp>
          <p:nvGrpSpPr>
            <p:cNvPr id="24" name="Group 24"/>
            <p:cNvGrpSpPr/>
            <p:nvPr/>
          </p:nvGrpSpPr>
          <p:grpSpPr>
            <a:xfrm>
              <a:off x="0" y="709128"/>
              <a:ext cx="2994385" cy="784591"/>
              <a:chOff x="0" y="0"/>
              <a:chExt cx="8555680" cy="2241765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8555680" cy="2241765"/>
              </a:xfrm>
              <a:custGeom>
                <a:avLst/>
                <a:gdLst/>
                <a:ahLst/>
                <a:cxnLst/>
                <a:rect l="l" t="t" r="r" b="b"/>
                <a:pathLst>
                  <a:path w="8555680" h="2241765">
                    <a:moveTo>
                      <a:pt x="0" y="0"/>
                    </a:moveTo>
                    <a:lnTo>
                      <a:pt x="8555680" y="0"/>
                    </a:lnTo>
                    <a:lnTo>
                      <a:pt x="8555680" y="2241765"/>
                    </a:lnTo>
                    <a:lnTo>
                      <a:pt x="0" y="22417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9396C"/>
              </a:solidFill>
            </p:spPr>
          </p:sp>
        </p:grpSp>
        <p:sp>
          <p:nvSpPr>
            <p:cNvPr id="26" name="TextBox 26"/>
            <p:cNvSpPr txBox="1"/>
            <p:nvPr/>
          </p:nvSpPr>
          <p:spPr>
            <a:xfrm>
              <a:off x="158935" y="771501"/>
              <a:ext cx="2835450" cy="640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83"/>
                </a:lnSpc>
              </a:pPr>
              <a:r>
                <a:rPr lang="en-US" sz="1416">
                  <a:solidFill>
                    <a:srgbClr val="FFFFFF"/>
                  </a:solidFill>
                  <a:latin typeface="Open Sans Bold"/>
                </a:rPr>
                <a:t>BS in Engineering:</a:t>
              </a:r>
            </a:p>
            <a:p>
              <a:pPr>
                <a:lnSpc>
                  <a:spcPts val="1983"/>
                </a:lnSpc>
                <a:spcBef>
                  <a:spcPct val="0"/>
                </a:spcBef>
              </a:pPr>
              <a:r>
                <a:rPr lang="en-US" sz="1416">
                  <a:solidFill>
                    <a:srgbClr val="FFFFFF"/>
                  </a:solidFill>
                  <a:latin typeface="Open Sans Bold"/>
                </a:rPr>
                <a:t>STEM Teaching Focus</a:t>
              </a:r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379787" y="8136142"/>
            <a:ext cx="2024867" cy="727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25"/>
              </a:lnSpc>
            </a:pPr>
            <a:r>
              <a:rPr lang="en-US" sz="1375">
                <a:solidFill>
                  <a:srgbClr val="FFFFFF"/>
                </a:solidFill>
                <a:latin typeface="Open Sans Bold"/>
              </a:rPr>
              <a:t>FOLLOW TEACH@MINES </a:t>
            </a:r>
          </a:p>
          <a:p>
            <a:pPr>
              <a:lnSpc>
                <a:spcPts val="1925"/>
              </a:lnSpc>
            </a:pPr>
            <a:r>
              <a:rPr lang="en-US" sz="1375">
                <a:solidFill>
                  <a:srgbClr val="FFFFFF"/>
                </a:solidFill>
                <a:latin typeface="Open Sans Bold"/>
              </a:rPr>
              <a:t>ON INSTAGRAM: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300318" y="9891754"/>
            <a:ext cx="2890844" cy="227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2"/>
              </a:lnSpc>
            </a:pPr>
            <a:r>
              <a:rPr lang="en-US" sz="687">
                <a:solidFill>
                  <a:srgbClr val="FFFFFF"/>
                </a:solidFill>
                <a:latin typeface="Open Sans"/>
              </a:rPr>
              <a:t>Teach@Mines is a part of University Honors and Scholars Programs</a:t>
            </a:r>
          </a:p>
          <a:p>
            <a:pPr algn="ctr">
              <a:lnSpc>
                <a:spcPts val="962"/>
              </a:lnSpc>
            </a:pPr>
            <a:endParaRPr lang="en-US" sz="687">
              <a:solidFill>
                <a:srgbClr val="FFFFFF"/>
              </a:solidFill>
              <a:latin typeface="Open Sans"/>
            </a:endParaRPr>
          </a:p>
        </p:txBody>
      </p:sp>
      <p:grpSp>
        <p:nvGrpSpPr>
          <p:cNvPr id="29" name="Group 29"/>
          <p:cNvGrpSpPr/>
          <p:nvPr/>
        </p:nvGrpSpPr>
        <p:grpSpPr>
          <a:xfrm>
            <a:off x="0" y="7945627"/>
            <a:ext cx="7772400" cy="2112773"/>
            <a:chOff x="0" y="0"/>
            <a:chExt cx="5131392" cy="1394868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5131393" cy="1394868"/>
            </a:xfrm>
            <a:custGeom>
              <a:avLst/>
              <a:gdLst/>
              <a:ahLst/>
              <a:cxnLst/>
              <a:rect l="l" t="t" r="r" b="b"/>
              <a:pathLst>
                <a:path w="5131393" h="1394868">
                  <a:moveTo>
                    <a:pt x="0" y="0"/>
                  </a:moveTo>
                  <a:lnTo>
                    <a:pt x="5131393" y="0"/>
                  </a:lnTo>
                  <a:lnTo>
                    <a:pt x="5131393" y="1394868"/>
                  </a:lnTo>
                  <a:lnTo>
                    <a:pt x="0" y="1394868"/>
                  </a:lnTo>
                  <a:lnTo>
                    <a:pt x="0" y="0"/>
                  </a:lnTo>
                </a:path>
              </a:pathLst>
            </a:custGeom>
            <a:solidFill>
              <a:srgbClr val="09396C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351383" y="8482678"/>
            <a:ext cx="1588239" cy="1138772"/>
            <a:chOff x="0" y="0"/>
            <a:chExt cx="2117652" cy="1518362"/>
          </a:xfrm>
        </p:grpSpPr>
        <p:sp>
          <p:nvSpPr>
            <p:cNvPr id="32" name="Freeform 32"/>
            <p:cNvSpPr/>
            <p:nvPr/>
          </p:nvSpPr>
          <p:spPr>
            <a:xfrm>
              <a:off x="208580" y="0"/>
              <a:ext cx="1729596" cy="748383"/>
            </a:xfrm>
            <a:custGeom>
              <a:avLst/>
              <a:gdLst/>
              <a:ahLst/>
              <a:cxnLst/>
              <a:rect l="l" t="t" r="r" b="b"/>
              <a:pathLst>
                <a:path w="1729596" h="748383">
                  <a:moveTo>
                    <a:pt x="0" y="0"/>
                  </a:moveTo>
                  <a:lnTo>
                    <a:pt x="1729596" y="0"/>
                  </a:lnTo>
                  <a:lnTo>
                    <a:pt x="1729596" y="748383"/>
                  </a:lnTo>
                  <a:lnTo>
                    <a:pt x="0" y="7483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33" name="TextBox 33"/>
            <p:cNvSpPr txBox="1"/>
            <p:nvPr/>
          </p:nvSpPr>
          <p:spPr>
            <a:xfrm>
              <a:off x="0" y="833585"/>
              <a:ext cx="2117652" cy="1510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19"/>
                </a:lnSpc>
              </a:pPr>
              <a:r>
                <a:rPr lang="en-US" sz="656">
                  <a:solidFill>
                    <a:srgbClr val="FFFFFF"/>
                  </a:solidFill>
                  <a:latin typeface="Open Sans"/>
                </a:rPr>
                <a:t>is part of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184393" y="1065672"/>
              <a:ext cx="1777969" cy="452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79"/>
                </a:lnSpc>
              </a:pPr>
              <a:r>
                <a:rPr lang="en-US" sz="985">
                  <a:solidFill>
                    <a:srgbClr val="FFFFFF"/>
                  </a:solidFill>
                  <a:latin typeface="Open Sans"/>
                </a:rPr>
                <a:t>University Honors and </a:t>
              </a:r>
            </a:p>
            <a:p>
              <a:pPr algn="ctr">
                <a:lnSpc>
                  <a:spcPts val="1379"/>
                </a:lnSpc>
              </a:pPr>
              <a:r>
                <a:rPr lang="en-US" sz="985">
                  <a:solidFill>
                    <a:srgbClr val="FFFFFF"/>
                  </a:solidFill>
                  <a:latin typeface="Open Sans"/>
                </a:rPr>
                <a:t>Scholars Programs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6182913" y="8193640"/>
            <a:ext cx="1227546" cy="1716847"/>
            <a:chOff x="0" y="0"/>
            <a:chExt cx="1636728" cy="2289129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636728" cy="2289129"/>
            </a:xfrm>
            <a:custGeom>
              <a:avLst/>
              <a:gdLst/>
              <a:ahLst/>
              <a:cxnLst/>
              <a:rect l="l" t="t" r="r" b="b"/>
              <a:pathLst>
                <a:path w="1636728" h="2289129">
                  <a:moveTo>
                    <a:pt x="0" y="0"/>
                  </a:moveTo>
                  <a:lnTo>
                    <a:pt x="1636728" y="0"/>
                  </a:lnTo>
                  <a:lnTo>
                    <a:pt x="1636728" y="2289129"/>
                  </a:lnTo>
                  <a:lnTo>
                    <a:pt x="0" y="22891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>
              <a:off x="159060" y="776849"/>
              <a:ext cx="1328272" cy="1328272"/>
            </a:xfrm>
            <a:custGeom>
              <a:avLst/>
              <a:gdLst/>
              <a:ahLst/>
              <a:cxnLst/>
              <a:rect l="l" t="t" r="r" b="b"/>
              <a:pathLst>
                <a:path w="1328272" h="1328272">
                  <a:moveTo>
                    <a:pt x="0" y="0"/>
                  </a:moveTo>
                  <a:lnTo>
                    <a:pt x="1328273" y="0"/>
                  </a:lnTo>
                  <a:lnTo>
                    <a:pt x="1328273" y="1328273"/>
                  </a:lnTo>
                  <a:lnTo>
                    <a:pt x="0" y="13282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</p:sp>
      </p:grpSp>
      <p:sp>
        <p:nvSpPr>
          <p:cNvPr id="38" name="TextBox 38"/>
          <p:cNvSpPr txBox="1"/>
          <p:nvPr/>
        </p:nvSpPr>
        <p:spPr>
          <a:xfrm>
            <a:off x="2285625" y="959753"/>
            <a:ext cx="2311923" cy="1138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54"/>
              </a:lnSpc>
            </a:pPr>
            <a:r>
              <a:rPr lang="en-US" sz="2154" spc="168">
                <a:solidFill>
                  <a:srgbClr val="CC4628"/>
                </a:solidFill>
                <a:latin typeface="Open Sans Bold"/>
              </a:rPr>
              <a:t>TEACH@MINES</a:t>
            </a:r>
          </a:p>
          <a:p>
            <a:pPr algn="ctr">
              <a:lnSpc>
                <a:spcPts val="4583"/>
              </a:lnSpc>
            </a:pPr>
            <a:r>
              <a:rPr lang="en-US" sz="4583" spc="357">
                <a:solidFill>
                  <a:srgbClr val="FFFFFF"/>
                </a:solidFill>
                <a:latin typeface="Open Sans Bold"/>
              </a:rPr>
              <a:t>PLAY</a:t>
            </a:r>
          </a:p>
          <a:p>
            <a:pPr algn="ctr">
              <a:lnSpc>
                <a:spcPts val="2200"/>
              </a:lnSpc>
            </a:pPr>
            <a:r>
              <a:rPr lang="en-US" sz="2200" spc="171">
                <a:solidFill>
                  <a:srgbClr val="FFFFFF"/>
                </a:solidFill>
                <a:latin typeface="Open Sans Bold"/>
              </a:rPr>
              <a:t>FOREVER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2923462" y="8096057"/>
            <a:ext cx="1895007" cy="1814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285">
                <a:solidFill>
                  <a:srgbClr val="FFFFFF"/>
                </a:solidFill>
                <a:latin typeface="Open Sans Bold"/>
              </a:rPr>
              <a:t>ENGINEERS MAKE </a:t>
            </a:r>
            <a:r>
              <a:rPr lang="en-US" sz="1285">
                <a:solidFill>
                  <a:srgbClr val="879EC3"/>
                </a:solidFill>
                <a:latin typeface="Open Sans Bold"/>
              </a:rPr>
              <a:t>BRIDGES</a:t>
            </a:r>
          </a:p>
          <a:p>
            <a:pPr algn="ctr">
              <a:lnSpc>
                <a:spcPts val="1800"/>
              </a:lnSpc>
            </a:pPr>
            <a:r>
              <a:rPr lang="en-US" sz="1285">
                <a:solidFill>
                  <a:srgbClr val="FFFFFF"/>
                </a:solidFill>
                <a:latin typeface="Open Sans Bold"/>
              </a:rPr>
              <a:t>ARTISTS MAKE </a:t>
            </a:r>
            <a:r>
              <a:rPr lang="en-US" sz="1285">
                <a:solidFill>
                  <a:srgbClr val="879EC3"/>
                </a:solidFill>
                <a:latin typeface="Open Sans Bold"/>
              </a:rPr>
              <a:t>PAINTINGS</a:t>
            </a:r>
          </a:p>
          <a:p>
            <a:pPr algn="ctr">
              <a:lnSpc>
                <a:spcPts val="1800"/>
              </a:lnSpc>
            </a:pPr>
            <a:r>
              <a:rPr lang="en-US" sz="1285">
                <a:solidFill>
                  <a:srgbClr val="FFFFFF"/>
                </a:solidFill>
                <a:latin typeface="Open Sans Bold"/>
              </a:rPr>
              <a:t>SCIENTISTS MAKE </a:t>
            </a:r>
            <a:r>
              <a:rPr lang="en-US" sz="1285">
                <a:solidFill>
                  <a:srgbClr val="879EC3"/>
                </a:solidFill>
                <a:latin typeface="Open Sans Bold"/>
              </a:rPr>
              <a:t>ROCKETS</a:t>
            </a:r>
          </a:p>
          <a:p>
            <a:pPr algn="ctr">
              <a:lnSpc>
                <a:spcPts val="1800"/>
              </a:lnSpc>
            </a:pPr>
            <a:r>
              <a:rPr lang="en-US" sz="1285">
                <a:solidFill>
                  <a:srgbClr val="F0592B"/>
                </a:solidFill>
                <a:latin typeface="Open Sans Bold"/>
              </a:rPr>
              <a:t>TEACHERS MAKE </a:t>
            </a:r>
          </a:p>
          <a:p>
            <a:pPr algn="ctr">
              <a:lnSpc>
                <a:spcPts val="1800"/>
              </a:lnSpc>
            </a:pPr>
            <a:r>
              <a:rPr lang="en-US" sz="1285">
                <a:solidFill>
                  <a:srgbClr val="F0592B"/>
                </a:solidFill>
                <a:latin typeface="Open Sans Bold"/>
              </a:rPr>
              <a:t>THEM ALL</a:t>
            </a:r>
          </a:p>
        </p:txBody>
      </p:sp>
      <p:grpSp>
        <p:nvGrpSpPr>
          <p:cNvPr id="40" name="Group 40"/>
          <p:cNvGrpSpPr/>
          <p:nvPr/>
        </p:nvGrpSpPr>
        <p:grpSpPr>
          <a:xfrm>
            <a:off x="220420" y="2477994"/>
            <a:ext cx="3009451" cy="3231993"/>
            <a:chOff x="0" y="0"/>
            <a:chExt cx="4012601" cy="4309324"/>
          </a:xfrm>
        </p:grpSpPr>
        <p:grpSp>
          <p:nvGrpSpPr>
            <p:cNvPr id="41" name="Group 41"/>
            <p:cNvGrpSpPr/>
            <p:nvPr/>
          </p:nvGrpSpPr>
          <p:grpSpPr>
            <a:xfrm>
              <a:off x="679507" y="29614"/>
              <a:ext cx="3258841" cy="701404"/>
              <a:chOff x="0" y="0"/>
              <a:chExt cx="7994971" cy="1720766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7994971" cy="1720766"/>
              </a:xfrm>
              <a:custGeom>
                <a:avLst/>
                <a:gdLst/>
                <a:ahLst/>
                <a:cxnLst/>
                <a:rect l="l" t="t" r="r" b="b"/>
                <a:pathLst>
                  <a:path w="7994971" h="1720766">
                    <a:moveTo>
                      <a:pt x="0" y="0"/>
                    </a:moveTo>
                    <a:lnTo>
                      <a:pt x="7994971" y="0"/>
                    </a:lnTo>
                    <a:lnTo>
                      <a:pt x="7994971" y="1720766"/>
                    </a:lnTo>
                    <a:lnTo>
                      <a:pt x="0" y="172076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879EC3"/>
              </a:solidFill>
            </p:spPr>
          </p:sp>
        </p:grpSp>
        <p:grpSp>
          <p:nvGrpSpPr>
            <p:cNvPr id="43" name="Group 43"/>
            <p:cNvGrpSpPr/>
            <p:nvPr/>
          </p:nvGrpSpPr>
          <p:grpSpPr>
            <a:xfrm>
              <a:off x="679507" y="929436"/>
              <a:ext cx="3258841" cy="701404"/>
              <a:chOff x="0" y="0"/>
              <a:chExt cx="7994971" cy="1720766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7994971" cy="1720766"/>
              </a:xfrm>
              <a:custGeom>
                <a:avLst/>
                <a:gdLst/>
                <a:ahLst/>
                <a:cxnLst/>
                <a:rect l="l" t="t" r="r" b="b"/>
                <a:pathLst>
                  <a:path w="7994971" h="1720766">
                    <a:moveTo>
                      <a:pt x="0" y="0"/>
                    </a:moveTo>
                    <a:lnTo>
                      <a:pt x="7994971" y="0"/>
                    </a:lnTo>
                    <a:lnTo>
                      <a:pt x="7994971" y="1720766"/>
                    </a:lnTo>
                    <a:lnTo>
                      <a:pt x="0" y="172076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879EC3"/>
              </a:solidFill>
            </p:spPr>
          </p:sp>
        </p:grpSp>
        <p:grpSp>
          <p:nvGrpSpPr>
            <p:cNvPr id="45" name="Group 45"/>
            <p:cNvGrpSpPr/>
            <p:nvPr/>
          </p:nvGrpSpPr>
          <p:grpSpPr>
            <a:xfrm>
              <a:off x="679507" y="2729079"/>
              <a:ext cx="3258841" cy="701404"/>
              <a:chOff x="0" y="0"/>
              <a:chExt cx="7994971" cy="1720766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7994971" cy="1720766"/>
              </a:xfrm>
              <a:custGeom>
                <a:avLst/>
                <a:gdLst/>
                <a:ahLst/>
                <a:cxnLst/>
                <a:rect l="l" t="t" r="r" b="b"/>
                <a:pathLst>
                  <a:path w="7994971" h="1720766">
                    <a:moveTo>
                      <a:pt x="0" y="0"/>
                    </a:moveTo>
                    <a:lnTo>
                      <a:pt x="7994971" y="0"/>
                    </a:lnTo>
                    <a:lnTo>
                      <a:pt x="7994971" y="1720766"/>
                    </a:lnTo>
                    <a:lnTo>
                      <a:pt x="0" y="172076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879EC3"/>
              </a:solidFill>
            </p:spPr>
          </p:sp>
        </p:grpSp>
        <p:grpSp>
          <p:nvGrpSpPr>
            <p:cNvPr id="47" name="Group 47"/>
            <p:cNvGrpSpPr/>
            <p:nvPr/>
          </p:nvGrpSpPr>
          <p:grpSpPr>
            <a:xfrm>
              <a:off x="0" y="28363"/>
              <a:ext cx="702655" cy="702655"/>
              <a:chOff x="0" y="0"/>
              <a:chExt cx="1913890" cy="1913890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C4628"/>
              </a:solidFill>
            </p:spPr>
          </p:sp>
        </p:grpSp>
        <p:sp>
          <p:nvSpPr>
            <p:cNvPr id="49" name="Freeform 49"/>
            <p:cNvSpPr/>
            <p:nvPr/>
          </p:nvSpPr>
          <p:spPr>
            <a:xfrm>
              <a:off x="91422" y="0"/>
              <a:ext cx="789379" cy="687078"/>
            </a:xfrm>
            <a:custGeom>
              <a:avLst/>
              <a:gdLst/>
              <a:ahLst/>
              <a:cxnLst/>
              <a:rect l="l" t="t" r="r" b="b"/>
              <a:pathLst>
                <a:path w="789379" h="687078">
                  <a:moveTo>
                    <a:pt x="0" y="0"/>
                  </a:moveTo>
                  <a:lnTo>
                    <a:pt x="789379" y="0"/>
                  </a:lnTo>
                  <a:lnTo>
                    <a:pt x="789379" y="687078"/>
                  </a:lnTo>
                  <a:lnTo>
                    <a:pt x="0" y="687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50" name="Group 50"/>
            <p:cNvGrpSpPr/>
            <p:nvPr/>
          </p:nvGrpSpPr>
          <p:grpSpPr>
            <a:xfrm>
              <a:off x="679507" y="1829257"/>
              <a:ext cx="3258841" cy="701404"/>
              <a:chOff x="0" y="0"/>
              <a:chExt cx="7994971" cy="1720766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7994971" cy="1720766"/>
              </a:xfrm>
              <a:custGeom>
                <a:avLst/>
                <a:gdLst/>
                <a:ahLst/>
                <a:cxnLst/>
                <a:rect l="l" t="t" r="r" b="b"/>
                <a:pathLst>
                  <a:path w="7994971" h="1720766">
                    <a:moveTo>
                      <a:pt x="0" y="0"/>
                    </a:moveTo>
                    <a:lnTo>
                      <a:pt x="7994971" y="0"/>
                    </a:lnTo>
                    <a:lnTo>
                      <a:pt x="7994971" y="1720766"/>
                    </a:lnTo>
                    <a:lnTo>
                      <a:pt x="0" y="172076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879EC3"/>
              </a:solidFill>
            </p:spPr>
          </p:sp>
        </p:grpSp>
        <p:grpSp>
          <p:nvGrpSpPr>
            <p:cNvPr id="52" name="Group 52"/>
            <p:cNvGrpSpPr/>
            <p:nvPr/>
          </p:nvGrpSpPr>
          <p:grpSpPr>
            <a:xfrm>
              <a:off x="679507" y="3607920"/>
              <a:ext cx="3258841" cy="701404"/>
              <a:chOff x="0" y="0"/>
              <a:chExt cx="7994971" cy="1720766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7994971" cy="1720766"/>
              </a:xfrm>
              <a:custGeom>
                <a:avLst/>
                <a:gdLst/>
                <a:ahLst/>
                <a:cxnLst/>
                <a:rect l="l" t="t" r="r" b="b"/>
                <a:pathLst>
                  <a:path w="7994971" h="1720766">
                    <a:moveTo>
                      <a:pt x="0" y="0"/>
                    </a:moveTo>
                    <a:lnTo>
                      <a:pt x="7994971" y="0"/>
                    </a:lnTo>
                    <a:lnTo>
                      <a:pt x="7994971" y="1720766"/>
                    </a:lnTo>
                    <a:lnTo>
                      <a:pt x="0" y="172076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879EC3"/>
              </a:solidFill>
            </p:spPr>
          </p:sp>
        </p:grpSp>
        <p:grpSp>
          <p:nvGrpSpPr>
            <p:cNvPr id="54" name="Group 54"/>
            <p:cNvGrpSpPr/>
            <p:nvPr/>
          </p:nvGrpSpPr>
          <p:grpSpPr>
            <a:xfrm>
              <a:off x="0" y="3606669"/>
              <a:ext cx="702655" cy="702655"/>
              <a:chOff x="0" y="0"/>
              <a:chExt cx="1913890" cy="1913890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C4628"/>
              </a:solidFill>
            </p:spPr>
          </p:sp>
        </p:grpSp>
        <p:sp>
          <p:nvSpPr>
            <p:cNvPr id="56" name="Freeform 56"/>
            <p:cNvSpPr/>
            <p:nvPr/>
          </p:nvSpPr>
          <p:spPr>
            <a:xfrm>
              <a:off x="91422" y="3578306"/>
              <a:ext cx="789379" cy="687078"/>
            </a:xfrm>
            <a:custGeom>
              <a:avLst/>
              <a:gdLst/>
              <a:ahLst/>
              <a:cxnLst/>
              <a:rect l="l" t="t" r="r" b="b"/>
              <a:pathLst>
                <a:path w="789379" h="687078">
                  <a:moveTo>
                    <a:pt x="0" y="0"/>
                  </a:moveTo>
                  <a:lnTo>
                    <a:pt x="789379" y="0"/>
                  </a:lnTo>
                  <a:lnTo>
                    <a:pt x="789379" y="687078"/>
                  </a:lnTo>
                  <a:lnTo>
                    <a:pt x="0" y="687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7" name="TextBox 57"/>
            <p:cNvSpPr txBox="1"/>
            <p:nvPr/>
          </p:nvSpPr>
          <p:spPr>
            <a:xfrm>
              <a:off x="902869" y="3773222"/>
              <a:ext cx="3109732" cy="342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93"/>
                </a:lnSpc>
              </a:pPr>
              <a:r>
                <a:rPr lang="en-US" sz="1566" spc="92">
                  <a:solidFill>
                    <a:srgbClr val="000000"/>
                  </a:solidFill>
                  <a:latin typeface="Open Sans Bold"/>
                </a:rPr>
                <a:t>9 MONTH CONTRACT</a:t>
              </a:r>
            </a:p>
          </p:txBody>
        </p:sp>
        <p:grpSp>
          <p:nvGrpSpPr>
            <p:cNvPr id="58" name="Group 58"/>
            <p:cNvGrpSpPr/>
            <p:nvPr/>
          </p:nvGrpSpPr>
          <p:grpSpPr>
            <a:xfrm>
              <a:off x="0" y="928185"/>
              <a:ext cx="702655" cy="702655"/>
              <a:chOff x="0" y="0"/>
              <a:chExt cx="1913890" cy="1913890"/>
            </a:xfrm>
          </p:grpSpPr>
          <p:sp>
            <p:nvSpPr>
              <p:cNvPr id="59" name="Freeform 59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C4628"/>
              </a:solidFill>
            </p:spPr>
          </p:sp>
        </p:grpSp>
        <p:sp>
          <p:nvSpPr>
            <p:cNvPr id="60" name="Freeform 60"/>
            <p:cNvSpPr/>
            <p:nvPr/>
          </p:nvSpPr>
          <p:spPr>
            <a:xfrm>
              <a:off x="91422" y="894577"/>
              <a:ext cx="789379" cy="687078"/>
            </a:xfrm>
            <a:custGeom>
              <a:avLst/>
              <a:gdLst/>
              <a:ahLst/>
              <a:cxnLst/>
              <a:rect l="l" t="t" r="r" b="b"/>
              <a:pathLst>
                <a:path w="789379" h="687078">
                  <a:moveTo>
                    <a:pt x="0" y="0"/>
                  </a:moveTo>
                  <a:lnTo>
                    <a:pt x="789379" y="0"/>
                  </a:lnTo>
                  <a:lnTo>
                    <a:pt x="789379" y="687078"/>
                  </a:lnTo>
                  <a:lnTo>
                    <a:pt x="0" y="687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61" name="Group 61"/>
            <p:cNvGrpSpPr/>
            <p:nvPr/>
          </p:nvGrpSpPr>
          <p:grpSpPr>
            <a:xfrm>
              <a:off x="0" y="1828006"/>
              <a:ext cx="702655" cy="702655"/>
              <a:chOff x="0" y="0"/>
              <a:chExt cx="1913890" cy="1913890"/>
            </a:xfrm>
          </p:grpSpPr>
          <p:sp>
            <p:nvSpPr>
              <p:cNvPr id="62" name="Freeform 62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C4628"/>
              </a:solidFill>
            </p:spPr>
          </p:sp>
        </p:grpSp>
        <p:sp>
          <p:nvSpPr>
            <p:cNvPr id="63" name="Freeform 63"/>
            <p:cNvSpPr/>
            <p:nvPr/>
          </p:nvSpPr>
          <p:spPr>
            <a:xfrm>
              <a:off x="91422" y="1789153"/>
              <a:ext cx="789379" cy="687078"/>
            </a:xfrm>
            <a:custGeom>
              <a:avLst/>
              <a:gdLst/>
              <a:ahLst/>
              <a:cxnLst/>
              <a:rect l="l" t="t" r="r" b="b"/>
              <a:pathLst>
                <a:path w="789379" h="687078">
                  <a:moveTo>
                    <a:pt x="0" y="0"/>
                  </a:moveTo>
                  <a:lnTo>
                    <a:pt x="789379" y="0"/>
                  </a:lnTo>
                  <a:lnTo>
                    <a:pt x="789379" y="687078"/>
                  </a:lnTo>
                  <a:lnTo>
                    <a:pt x="0" y="687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64" name="Group 64"/>
            <p:cNvGrpSpPr/>
            <p:nvPr/>
          </p:nvGrpSpPr>
          <p:grpSpPr>
            <a:xfrm>
              <a:off x="0" y="2727828"/>
              <a:ext cx="702655" cy="702655"/>
              <a:chOff x="0" y="0"/>
              <a:chExt cx="1913890" cy="1913890"/>
            </a:xfrm>
          </p:grpSpPr>
          <p:sp>
            <p:nvSpPr>
              <p:cNvPr id="65" name="Freeform 65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C4628"/>
              </a:solidFill>
            </p:spPr>
          </p:sp>
        </p:grpSp>
        <p:sp>
          <p:nvSpPr>
            <p:cNvPr id="66" name="Freeform 66"/>
            <p:cNvSpPr/>
            <p:nvPr/>
          </p:nvSpPr>
          <p:spPr>
            <a:xfrm>
              <a:off x="91422" y="2683730"/>
              <a:ext cx="789379" cy="687078"/>
            </a:xfrm>
            <a:custGeom>
              <a:avLst/>
              <a:gdLst/>
              <a:ahLst/>
              <a:cxnLst/>
              <a:rect l="l" t="t" r="r" b="b"/>
              <a:pathLst>
                <a:path w="789379" h="687078">
                  <a:moveTo>
                    <a:pt x="0" y="0"/>
                  </a:moveTo>
                  <a:lnTo>
                    <a:pt x="789379" y="0"/>
                  </a:lnTo>
                  <a:lnTo>
                    <a:pt x="789379" y="687078"/>
                  </a:lnTo>
                  <a:lnTo>
                    <a:pt x="0" y="687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7" name="TextBox 67"/>
            <p:cNvSpPr txBox="1"/>
            <p:nvPr/>
          </p:nvSpPr>
          <p:spPr>
            <a:xfrm>
              <a:off x="902869" y="1094112"/>
              <a:ext cx="3109732" cy="342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93"/>
                </a:lnSpc>
              </a:pPr>
              <a:r>
                <a:rPr lang="en-US" sz="1566" spc="92">
                  <a:solidFill>
                    <a:srgbClr val="000000"/>
                  </a:solidFill>
                  <a:latin typeface="Open Sans Bold"/>
                </a:rPr>
                <a:t>LOAN FORGIVENESS</a:t>
              </a:r>
            </a:p>
          </p:txBody>
        </p:sp>
        <p:sp>
          <p:nvSpPr>
            <p:cNvPr id="68" name="TextBox 68"/>
            <p:cNvSpPr txBox="1"/>
            <p:nvPr/>
          </p:nvSpPr>
          <p:spPr>
            <a:xfrm>
              <a:off x="902869" y="1995964"/>
              <a:ext cx="3087665" cy="3423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93"/>
                </a:lnSpc>
              </a:pPr>
              <a:r>
                <a:rPr lang="en-US" sz="1566" spc="92">
                  <a:solidFill>
                    <a:srgbClr val="000000"/>
                  </a:solidFill>
                  <a:latin typeface="Open Sans Bold"/>
                </a:rPr>
                <a:t>GREAT SALARY +</a:t>
              </a:r>
            </a:p>
          </p:txBody>
        </p:sp>
        <p:sp>
          <p:nvSpPr>
            <p:cNvPr id="69" name="TextBox 69"/>
            <p:cNvSpPr txBox="1"/>
            <p:nvPr/>
          </p:nvSpPr>
          <p:spPr>
            <a:xfrm>
              <a:off x="902869" y="2838320"/>
              <a:ext cx="3109732" cy="5324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66"/>
                </a:lnSpc>
              </a:pPr>
              <a:r>
                <a:rPr lang="en-US" sz="1566" spc="92">
                  <a:solidFill>
                    <a:srgbClr val="000000"/>
                  </a:solidFill>
                  <a:latin typeface="Open Sans Bold"/>
                </a:rPr>
                <a:t>THOUSANDS MORE FOR COACHING</a:t>
              </a:r>
            </a:p>
          </p:txBody>
        </p:sp>
        <p:sp>
          <p:nvSpPr>
            <p:cNvPr id="70" name="TextBox 70"/>
            <p:cNvSpPr txBox="1"/>
            <p:nvPr/>
          </p:nvSpPr>
          <p:spPr>
            <a:xfrm>
              <a:off x="902869" y="194208"/>
              <a:ext cx="3109732" cy="3423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93"/>
                </a:lnSpc>
              </a:pPr>
              <a:r>
                <a:rPr lang="en-US" sz="1566" spc="92">
                  <a:solidFill>
                    <a:srgbClr val="000000"/>
                  </a:solidFill>
                  <a:latin typeface="Open Sans Bold"/>
                </a:rPr>
                <a:t>JOB SATISFACTION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806" y="-65119"/>
            <a:ext cx="7714932" cy="8047406"/>
            <a:chOff x="0" y="0"/>
            <a:chExt cx="10286575" cy="1072987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b="8796"/>
            <a:stretch>
              <a:fillRect/>
            </a:stretch>
          </p:blipFill>
          <p:spPr>
            <a:xfrm flipH="1">
              <a:off x="0" y="0"/>
              <a:ext cx="10286575" cy="5335833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22597" r="10237" b="7516"/>
            <a:stretch>
              <a:fillRect/>
            </a:stretch>
          </p:blipFill>
          <p:spPr>
            <a:xfrm flipH="1">
              <a:off x="0" y="5394041"/>
              <a:ext cx="10286575" cy="5335833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 rot="-10800000">
            <a:off x="57805" y="-34361"/>
            <a:ext cx="4842487" cy="3648171"/>
          </a:xfrm>
          <a:custGeom>
            <a:avLst/>
            <a:gdLst/>
            <a:ahLst/>
            <a:cxnLst/>
            <a:rect l="l" t="t" r="r" b="b"/>
            <a:pathLst>
              <a:path w="4991279" h="3648171">
                <a:moveTo>
                  <a:pt x="0" y="0"/>
                </a:moveTo>
                <a:lnTo>
                  <a:pt x="4991280" y="0"/>
                </a:lnTo>
                <a:lnTo>
                  <a:pt x="4991280" y="3648171"/>
                </a:lnTo>
                <a:lnTo>
                  <a:pt x="0" y="36481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3073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4300" y="4847"/>
            <a:ext cx="1702268" cy="1702268"/>
          </a:xfrm>
          <a:custGeom>
            <a:avLst/>
            <a:gdLst/>
            <a:ahLst/>
            <a:cxnLst/>
            <a:rect l="l" t="t" r="r" b="b"/>
            <a:pathLst>
              <a:path w="1702268" h="1702268">
                <a:moveTo>
                  <a:pt x="0" y="0"/>
                </a:moveTo>
                <a:lnTo>
                  <a:pt x="1702268" y="0"/>
                </a:lnTo>
                <a:lnTo>
                  <a:pt x="1702268" y="1702269"/>
                </a:lnTo>
                <a:lnTo>
                  <a:pt x="0" y="17022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20420" y="5835453"/>
            <a:ext cx="2895127" cy="2116075"/>
            <a:chOff x="0" y="0"/>
            <a:chExt cx="3860170" cy="2821433"/>
          </a:xfrm>
        </p:grpSpPr>
        <p:grpSp>
          <p:nvGrpSpPr>
            <p:cNvPr id="8" name="Group 8"/>
            <p:cNvGrpSpPr/>
            <p:nvPr/>
          </p:nvGrpSpPr>
          <p:grpSpPr>
            <a:xfrm rot="5400000">
              <a:off x="669037" y="-50247"/>
              <a:ext cx="1201808" cy="1398467"/>
              <a:chOff x="0" y="0"/>
              <a:chExt cx="6985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</a:path>
                </a:pathLst>
              </a:custGeom>
              <a:solidFill>
                <a:srgbClr val="21314D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111125"/>
                <a:ext cx="698500" cy="561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25"/>
                  </a:lnSpc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flipH="1">
              <a:off x="0" y="0"/>
              <a:ext cx="3860170" cy="2821433"/>
            </a:xfrm>
            <a:custGeom>
              <a:avLst/>
              <a:gdLst/>
              <a:ahLst/>
              <a:cxnLst/>
              <a:rect l="l" t="t" r="r" b="b"/>
              <a:pathLst>
                <a:path w="3860170" h="2821433">
                  <a:moveTo>
                    <a:pt x="3860170" y="0"/>
                  </a:moveTo>
                  <a:lnTo>
                    <a:pt x="0" y="0"/>
                  </a:lnTo>
                  <a:lnTo>
                    <a:pt x="0" y="2821433"/>
                  </a:lnTo>
                  <a:lnTo>
                    <a:pt x="3860170" y="2821433"/>
                  </a:lnTo>
                  <a:lnTo>
                    <a:pt x="386017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1885881" y="916651"/>
              <a:ext cx="1643876" cy="15184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39"/>
                </a:lnSpc>
              </a:pPr>
              <a:r>
                <a:rPr lang="en-US" sz="1099">
                  <a:solidFill>
                    <a:srgbClr val="FFFFFF"/>
                  </a:solidFill>
                  <a:latin typeface="Open Sans Bold"/>
                </a:rPr>
                <a:t>The only </a:t>
              </a:r>
            </a:p>
            <a:p>
              <a:pPr algn="ctr">
                <a:lnSpc>
                  <a:spcPts val="1539"/>
                </a:lnSpc>
              </a:pPr>
              <a:r>
                <a:rPr lang="en-US" sz="1099">
                  <a:solidFill>
                    <a:srgbClr val="FFFFFF"/>
                  </a:solidFill>
                  <a:latin typeface="Open Sans Bold"/>
                </a:rPr>
                <a:t>program in Colorado focused exclusively on training STEM teachers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679507" y="199953"/>
              <a:ext cx="1175292" cy="959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25"/>
                </a:lnSpc>
              </a:pPr>
              <a:r>
                <a:rPr lang="en-US" sz="1375">
                  <a:solidFill>
                    <a:srgbClr val="FFFFFF"/>
                  </a:solidFill>
                  <a:latin typeface="Open Sans Bold"/>
                </a:rPr>
                <a:t>TEACH</a:t>
              </a:r>
            </a:p>
            <a:p>
              <a:pPr algn="ctr">
                <a:lnSpc>
                  <a:spcPts val="1925"/>
                </a:lnSpc>
              </a:pPr>
              <a:r>
                <a:rPr lang="en-US" sz="1375">
                  <a:solidFill>
                    <a:srgbClr val="FFFFFF"/>
                  </a:solidFill>
                  <a:latin typeface="Open Sans Bold"/>
                </a:rPr>
                <a:t>@MINES </a:t>
              </a:r>
            </a:p>
            <a:p>
              <a:pPr algn="ctr">
                <a:lnSpc>
                  <a:spcPts val="1925"/>
                </a:lnSpc>
              </a:pPr>
              <a:r>
                <a:rPr lang="en-US" sz="1375">
                  <a:solidFill>
                    <a:srgbClr val="FFFFFF"/>
                  </a:solidFill>
                  <a:latin typeface="Open Sans Bold"/>
                </a:rPr>
                <a:t>IS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248477" y="1620836"/>
              <a:ext cx="1160277" cy="10931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16"/>
                </a:lnSpc>
              </a:pPr>
              <a:r>
                <a:rPr lang="en-US" sz="940">
                  <a:solidFill>
                    <a:srgbClr val="FFFFFF"/>
                  </a:solidFill>
                  <a:latin typeface="Open Sans Bold"/>
                </a:rPr>
                <a:t>Rated in the </a:t>
              </a:r>
            </a:p>
            <a:p>
              <a:pPr algn="ctr">
                <a:lnSpc>
                  <a:spcPts val="1316"/>
                </a:lnSpc>
              </a:pPr>
              <a:r>
                <a:rPr lang="en-US" sz="940">
                  <a:solidFill>
                    <a:srgbClr val="FFFFFF"/>
                  </a:solidFill>
                  <a:latin typeface="Open Sans Bold"/>
                </a:rPr>
                <a:t>top 5 physics teacher prep programs </a:t>
              </a:r>
            </a:p>
            <a:p>
              <a:pPr algn="ctr">
                <a:lnSpc>
                  <a:spcPts val="1316"/>
                </a:lnSpc>
              </a:pPr>
              <a:r>
                <a:rPr lang="en-US" sz="940">
                  <a:solidFill>
                    <a:srgbClr val="FFFFFF"/>
                  </a:solidFill>
                  <a:latin typeface="Open Sans Bold"/>
                </a:rPr>
                <a:t>in the US</a:t>
              </a:r>
            </a:p>
          </p:txBody>
        </p:sp>
      </p:grpSp>
      <p:sp>
        <p:nvSpPr>
          <p:cNvPr id="15" name="Freeform 15"/>
          <p:cNvSpPr/>
          <p:nvPr/>
        </p:nvSpPr>
        <p:spPr>
          <a:xfrm rot="5301993">
            <a:off x="3184735" y="5513594"/>
            <a:ext cx="2128299" cy="2354965"/>
          </a:xfrm>
          <a:custGeom>
            <a:avLst/>
            <a:gdLst/>
            <a:ahLst/>
            <a:cxnLst/>
            <a:rect l="l" t="t" r="r" b="b"/>
            <a:pathLst>
              <a:path w="2128299" h="2354965">
                <a:moveTo>
                  <a:pt x="0" y="0"/>
                </a:moveTo>
                <a:lnTo>
                  <a:pt x="2128299" y="0"/>
                </a:lnTo>
                <a:lnTo>
                  <a:pt x="2128299" y="2354965"/>
                </a:lnTo>
                <a:lnTo>
                  <a:pt x="0" y="23549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5526611" y="6321549"/>
            <a:ext cx="2245789" cy="1660738"/>
            <a:chOff x="0" y="0"/>
            <a:chExt cx="2994385" cy="2214317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2994385" cy="739305"/>
              <a:chOff x="0" y="0"/>
              <a:chExt cx="8555680" cy="2112373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555680" cy="2112373"/>
              </a:xfrm>
              <a:custGeom>
                <a:avLst/>
                <a:gdLst/>
                <a:ahLst/>
                <a:cxnLst/>
                <a:rect l="l" t="t" r="r" b="b"/>
                <a:pathLst>
                  <a:path w="8555680" h="2112373">
                    <a:moveTo>
                      <a:pt x="0" y="0"/>
                    </a:moveTo>
                    <a:lnTo>
                      <a:pt x="8555680" y="0"/>
                    </a:lnTo>
                    <a:lnTo>
                      <a:pt x="8555680" y="2112373"/>
                    </a:lnTo>
                    <a:lnTo>
                      <a:pt x="0" y="211237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879EC3"/>
              </a:solidFill>
            </p:spPr>
          </p:sp>
        </p:grpSp>
        <p:sp>
          <p:nvSpPr>
            <p:cNvPr id="19" name="TextBox 19"/>
            <p:cNvSpPr txBox="1"/>
            <p:nvPr/>
          </p:nvSpPr>
          <p:spPr>
            <a:xfrm>
              <a:off x="144723" y="193646"/>
              <a:ext cx="2676516" cy="3059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83"/>
                </a:lnSpc>
              </a:pPr>
              <a:r>
                <a:rPr lang="en-US" sz="1416">
                  <a:solidFill>
                    <a:srgbClr val="FFFFFF"/>
                  </a:solidFill>
                  <a:latin typeface="Open Sans Bold"/>
                </a:rPr>
                <a:t>Minor in Teaching</a:t>
              </a:r>
            </a:p>
          </p:txBody>
        </p:sp>
        <p:grpSp>
          <p:nvGrpSpPr>
            <p:cNvPr id="20" name="Group 20"/>
            <p:cNvGrpSpPr/>
            <p:nvPr/>
          </p:nvGrpSpPr>
          <p:grpSpPr>
            <a:xfrm>
              <a:off x="0" y="1493719"/>
              <a:ext cx="2994385" cy="720598"/>
              <a:chOff x="0" y="0"/>
              <a:chExt cx="8555680" cy="2058921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555680" cy="2058921"/>
              </a:xfrm>
              <a:custGeom>
                <a:avLst/>
                <a:gdLst/>
                <a:ahLst/>
                <a:cxnLst/>
                <a:rect l="l" t="t" r="r" b="b"/>
                <a:pathLst>
                  <a:path w="8555680" h="2058921">
                    <a:moveTo>
                      <a:pt x="0" y="0"/>
                    </a:moveTo>
                    <a:lnTo>
                      <a:pt x="8555680" y="0"/>
                    </a:lnTo>
                    <a:lnTo>
                      <a:pt x="8555680" y="2058921"/>
                    </a:lnTo>
                    <a:lnTo>
                      <a:pt x="0" y="205892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21314D"/>
              </a:solidFill>
            </p:spPr>
          </p:sp>
        </p:grpSp>
        <p:sp>
          <p:nvSpPr>
            <p:cNvPr id="22" name="TextBox 22"/>
            <p:cNvSpPr txBox="1"/>
            <p:nvPr/>
          </p:nvSpPr>
          <p:spPr>
            <a:xfrm>
              <a:off x="137559" y="1652801"/>
              <a:ext cx="2719268" cy="3059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83"/>
                </a:lnSpc>
                <a:spcBef>
                  <a:spcPct val="0"/>
                </a:spcBef>
              </a:pPr>
              <a:r>
                <a:rPr lang="en-US" sz="1416">
                  <a:solidFill>
                    <a:srgbClr val="FFFFFF"/>
                  </a:solidFill>
                  <a:latin typeface="Open Sans Bold"/>
                </a:rPr>
                <a:t>MS in STEM Education </a:t>
              </a:r>
            </a:p>
          </p:txBody>
        </p:sp>
        <p:grpSp>
          <p:nvGrpSpPr>
            <p:cNvPr id="23" name="Group 23"/>
            <p:cNvGrpSpPr/>
            <p:nvPr/>
          </p:nvGrpSpPr>
          <p:grpSpPr>
            <a:xfrm>
              <a:off x="0" y="709128"/>
              <a:ext cx="2994385" cy="784591"/>
              <a:chOff x="0" y="0"/>
              <a:chExt cx="8555680" cy="2241765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555680" cy="2241765"/>
              </a:xfrm>
              <a:custGeom>
                <a:avLst/>
                <a:gdLst/>
                <a:ahLst/>
                <a:cxnLst/>
                <a:rect l="l" t="t" r="r" b="b"/>
                <a:pathLst>
                  <a:path w="8555680" h="2241765">
                    <a:moveTo>
                      <a:pt x="0" y="0"/>
                    </a:moveTo>
                    <a:lnTo>
                      <a:pt x="8555680" y="0"/>
                    </a:lnTo>
                    <a:lnTo>
                      <a:pt x="8555680" y="2241765"/>
                    </a:lnTo>
                    <a:lnTo>
                      <a:pt x="0" y="22417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9396C"/>
              </a:solidFill>
            </p:spPr>
          </p:sp>
        </p:grpSp>
        <p:sp>
          <p:nvSpPr>
            <p:cNvPr id="25" name="TextBox 25"/>
            <p:cNvSpPr txBox="1"/>
            <p:nvPr/>
          </p:nvSpPr>
          <p:spPr>
            <a:xfrm>
              <a:off x="158935" y="771501"/>
              <a:ext cx="2835450" cy="640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83"/>
                </a:lnSpc>
              </a:pPr>
              <a:r>
                <a:rPr lang="en-US" sz="1416">
                  <a:solidFill>
                    <a:srgbClr val="FFFFFF"/>
                  </a:solidFill>
                  <a:latin typeface="Open Sans Bold"/>
                </a:rPr>
                <a:t>BS in Engineering:</a:t>
              </a:r>
            </a:p>
            <a:p>
              <a:pPr>
                <a:lnSpc>
                  <a:spcPts val="1983"/>
                </a:lnSpc>
                <a:spcBef>
                  <a:spcPct val="0"/>
                </a:spcBef>
              </a:pPr>
              <a:r>
                <a:rPr lang="en-US" sz="1416">
                  <a:solidFill>
                    <a:srgbClr val="FFFFFF"/>
                  </a:solidFill>
                  <a:latin typeface="Open Sans Bold"/>
                </a:rPr>
                <a:t>STEM Teaching Focus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7806" y="7945627"/>
            <a:ext cx="7714932" cy="2112773"/>
            <a:chOff x="0" y="0"/>
            <a:chExt cx="5093451" cy="139486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5093452" cy="1394868"/>
            </a:xfrm>
            <a:custGeom>
              <a:avLst/>
              <a:gdLst/>
              <a:ahLst/>
              <a:cxnLst/>
              <a:rect l="l" t="t" r="r" b="b"/>
              <a:pathLst>
                <a:path w="5093452" h="1394868">
                  <a:moveTo>
                    <a:pt x="0" y="0"/>
                  </a:moveTo>
                  <a:lnTo>
                    <a:pt x="5093452" y="0"/>
                  </a:lnTo>
                  <a:lnTo>
                    <a:pt x="5093452" y="1394868"/>
                  </a:lnTo>
                  <a:lnTo>
                    <a:pt x="0" y="1394868"/>
                  </a:lnTo>
                  <a:lnTo>
                    <a:pt x="0" y="0"/>
                  </a:lnTo>
                </a:path>
              </a:pathLst>
            </a:custGeom>
            <a:solidFill>
              <a:srgbClr val="09396C"/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351383" y="8482678"/>
            <a:ext cx="1588239" cy="1138772"/>
            <a:chOff x="0" y="0"/>
            <a:chExt cx="2117652" cy="1518362"/>
          </a:xfrm>
        </p:grpSpPr>
        <p:sp>
          <p:nvSpPr>
            <p:cNvPr id="29" name="Freeform 29"/>
            <p:cNvSpPr/>
            <p:nvPr/>
          </p:nvSpPr>
          <p:spPr>
            <a:xfrm>
              <a:off x="208580" y="0"/>
              <a:ext cx="1729596" cy="748383"/>
            </a:xfrm>
            <a:custGeom>
              <a:avLst/>
              <a:gdLst/>
              <a:ahLst/>
              <a:cxnLst/>
              <a:rect l="l" t="t" r="r" b="b"/>
              <a:pathLst>
                <a:path w="1729596" h="748383">
                  <a:moveTo>
                    <a:pt x="0" y="0"/>
                  </a:moveTo>
                  <a:lnTo>
                    <a:pt x="1729596" y="0"/>
                  </a:lnTo>
                  <a:lnTo>
                    <a:pt x="1729596" y="748383"/>
                  </a:lnTo>
                  <a:lnTo>
                    <a:pt x="0" y="7483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30" name="TextBox 30"/>
            <p:cNvSpPr txBox="1"/>
            <p:nvPr/>
          </p:nvSpPr>
          <p:spPr>
            <a:xfrm>
              <a:off x="0" y="833585"/>
              <a:ext cx="2117652" cy="1510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19"/>
                </a:lnSpc>
              </a:pPr>
              <a:r>
                <a:rPr lang="en-US" sz="656">
                  <a:solidFill>
                    <a:srgbClr val="FFFFFF"/>
                  </a:solidFill>
                  <a:latin typeface="Open Sans"/>
                </a:rPr>
                <a:t>is part of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184393" y="1065672"/>
              <a:ext cx="1777969" cy="452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79"/>
                </a:lnSpc>
              </a:pPr>
              <a:r>
                <a:rPr lang="en-US" sz="985">
                  <a:solidFill>
                    <a:srgbClr val="FFFFFF"/>
                  </a:solidFill>
                  <a:latin typeface="Open Sans"/>
                </a:rPr>
                <a:t>University Honors and </a:t>
              </a:r>
            </a:p>
            <a:p>
              <a:pPr algn="ctr">
                <a:lnSpc>
                  <a:spcPts val="1379"/>
                </a:lnSpc>
              </a:pPr>
              <a:r>
                <a:rPr lang="en-US" sz="985">
                  <a:solidFill>
                    <a:srgbClr val="FFFFFF"/>
                  </a:solidFill>
                  <a:latin typeface="Open Sans"/>
                </a:rPr>
                <a:t>Scholars Programs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6182913" y="8193640"/>
            <a:ext cx="1227546" cy="1716847"/>
            <a:chOff x="0" y="0"/>
            <a:chExt cx="1636728" cy="2289129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636728" cy="2289129"/>
            </a:xfrm>
            <a:custGeom>
              <a:avLst/>
              <a:gdLst/>
              <a:ahLst/>
              <a:cxnLst/>
              <a:rect l="l" t="t" r="r" b="b"/>
              <a:pathLst>
                <a:path w="1636728" h="2289129">
                  <a:moveTo>
                    <a:pt x="0" y="0"/>
                  </a:moveTo>
                  <a:lnTo>
                    <a:pt x="1636728" y="0"/>
                  </a:lnTo>
                  <a:lnTo>
                    <a:pt x="1636728" y="2289129"/>
                  </a:lnTo>
                  <a:lnTo>
                    <a:pt x="0" y="22891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120535" y="703399"/>
              <a:ext cx="1401722" cy="1401722"/>
            </a:xfrm>
            <a:custGeom>
              <a:avLst/>
              <a:gdLst/>
              <a:ahLst/>
              <a:cxnLst/>
              <a:rect l="l" t="t" r="r" b="b"/>
              <a:pathLst>
                <a:path w="1401722" h="1401722">
                  <a:moveTo>
                    <a:pt x="0" y="0"/>
                  </a:moveTo>
                  <a:lnTo>
                    <a:pt x="1401723" y="0"/>
                  </a:lnTo>
                  <a:lnTo>
                    <a:pt x="1401723" y="1401723"/>
                  </a:lnTo>
                  <a:lnTo>
                    <a:pt x="0" y="14017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</p:grpSp>
      <p:sp>
        <p:nvSpPr>
          <p:cNvPr id="35" name="TextBox 35"/>
          <p:cNvSpPr txBox="1"/>
          <p:nvPr/>
        </p:nvSpPr>
        <p:spPr>
          <a:xfrm>
            <a:off x="2285625" y="959753"/>
            <a:ext cx="2311923" cy="1138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54"/>
              </a:lnSpc>
            </a:pPr>
            <a:r>
              <a:rPr lang="en-US" sz="2154" spc="168">
                <a:solidFill>
                  <a:srgbClr val="CC4628"/>
                </a:solidFill>
                <a:latin typeface="Open Sans Bold"/>
              </a:rPr>
              <a:t>TEACH@MINES</a:t>
            </a:r>
          </a:p>
          <a:p>
            <a:pPr algn="ctr">
              <a:lnSpc>
                <a:spcPts val="4583"/>
              </a:lnSpc>
            </a:pPr>
            <a:r>
              <a:rPr lang="en-US" sz="4583" spc="357">
                <a:solidFill>
                  <a:srgbClr val="FFFFFF"/>
                </a:solidFill>
                <a:latin typeface="Open Sans Bold"/>
              </a:rPr>
              <a:t>PLAY</a:t>
            </a:r>
          </a:p>
          <a:p>
            <a:pPr algn="ctr">
              <a:lnSpc>
                <a:spcPts val="2200"/>
              </a:lnSpc>
            </a:pPr>
            <a:r>
              <a:rPr lang="en-US" sz="2200" spc="171">
                <a:solidFill>
                  <a:srgbClr val="FFFFFF"/>
                </a:solidFill>
                <a:latin typeface="Open Sans Bold"/>
              </a:rPr>
              <a:t>FOREVER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923462" y="8096057"/>
            <a:ext cx="1895007" cy="1814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285">
                <a:solidFill>
                  <a:srgbClr val="FFFFFF"/>
                </a:solidFill>
                <a:latin typeface="Open Sans Bold"/>
              </a:rPr>
              <a:t>ENGINEERS MAKE </a:t>
            </a:r>
            <a:r>
              <a:rPr lang="en-US" sz="1285">
                <a:solidFill>
                  <a:srgbClr val="879EC3"/>
                </a:solidFill>
                <a:latin typeface="Open Sans Bold"/>
              </a:rPr>
              <a:t>BRIDGES</a:t>
            </a:r>
          </a:p>
          <a:p>
            <a:pPr algn="ctr">
              <a:lnSpc>
                <a:spcPts val="1800"/>
              </a:lnSpc>
            </a:pPr>
            <a:r>
              <a:rPr lang="en-US" sz="1285">
                <a:solidFill>
                  <a:srgbClr val="FFFFFF"/>
                </a:solidFill>
                <a:latin typeface="Open Sans Bold"/>
              </a:rPr>
              <a:t>ARTISTS MAKE </a:t>
            </a:r>
            <a:r>
              <a:rPr lang="en-US" sz="1285">
                <a:solidFill>
                  <a:srgbClr val="879EC3"/>
                </a:solidFill>
                <a:latin typeface="Open Sans Bold"/>
              </a:rPr>
              <a:t>PAINTINGS</a:t>
            </a:r>
          </a:p>
          <a:p>
            <a:pPr algn="ctr">
              <a:lnSpc>
                <a:spcPts val="1800"/>
              </a:lnSpc>
            </a:pPr>
            <a:r>
              <a:rPr lang="en-US" sz="1285">
                <a:solidFill>
                  <a:srgbClr val="FFFFFF"/>
                </a:solidFill>
                <a:latin typeface="Open Sans Bold"/>
              </a:rPr>
              <a:t>SCIENTISTS MAKE </a:t>
            </a:r>
            <a:r>
              <a:rPr lang="en-US" sz="1285">
                <a:solidFill>
                  <a:srgbClr val="879EC3"/>
                </a:solidFill>
                <a:latin typeface="Open Sans Bold"/>
              </a:rPr>
              <a:t>ROCKETS</a:t>
            </a:r>
          </a:p>
          <a:p>
            <a:pPr algn="ctr">
              <a:lnSpc>
                <a:spcPts val="1800"/>
              </a:lnSpc>
            </a:pPr>
            <a:r>
              <a:rPr lang="en-US" sz="1285">
                <a:solidFill>
                  <a:srgbClr val="F0592B"/>
                </a:solidFill>
                <a:latin typeface="Open Sans Bold"/>
              </a:rPr>
              <a:t>TEACHERS MAKE </a:t>
            </a:r>
          </a:p>
          <a:p>
            <a:pPr algn="ctr">
              <a:lnSpc>
                <a:spcPts val="1800"/>
              </a:lnSpc>
            </a:pPr>
            <a:r>
              <a:rPr lang="en-US" sz="1285">
                <a:solidFill>
                  <a:srgbClr val="F0592B"/>
                </a:solidFill>
                <a:latin typeface="Open Sans Bold"/>
              </a:rPr>
              <a:t>THEM ALL</a:t>
            </a:r>
          </a:p>
        </p:txBody>
      </p:sp>
      <p:grpSp>
        <p:nvGrpSpPr>
          <p:cNvPr id="37" name="Group 37"/>
          <p:cNvGrpSpPr/>
          <p:nvPr/>
        </p:nvGrpSpPr>
        <p:grpSpPr>
          <a:xfrm>
            <a:off x="220420" y="2477994"/>
            <a:ext cx="3009451" cy="3231993"/>
            <a:chOff x="0" y="0"/>
            <a:chExt cx="4012601" cy="4309324"/>
          </a:xfrm>
        </p:grpSpPr>
        <p:grpSp>
          <p:nvGrpSpPr>
            <p:cNvPr id="38" name="Group 38"/>
            <p:cNvGrpSpPr/>
            <p:nvPr/>
          </p:nvGrpSpPr>
          <p:grpSpPr>
            <a:xfrm>
              <a:off x="679507" y="29614"/>
              <a:ext cx="3258841" cy="701404"/>
              <a:chOff x="0" y="0"/>
              <a:chExt cx="7994971" cy="1720766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7994971" cy="1720766"/>
              </a:xfrm>
              <a:custGeom>
                <a:avLst/>
                <a:gdLst/>
                <a:ahLst/>
                <a:cxnLst/>
                <a:rect l="l" t="t" r="r" b="b"/>
                <a:pathLst>
                  <a:path w="7994971" h="1720766">
                    <a:moveTo>
                      <a:pt x="0" y="0"/>
                    </a:moveTo>
                    <a:lnTo>
                      <a:pt x="7994971" y="0"/>
                    </a:lnTo>
                    <a:lnTo>
                      <a:pt x="7994971" y="1720766"/>
                    </a:lnTo>
                    <a:lnTo>
                      <a:pt x="0" y="172076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879EC3"/>
              </a:solidFill>
            </p:spPr>
          </p:sp>
        </p:grpSp>
        <p:grpSp>
          <p:nvGrpSpPr>
            <p:cNvPr id="40" name="Group 40"/>
            <p:cNvGrpSpPr/>
            <p:nvPr/>
          </p:nvGrpSpPr>
          <p:grpSpPr>
            <a:xfrm>
              <a:off x="679507" y="929436"/>
              <a:ext cx="3258841" cy="701404"/>
              <a:chOff x="0" y="0"/>
              <a:chExt cx="7994971" cy="1720766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7994971" cy="1720766"/>
              </a:xfrm>
              <a:custGeom>
                <a:avLst/>
                <a:gdLst/>
                <a:ahLst/>
                <a:cxnLst/>
                <a:rect l="l" t="t" r="r" b="b"/>
                <a:pathLst>
                  <a:path w="7994971" h="1720766">
                    <a:moveTo>
                      <a:pt x="0" y="0"/>
                    </a:moveTo>
                    <a:lnTo>
                      <a:pt x="7994971" y="0"/>
                    </a:lnTo>
                    <a:lnTo>
                      <a:pt x="7994971" y="1720766"/>
                    </a:lnTo>
                    <a:lnTo>
                      <a:pt x="0" y="172076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879EC3"/>
              </a:solidFill>
            </p:spPr>
          </p:sp>
        </p:grpSp>
        <p:grpSp>
          <p:nvGrpSpPr>
            <p:cNvPr id="42" name="Group 42"/>
            <p:cNvGrpSpPr/>
            <p:nvPr/>
          </p:nvGrpSpPr>
          <p:grpSpPr>
            <a:xfrm>
              <a:off x="679507" y="2729079"/>
              <a:ext cx="3258841" cy="701404"/>
              <a:chOff x="0" y="0"/>
              <a:chExt cx="7994971" cy="1720766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7994971" cy="1720766"/>
              </a:xfrm>
              <a:custGeom>
                <a:avLst/>
                <a:gdLst/>
                <a:ahLst/>
                <a:cxnLst/>
                <a:rect l="l" t="t" r="r" b="b"/>
                <a:pathLst>
                  <a:path w="7994971" h="1720766">
                    <a:moveTo>
                      <a:pt x="0" y="0"/>
                    </a:moveTo>
                    <a:lnTo>
                      <a:pt x="7994971" y="0"/>
                    </a:lnTo>
                    <a:lnTo>
                      <a:pt x="7994971" y="1720766"/>
                    </a:lnTo>
                    <a:lnTo>
                      <a:pt x="0" y="172076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879EC3"/>
              </a:solidFill>
            </p:spPr>
          </p:sp>
        </p:grpSp>
        <p:grpSp>
          <p:nvGrpSpPr>
            <p:cNvPr id="44" name="Group 44"/>
            <p:cNvGrpSpPr/>
            <p:nvPr/>
          </p:nvGrpSpPr>
          <p:grpSpPr>
            <a:xfrm>
              <a:off x="0" y="28363"/>
              <a:ext cx="702655" cy="702655"/>
              <a:chOff x="0" y="0"/>
              <a:chExt cx="1913890" cy="1913890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C4628"/>
              </a:solidFill>
            </p:spPr>
          </p:sp>
        </p:grpSp>
        <p:sp>
          <p:nvSpPr>
            <p:cNvPr id="46" name="Freeform 46"/>
            <p:cNvSpPr/>
            <p:nvPr/>
          </p:nvSpPr>
          <p:spPr>
            <a:xfrm>
              <a:off x="91422" y="0"/>
              <a:ext cx="789379" cy="687078"/>
            </a:xfrm>
            <a:custGeom>
              <a:avLst/>
              <a:gdLst/>
              <a:ahLst/>
              <a:cxnLst/>
              <a:rect l="l" t="t" r="r" b="b"/>
              <a:pathLst>
                <a:path w="789379" h="687078">
                  <a:moveTo>
                    <a:pt x="0" y="0"/>
                  </a:moveTo>
                  <a:lnTo>
                    <a:pt x="789379" y="0"/>
                  </a:lnTo>
                  <a:lnTo>
                    <a:pt x="789379" y="687078"/>
                  </a:lnTo>
                  <a:lnTo>
                    <a:pt x="0" y="687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7" name="Group 47"/>
            <p:cNvGrpSpPr/>
            <p:nvPr/>
          </p:nvGrpSpPr>
          <p:grpSpPr>
            <a:xfrm>
              <a:off x="679507" y="1829257"/>
              <a:ext cx="3258841" cy="701404"/>
              <a:chOff x="0" y="0"/>
              <a:chExt cx="7994971" cy="1720766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7994971" cy="1720766"/>
              </a:xfrm>
              <a:custGeom>
                <a:avLst/>
                <a:gdLst/>
                <a:ahLst/>
                <a:cxnLst/>
                <a:rect l="l" t="t" r="r" b="b"/>
                <a:pathLst>
                  <a:path w="7994971" h="1720766">
                    <a:moveTo>
                      <a:pt x="0" y="0"/>
                    </a:moveTo>
                    <a:lnTo>
                      <a:pt x="7994971" y="0"/>
                    </a:lnTo>
                    <a:lnTo>
                      <a:pt x="7994971" y="1720766"/>
                    </a:lnTo>
                    <a:lnTo>
                      <a:pt x="0" y="172076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879EC3"/>
              </a:solidFill>
            </p:spPr>
          </p:sp>
        </p:grpSp>
        <p:grpSp>
          <p:nvGrpSpPr>
            <p:cNvPr id="49" name="Group 49"/>
            <p:cNvGrpSpPr/>
            <p:nvPr/>
          </p:nvGrpSpPr>
          <p:grpSpPr>
            <a:xfrm>
              <a:off x="679507" y="3607920"/>
              <a:ext cx="3258841" cy="701404"/>
              <a:chOff x="0" y="0"/>
              <a:chExt cx="7994971" cy="1720766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7994971" cy="1720766"/>
              </a:xfrm>
              <a:custGeom>
                <a:avLst/>
                <a:gdLst/>
                <a:ahLst/>
                <a:cxnLst/>
                <a:rect l="l" t="t" r="r" b="b"/>
                <a:pathLst>
                  <a:path w="7994971" h="1720766">
                    <a:moveTo>
                      <a:pt x="0" y="0"/>
                    </a:moveTo>
                    <a:lnTo>
                      <a:pt x="7994971" y="0"/>
                    </a:lnTo>
                    <a:lnTo>
                      <a:pt x="7994971" y="1720766"/>
                    </a:lnTo>
                    <a:lnTo>
                      <a:pt x="0" y="172076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879EC3"/>
              </a:solidFill>
            </p:spPr>
          </p:sp>
        </p:grpSp>
        <p:grpSp>
          <p:nvGrpSpPr>
            <p:cNvPr id="51" name="Group 51"/>
            <p:cNvGrpSpPr/>
            <p:nvPr/>
          </p:nvGrpSpPr>
          <p:grpSpPr>
            <a:xfrm>
              <a:off x="0" y="3606669"/>
              <a:ext cx="702655" cy="702655"/>
              <a:chOff x="0" y="0"/>
              <a:chExt cx="1913890" cy="1913890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C4628"/>
              </a:solidFill>
            </p:spPr>
          </p:sp>
        </p:grpSp>
        <p:sp>
          <p:nvSpPr>
            <p:cNvPr id="53" name="Freeform 53"/>
            <p:cNvSpPr/>
            <p:nvPr/>
          </p:nvSpPr>
          <p:spPr>
            <a:xfrm>
              <a:off x="91422" y="3578306"/>
              <a:ext cx="789379" cy="687078"/>
            </a:xfrm>
            <a:custGeom>
              <a:avLst/>
              <a:gdLst/>
              <a:ahLst/>
              <a:cxnLst/>
              <a:rect l="l" t="t" r="r" b="b"/>
              <a:pathLst>
                <a:path w="789379" h="687078">
                  <a:moveTo>
                    <a:pt x="0" y="0"/>
                  </a:moveTo>
                  <a:lnTo>
                    <a:pt x="789379" y="0"/>
                  </a:lnTo>
                  <a:lnTo>
                    <a:pt x="789379" y="687078"/>
                  </a:lnTo>
                  <a:lnTo>
                    <a:pt x="0" y="687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4" name="TextBox 54"/>
            <p:cNvSpPr txBox="1"/>
            <p:nvPr/>
          </p:nvSpPr>
          <p:spPr>
            <a:xfrm>
              <a:off x="902869" y="3773222"/>
              <a:ext cx="3109732" cy="342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93"/>
                </a:lnSpc>
              </a:pPr>
              <a:r>
                <a:rPr lang="en-US" sz="1566" spc="92">
                  <a:solidFill>
                    <a:srgbClr val="000000"/>
                  </a:solidFill>
                  <a:latin typeface="Open Sans Bold"/>
                </a:rPr>
                <a:t>9 MONTH CONTRACT</a:t>
              </a:r>
            </a:p>
          </p:txBody>
        </p:sp>
        <p:grpSp>
          <p:nvGrpSpPr>
            <p:cNvPr id="55" name="Group 55"/>
            <p:cNvGrpSpPr/>
            <p:nvPr/>
          </p:nvGrpSpPr>
          <p:grpSpPr>
            <a:xfrm>
              <a:off x="0" y="928185"/>
              <a:ext cx="702655" cy="702655"/>
              <a:chOff x="0" y="0"/>
              <a:chExt cx="1913890" cy="1913890"/>
            </a:xfrm>
          </p:grpSpPr>
          <p:sp>
            <p:nvSpPr>
              <p:cNvPr id="56" name="Freeform 56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C4628"/>
              </a:solidFill>
            </p:spPr>
          </p:sp>
        </p:grpSp>
        <p:sp>
          <p:nvSpPr>
            <p:cNvPr id="57" name="Freeform 57"/>
            <p:cNvSpPr/>
            <p:nvPr/>
          </p:nvSpPr>
          <p:spPr>
            <a:xfrm>
              <a:off x="91422" y="894577"/>
              <a:ext cx="789379" cy="687078"/>
            </a:xfrm>
            <a:custGeom>
              <a:avLst/>
              <a:gdLst/>
              <a:ahLst/>
              <a:cxnLst/>
              <a:rect l="l" t="t" r="r" b="b"/>
              <a:pathLst>
                <a:path w="789379" h="687078">
                  <a:moveTo>
                    <a:pt x="0" y="0"/>
                  </a:moveTo>
                  <a:lnTo>
                    <a:pt x="789379" y="0"/>
                  </a:lnTo>
                  <a:lnTo>
                    <a:pt x="789379" y="687078"/>
                  </a:lnTo>
                  <a:lnTo>
                    <a:pt x="0" y="687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58" name="Group 58"/>
            <p:cNvGrpSpPr/>
            <p:nvPr/>
          </p:nvGrpSpPr>
          <p:grpSpPr>
            <a:xfrm>
              <a:off x="0" y="1828006"/>
              <a:ext cx="702655" cy="702655"/>
              <a:chOff x="0" y="0"/>
              <a:chExt cx="1913890" cy="1913890"/>
            </a:xfrm>
          </p:grpSpPr>
          <p:sp>
            <p:nvSpPr>
              <p:cNvPr id="59" name="Freeform 59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C4628"/>
              </a:solidFill>
            </p:spPr>
          </p:sp>
        </p:grpSp>
        <p:sp>
          <p:nvSpPr>
            <p:cNvPr id="60" name="Freeform 60"/>
            <p:cNvSpPr/>
            <p:nvPr/>
          </p:nvSpPr>
          <p:spPr>
            <a:xfrm>
              <a:off x="91422" y="1789153"/>
              <a:ext cx="789379" cy="687078"/>
            </a:xfrm>
            <a:custGeom>
              <a:avLst/>
              <a:gdLst/>
              <a:ahLst/>
              <a:cxnLst/>
              <a:rect l="l" t="t" r="r" b="b"/>
              <a:pathLst>
                <a:path w="789379" h="687078">
                  <a:moveTo>
                    <a:pt x="0" y="0"/>
                  </a:moveTo>
                  <a:lnTo>
                    <a:pt x="789379" y="0"/>
                  </a:lnTo>
                  <a:lnTo>
                    <a:pt x="789379" y="687078"/>
                  </a:lnTo>
                  <a:lnTo>
                    <a:pt x="0" y="687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61" name="Group 61"/>
            <p:cNvGrpSpPr/>
            <p:nvPr/>
          </p:nvGrpSpPr>
          <p:grpSpPr>
            <a:xfrm>
              <a:off x="0" y="2727828"/>
              <a:ext cx="702655" cy="702655"/>
              <a:chOff x="0" y="0"/>
              <a:chExt cx="1913890" cy="1913890"/>
            </a:xfrm>
          </p:grpSpPr>
          <p:sp>
            <p:nvSpPr>
              <p:cNvPr id="62" name="Freeform 62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C4628"/>
              </a:solidFill>
            </p:spPr>
          </p:sp>
        </p:grpSp>
        <p:sp>
          <p:nvSpPr>
            <p:cNvPr id="63" name="Freeform 63"/>
            <p:cNvSpPr/>
            <p:nvPr/>
          </p:nvSpPr>
          <p:spPr>
            <a:xfrm>
              <a:off x="91422" y="2683730"/>
              <a:ext cx="789379" cy="687078"/>
            </a:xfrm>
            <a:custGeom>
              <a:avLst/>
              <a:gdLst/>
              <a:ahLst/>
              <a:cxnLst/>
              <a:rect l="l" t="t" r="r" b="b"/>
              <a:pathLst>
                <a:path w="789379" h="687078">
                  <a:moveTo>
                    <a:pt x="0" y="0"/>
                  </a:moveTo>
                  <a:lnTo>
                    <a:pt x="789379" y="0"/>
                  </a:lnTo>
                  <a:lnTo>
                    <a:pt x="789379" y="687078"/>
                  </a:lnTo>
                  <a:lnTo>
                    <a:pt x="0" y="687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4" name="TextBox 64"/>
            <p:cNvSpPr txBox="1"/>
            <p:nvPr/>
          </p:nvSpPr>
          <p:spPr>
            <a:xfrm>
              <a:off x="902869" y="1094112"/>
              <a:ext cx="3109732" cy="342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93"/>
                </a:lnSpc>
              </a:pPr>
              <a:r>
                <a:rPr lang="en-US" sz="1566" spc="92">
                  <a:solidFill>
                    <a:srgbClr val="000000"/>
                  </a:solidFill>
                  <a:latin typeface="Open Sans Bold"/>
                </a:rPr>
                <a:t>LOAN FORGIVENESS</a:t>
              </a:r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902869" y="1995964"/>
              <a:ext cx="3087665" cy="3423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93"/>
                </a:lnSpc>
              </a:pPr>
              <a:r>
                <a:rPr lang="en-US" sz="1566" spc="92">
                  <a:solidFill>
                    <a:srgbClr val="000000"/>
                  </a:solidFill>
                  <a:latin typeface="Open Sans Bold"/>
                </a:rPr>
                <a:t>GREAT SALARY +</a:t>
              </a:r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902869" y="2838320"/>
              <a:ext cx="3109732" cy="5324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66"/>
                </a:lnSpc>
              </a:pPr>
              <a:r>
                <a:rPr lang="en-US" sz="1566" spc="92">
                  <a:solidFill>
                    <a:srgbClr val="000000"/>
                  </a:solidFill>
                  <a:latin typeface="Open Sans Bold"/>
                </a:rPr>
                <a:t>THOUSANDS MORE FOR COACHING</a:t>
              </a:r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902869" y="194208"/>
              <a:ext cx="3109732" cy="3423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93"/>
                </a:lnSpc>
              </a:pPr>
              <a:r>
                <a:rPr lang="en-US" sz="1566" spc="92">
                  <a:solidFill>
                    <a:srgbClr val="000000"/>
                  </a:solidFill>
                  <a:latin typeface="Open Sans Bold"/>
                </a:rPr>
                <a:t>JOB SATISFACTION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941" y="-34360"/>
            <a:ext cx="7666070" cy="8016647"/>
            <a:chOff x="0" y="0"/>
            <a:chExt cx="10221426" cy="1068886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3645" r="8189" b="9941"/>
            <a:stretch>
              <a:fillRect/>
            </a:stretch>
          </p:blipFill>
          <p:spPr>
            <a:xfrm>
              <a:off x="0" y="0"/>
              <a:ext cx="10221426" cy="531532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10998" b="10998"/>
            <a:stretch>
              <a:fillRect/>
            </a:stretch>
          </p:blipFill>
          <p:spPr>
            <a:xfrm>
              <a:off x="0" y="5373536"/>
              <a:ext cx="10221426" cy="5315327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5526611" y="6321549"/>
            <a:ext cx="2245789" cy="1660738"/>
            <a:chOff x="0" y="0"/>
            <a:chExt cx="2994385" cy="2214317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2994385" cy="739305"/>
              <a:chOff x="0" y="0"/>
              <a:chExt cx="8555680" cy="211237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555680" cy="2112373"/>
              </a:xfrm>
              <a:custGeom>
                <a:avLst/>
                <a:gdLst/>
                <a:ahLst/>
                <a:cxnLst/>
                <a:rect l="l" t="t" r="r" b="b"/>
                <a:pathLst>
                  <a:path w="8555680" h="2112373">
                    <a:moveTo>
                      <a:pt x="0" y="0"/>
                    </a:moveTo>
                    <a:lnTo>
                      <a:pt x="8555680" y="0"/>
                    </a:lnTo>
                    <a:lnTo>
                      <a:pt x="8555680" y="2112373"/>
                    </a:lnTo>
                    <a:lnTo>
                      <a:pt x="0" y="211237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879EC3"/>
              </a:solidFill>
            </p:spPr>
          </p:sp>
        </p:grpSp>
        <p:sp>
          <p:nvSpPr>
            <p:cNvPr id="8" name="TextBox 8"/>
            <p:cNvSpPr txBox="1"/>
            <p:nvPr/>
          </p:nvSpPr>
          <p:spPr>
            <a:xfrm>
              <a:off x="144723" y="193646"/>
              <a:ext cx="2676516" cy="3059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83"/>
                </a:lnSpc>
              </a:pPr>
              <a:r>
                <a:rPr lang="en-US" sz="1416">
                  <a:solidFill>
                    <a:srgbClr val="FFFFFF"/>
                  </a:solidFill>
                  <a:latin typeface="Open Sans Bold"/>
                </a:rPr>
                <a:t>Minor in Teaching</a:t>
              </a:r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0" y="1493719"/>
              <a:ext cx="2994385" cy="720598"/>
              <a:chOff x="0" y="0"/>
              <a:chExt cx="8555680" cy="2058921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555680" cy="2058921"/>
              </a:xfrm>
              <a:custGeom>
                <a:avLst/>
                <a:gdLst/>
                <a:ahLst/>
                <a:cxnLst/>
                <a:rect l="l" t="t" r="r" b="b"/>
                <a:pathLst>
                  <a:path w="8555680" h="2058921">
                    <a:moveTo>
                      <a:pt x="0" y="0"/>
                    </a:moveTo>
                    <a:lnTo>
                      <a:pt x="8555680" y="0"/>
                    </a:lnTo>
                    <a:lnTo>
                      <a:pt x="8555680" y="2058921"/>
                    </a:lnTo>
                    <a:lnTo>
                      <a:pt x="0" y="205892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21314D"/>
              </a:solidFill>
            </p:spPr>
          </p:sp>
        </p:grpSp>
        <p:sp>
          <p:nvSpPr>
            <p:cNvPr id="11" name="TextBox 11"/>
            <p:cNvSpPr txBox="1"/>
            <p:nvPr/>
          </p:nvSpPr>
          <p:spPr>
            <a:xfrm>
              <a:off x="137559" y="1652801"/>
              <a:ext cx="2719268" cy="3059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83"/>
                </a:lnSpc>
                <a:spcBef>
                  <a:spcPct val="0"/>
                </a:spcBef>
              </a:pPr>
              <a:r>
                <a:rPr lang="en-US" sz="1416">
                  <a:solidFill>
                    <a:srgbClr val="FFFFFF"/>
                  </a:solidFill>
                  <a:latin typeface="Open Sans Bold"/>
                </a:rPr>
                <a:t>MS in STEM Education </a:t>
              </a:r>
            </a:p>
          </p:txBody>
        </p:sp>
        <p:grpSp>
          <p:nvGrpSpPr>
            <p:cNvPr id="12" name="Group 12"/>
            <p:cNvGrpSpPr/>
            <p:nvPr/>
          </p:nvGrpSpPr>
          <p:grpSpPr>
            <a:xfrm>
              <a:off x="0" y="709128"/>
              <a:ext cx="2994385" cy="784591"/>
              <a:chOff x="0" y="0"/>
              <a:chExt cx="8555680" cy="2241765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555680" cy="2241765"/>
              </a:xfrm>
              <a:custGeom>
                <a:avLst/>
                <a:gdLst/>
                <a:ahLst/>
                <a:cxnLst/>
                <a:rect l="l" t="t" r="r" b="b"/>
                <a:pathLst>
                  <a:path w="8555680" h="2241765">
                    <a:moveTo>
                      <a:pt x="0" y="0"/>
                    </a:moveTo>
                    <a:lnTo>
                      <a:pt x="8555680" y="0"/>
                    </a:lnTo>
                    <a:lnTo>
                      <a:pt x="8555680" y="2241765"/>
                    </a:lnTo>
                    <a:lnTo>
                      <a:pt x="0" y="22417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9396C"/>
              </a:solidFill>
            </p:spPr>
          </p:sp>
        </p:grpSp>
        <p:sp>
          <p:nvSpPr>
            <p:cNvPr id="14" name="TextBox 14"/>
            <p:cNvSpPr txBox="1"/>
            <p:nvPr/>
          </p:nvSpPr>
          <p:spPr>
            <a:xfrm>
              <a:off x="158935" y="771501"/>
              <a:ext cx="2835450" cy="640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83"/>
                </a:lnSpc>
              </a:pPr>
              <a:r>
                <a:rPr lang="en-US" sz="1416">
                  <a:solidFill>
                    <a:srgbClr val="FFFFFF"/>
                  </a:solidFill>
                  <a:latin typeface="Open Sans Bold"/>
                </a:rPr>
                <a:t>BS in Engineering:</a:t>
              </a:r>
            </a:p>
            <a:p>
              <a:pPr>
                <a:lnSpc>
                  <a:spcPts val="1983"/>
                </a:lnSpc>
                <a:spcBef>
                  <a:spcPct val="0"/>
                </a:spcBef>
              </a:pPr>
              <a:r>
                <a:rPr lang="en-US" sz="1416">
                  <a:solidFill>
                    <a:srgbClr val="FFFFFF"/>
                  </a:solidFill>
                  <a:latin typeface="Open Sans Bold"/>
                </a:rPr>
                <a:t>STEM Teaching Focus</a:t>
              </a:r>
            </a:p>
          </p:txBody>
        </p:sp>
      </p:grpSp>
      <p:sp>
        <p:nvSpPr>
          <p:cNvPr id="15" name="Freeform 15"/>
          <p:cNvSpPr/>
          <p:nvPr/>
        </p:nvSpPr>
        <p:spPr>
          <a:xfrm rot="-10800000">
            <a:off x="35940" y="-34361"/>
            <a:ext cx="4864352" cy="3648171"/>
          </a:xfrm>
          <a:custGeom>
            <a:avLst/>
            <a:gdLst/>
            <a:ahLst/>
            <a:cxnLst/>
            <a:rect l="l" t="t" r="r" b="b"/>
            <a:pathLst>
              <a:path w="4991279" h="3648171">
                <a:moveTo>
                  <a:pt x="0" y="0"/>
                </a:moveTo>
                <a:lnTo>
                  <a:pt x="4991280" y="0"/>
                </a:lnTo>
                <a:lnTo>
                  <a:pt x="4991280" y="3648171"/>
                </a:lnTo>
                <a:lnTo>
                  <a:pt x="0" y="36481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1" r="-2610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4300" y="4847"/>
            <a:ext cx="1702268" cy="1702268"/>
          </a:xfrm>
          <a:custGeom>
            <a:avLst/>
            <a:gdLst/>
            <a:ahLst/>
            <a:cxnLst/>
            <a:rect l="l" t="t" r="r" b="b"/>
            <a:pathLst>
              <a:path w="1702268" h="1702268">
                <a:moveTo>
                  <a:pt x="0" y="0"/>
                </a:moveTo>
                <a:lnTo>
                  <a:pt x="1702268" y="0"/>
                </a:lnTo>
                <a:lnTo>
                  <a:pt x="1702268" y="1702269"/>
                </a:lnTo>
                <a:lnTo>
                  <a:pt x="0" y="17022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220420" y="5736807"/>
            <a:ext cx="2895127" cy="2116075"/>
            <a:chOff x="0" y="0"/>
            <a:chExt cx="3860170" cy="2821433"/>
          </a:xfrm>
        </p:grpSpPr>
        <p:grpSp>
          <p:nvGrpSpPr>
            <p:cNvPr id="18" name="Group 18"/>
            <p:cNvGrpSpPr/>
            <p:nvPr/>
          </p:nvGrpSpPr>
          <p:grpSpPr>
            <a:xfrm rot="5400000">
              <a:off x="669037" y="-50247"/>
              <a:ext cx="1201808" cy="1398467"/>
              <a:chOff x="0" y="0"/>
              <a:chExt cx="6985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</a:path>
                </a:pathLst>
              </a:custGeom>
              <a:solidFill>
                <a:srgbClr val="21314D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111125"/>
                <a:ext cx="698500" cy="561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25"/>
                  </a:lnSpc>
                </a:pPr>
                <a:endParaRPr/>
              </a:p>
            </p:txBody>
          </p:sp>
        </p:grpSp>
        <p:sp>
          <p:nvSpPr>
            <p:cNvPr id="21" name="Freeform 21"/>
            <p:cNvSpPr/>
            <p:nvPr/>
          </p:nvSpPr>
          <p:spPr>
            <a:xfrm flipH="1">
              <a:off x="0" y="0"/>
              <a:ext cx="3860170" cy="2821433"/>
            </a:xfrm>
            <a:custGeom>
              <a:avLst/>
              <a:gdLst/>
              <a:ahLst/>
              <a:cxnLst/>
              <a:rect l="l" t="t" r="r" b="b"/>
              <a:pathLst>
                <a:path w="3860170" h="2821433">
                  <a:moveTo>
                    <a:pt x="3860170" y="0"/>
                  </a:moveTo>
                  <a:lnTo>
                    <a:pt x="0" y="0"/>
                  </a:lnTo>
                  <a:lnTo>
                    <a:pt x="0" y="2821433"/>
                  </a:lnTo>
                  <a:lnTo>
                    <a:pt x="3860170" y="2821433"/>
                  </a:lnTo>
                  <a:lnTo>
                    <a:pt x="386017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TextBox 22"/>
            <p:cNvSpPr txBox="1"/>
            <p:nvPr/>
          </p:nvSpPr>
          <p:spPr>
            <a:xfrm>
              <a:off x="1885881" y="916651"/>
              <a:ext cx="1643876" cy="15184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39"/>
                </a:lnSpc>
              </a:pPr>
              <a:r>
                <a:rPr lang="en-US" sz="1099">
                  <a:solidFill>
                    <a:srgbClr val="FFFFFF"/>
                  </a:solidFill>
                  <a:latin typeface="Open Sans Bold"/>
                </a:rPr>
                <a:t>The only </a:t>
              </a:r>
            </a:p>
            <a:p>
              <a:pPr algn="ctr">
                <a:lnSpc>
                  <a:spcPts val="1539"/>
                </a:lnSpc>
              </a:pPr>
              <a:r>
                <a:rPr lang="en-US" sz="1099">
                  <a:solidFill>
                    <a:srgbClr val="FFFFFF"/>
                  </a:solidFill>
                  <a:latin typeface="Open Sans Bold"/>
                </a:rPr>
                <a:t>program in Colorado focused exclusively on training STEM teachers 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679507" y="199953"/>
              <a:ext cx="1175292" cy="959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25"/>
                </a:lnSpc>
              </a:pPr>
              <a:r>
                <a:rPr lang="en-US" sz="1375">
                  <a:solidFill>
                    <a:srgbClr val="FFFFFF"/>
                  </a:solidFill>
                  <a:latin typeface="Open Sans Bold"/>
                </a:rPr>
                <a:t>TEACH</a:t>
              </a:r>
            </a:p>
            <a:p>
              <a:pPr algn="ctr">
                <a:lnSpc>
                  <a:spcPts val="1925"/>
                </a:lnSpc>
              </a:pPr>
              <a:r>
                <a:rPr lang="en-US" sz="1375">
                  <a:solidFill>
                    <a:srgbClr val="FFFFFF"/>
                  </a:solidFill>
                  <a:latin typeface="Open Sans Bold"/>
                </a:rPr>
                <a:t>@MINES </a:t>
              </a:r>
            </a:p>
            <a:p>
              <a:pPr algn="ctr">
                <a:lnSpc>
                  <a:spcPts val="1925"/>
                </a:lnSpc>
              </a:pPr>
              <a:r>
                <a:rPr lang="en-US" sz="1375">
                  <a:solidFill>
                    <a:srgbClr val="FFFFFF"/>
                  </a:solidFill>
                  <a:latin typeface="Open Sans Bold"/>
                </a:rPr>
                <a:t>IS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248477" y="1620836"/>
              <a:ext cx="1160277" cy="10931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16"/>
                </a:lnSpc>
              </a:pPr>
              <a:r>
                <a:rPr lang="en-US" sz="940">
                  <a:solidFill>
                    <a:srgbClr val="FFFFFF"/>
                  </a:solidFill>
                  <a:latin typeface="Open Sans Bold"/>
                </a:rPr>
                <a:t>Rated in the </a:t>
              </a:r>
            </a:p>
            <a:p>
              <a:pPr algn="ctr">
                <a:lnSpc>
                  <a:spcPts val="1316"/>
                </a:lnSpc>
              </a:pPr>
              <a:r>
                <a:rPr lang="en-US" sz="940">
                  <a:solidFill>
                    <a:srgbClr val="FFFFFF"/>
                  </a:solidFill>
                  <a:latin typeface="Open Sans Bold"/>
                </a:rPr>
                <a:t>top 5 physics teacher prep programs </a:t>
              </a:r>
            </a:p>
            <a:p>
              <a:pPr algn="ctr">
                <a:lnSpc>
                  <a:spcPts val="1316"/>
                </a:lnSpc>
              </a:pPr>
              <a:r>
                <a:rPr lang="en-US" sz="940">
                  <a:solidFill>
                    <a:srgbClr val="FFFFFF"/>
                  </a:solidFill>
                  <a:latin typeface="Open Sans Bold"/>
                </a:rPr>
                <a:t>in the US</a:t>
              </a:r>
            </a:p>
          </p:txBody>
        </p:sp>
      </p:grpSp>
      <p:sp>
        <p:nvSpPr>
          <p:cNvPr id="25" name="Freeform 25"/>
          <p:cNvSpPr/>
          <p:nvPr/>
        </p:nvSpPr>
        <p:spPr>
          <a:xfrm rot="5528466">
            <a:off x="3101936" y="5584119"/>
            <a:ext cx="2233823" cy="2471727"/>
          </a:xfrm>
          <a:custGeom>
            <a:avLst/>
            <a:gdLst/>
            <a:ahLst/>
            <a:cxnLst/>
            <a:rect l="l" t="t" r="r" b="b"/>
            <a:pathLst>
              <a:path w="2233823" h="2471727">
                <a:moveTo>
                  <a:pt x="0" y="0"/>
                </a:moveTo>
                <a:lnTo>
                  <a:pt x="2233823" y="0"/>
                </a:lnTo>
                <a:lnTo>
                  <a:pt x="2233823" y="2471727"/>
                </a:lnTo>
                <a:lnTo>
                  <a:pt x="0" y="247172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35941" y="7945627"/>
            <a:ext cx="7736459" cy="2112773"/>
            <a:chOff x="0" y="0"/>
            <a:chExt cx="5107664" cy="139486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5107664" cy="1394868"/>
            </a:xfrm>
            <a:custGeom>
              <a:avLst/>
              <a:gdLst/>
              <a:ahLst/>
              <a:cxnLst/>
              <a:rect l="l" t="t" r="r" b="b"/>
              <a:pathLst>
                <a:path w="5107664" h="1394868">
                  <a:moveTo>
                    <a:pt x="0" y="0"/>
                  </a:moveTo>
                  <a:lnTo>
                    <a:pt x="5107664" y="0"/>
                  </a:lnTo>
                  <a:lnTo>
                    <a:pt x="5107664" y="1394868"/>
                  </a:lnTo>
                  <a:lnTo>
                    <a:pt x="0" y="1394868"/>
                  </a:lnTo>
                  <a:lnTo>
                    <a:pt x="0" y="0"/>
                  </a:lnTo>
                </a:path>
              </a:pathLst>
            </a:custGeom>
            <a:solidFill>
              <a:srgbClr val="09396C"/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351383" y="8482678"/>
            <a:ext cx="1588239" cy="1138772"/>
            <a:chOff x="0" y="0"/>
            <a:chExt cx="2117652" cy="1518362"/>
          </a:xfrm>
        </p:grpSpPr>
        <p:sp>
          <p:nvSpPr>
            <p:cNvPr id="29" name="Freeform 29"/>
            <p:cNvSpPr/>
            <p:nvPr/>
          </p:nvSpPr>
          <p:spPr>
            <a:xfrm>
              <a:off x="208580" y="0"/>
              <a:ext cx="1729596" cy="748383"/>
            </a:xfrm>
            <a:custGeom>
              <a:avLst/>
              <a:gdLst/>
              <a:ahLst/>
              <a:cxnLst/>
              <a:rect l="l" t="t" r="r" b="b"/>
              <a:pathLst>
                <a:path w="1729596" h="748383">
                  <a:moveTo>
                    <a:pt x="0" y="0"/>
                  </a:moveTo>
                  <a:lnTo>
                    <a:pt x="1729596" y="0"/>
                  </a:lnTo>
                  <a:lnTo>
                    <a:pt x="1729596" y="748383"/>
                  </a:lnTo>
                  <a:lnTo>
                    <a:pt x="0" y="7483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30" name="TextBox 30"/>
            <p:cNvSpPr txBox="1"/>
            <p:nvPr/>
          </p:nvSpPr>
          <p:spPr>
            <a:xfrm>
              <a:off x="0" y="833585"/>
              <a:ext cx="2117652" cy="1510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19"/>
                </a:lnSpc>
              </a:pPr>
              <a:r>
                <a:rPr lang="en-US" sz="656">
                  <a:solidFill>
                    <a:srgbClr val="FFFFFF"/>
                  </a:solidFill>
                  <a:latin typeface="Open Sans"/>
                </a:rPr>
                <a:t>is part of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184393" y="1065672"/>
              <a:ext cx="1777969" cy="452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79"/>
                </a:lnSpc>
              </a:pPr>
              <a:r>
                <a:rPr lang="en-US" sz="985">
                  <a:solidFill>
                    <a:srgbClr val="FFFFFF"/>
                  </a:solidFill>
                  <a:latin typeface="Open Sans"/>
                </a:rPr>
                <a:t>University Honors and </a:t>
              </a:r>
            </a:p>
            <a:p>
              <a:pPr algn="ctr">
                <a:lnSpc>
                  <a:spcPts val="1379"/>
                </a:lnSpc>
              </a:pPr>
              <a:r>
                <a:rPr lang="en-US" sz="985">
                  <a:solidFill>
                    <a:srgbClr val="FFFFFF"/>
                  </a:solidFill>
                  <a:latin typeface="Open Sans"/>
                </a:rPr>
                <a:t>Scholars Programs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6182913" y="8193640"/>
            <a:ext cx="1227546" cy="1716847"/>
            <a:chOff x="0" y="0"/>
            <a:chExt cx="1636728" cy="2289129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636728" cy="2289129"/>
            </a:xfrm>
            <a:custGeom>
              <a:avLst/>
              <a:gdLst/>
              <a:ahLst/>
              <a:cxnLst/>
              <a:rect l="l" t="t" r="r" b="b"/>
              <a:pathLst>
                <a:path w="1636728" h="2289129">
                  <a:moveTo>
                    <a:pt x="0" y="0"/>
                  </a:moveTo>
                  <a:lnTo>
                    <a:pt x="1636728" y="0"/>
                  </a:lnTo>
                  <a:lnTo>
                    <a:pt x="1636728" y="2289129"/>
                  </a:lnTo>
                  <a:lnTo>
                    <a:pt x="0" y="22891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134305" y="737003"/>
              <a:ext cx="1368119" cy="1368119"/>
            </a:xfrm>
            <a:custGeom>
              <a:avLst/>
              <a:gdLst/>
              <a:ahLst/>
              <a:cxnLst/>
              <a:rect l="l" t="t" r="r" b="b"/>
              <a:pathLst>
                <a:path w="1368119" h="1368119">
                  <a:moveTo>
                    <a:pt x="0" y="0"/>
                  </a:moveTo>
                  <a:lnTo>
                    <a:pt x="1368118" y="0"/>
                  </a:lnTo>
                  <a:lnTo>
                    <a:pt x="1368118" y="1368119"/>
                  </a:lnTo>
                  <a:lnTo>
                    <a:pt x="0" y="13681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</p:grpSp>
      <p:sp>
        <p:nvSpPr>
          <p:cNvPr id="35" name="TextBox 35"/>
          <p:cNvSpPr txBox="1"/>
          <p:nvPr/>
        </p:nvSpPr>
        <p:spPr>
          <a:xfrm>
            <a:off x="2285625" y="959753"/>
            <a:ext cx="2311923" cy="1138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54"/>
              </a:lnSpc>
            </a:pPr>
            <a:r>
              <a:rPr lang="en-US" sz="2154" spc="168">
                <a:solidFill>
                  <a:srgbClr val="CC4628"/>
                </a:solidFill>
                <a:latin typeface="Open Sans Bold"/>
              </a:rPr>
              <a:t>TEACH@MINES</a:t>
            </a:r>
          </a:p>
          <a:p>
            <a:pPr algn="ctr">
              <a:lnSpc>
                <a:spcPts val="4583"/>
              </a:lnSpc>
            </a:pPr>
            <a:r>
              <a:rPr lang="en-US" sz="4583" spc="357">
                <a:solidFill>
                  <a:srgbClr val="FFFFFF"/>
                </a:solidFill>
                <a:latin typeface="Open Sans Bold"/>
              </a:rPr>
              <a:t>PLAY</a:t>
            </a:r>
          </a:p>
          <a:p>
            <a:pPr algn="ctr">
              <a:lnSpc>
                <a:spcPts val="2200"/>
              </a:lnSpc>
            </a:pPr>
            <a:r>
              <a:rPr lang="en-US" sz="2200" spc="171">
                <a:solidFill>
                  <a:srgbClr val="FFFFFF"/>
                </a:solidFill>
                <a:latin typeface="Open Sans Bold"/>
              </a:rPr>
              <a:t>FOREVER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923462" y="8096057"/>
            <a:ext cx="1895007" cy="1814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285">
                <a:solidFill>
                  <a:srgbClr val="FFFFFF"/>
                </a:solidFill>
                <a:latin typeface="Open Sans Bold"/>
              </a:rPr>
              <a:t>ENGINEERS MAKE </a:t>
            </a:r>
            <a:r>
              <a:rPr lang="en-US" sz="1285">
                <a:solidFill>
                  <a:srgbClr val="879EC3"/>
                </a:solidFill>
                <a:latin typeface="Open Sans Bold"/>
              </a:rPr>
              <a:t>BRIDGES</a:t>
            </a:r>
          </a:p>
          <a:p>
            <a:pPr algn="ctr">
              <a:lnSpc>
                <a:spcPts val="1800"/>
              </a:lnSpc>
            </a:pPr>
            <a:r>
              <a:rPr lang="en-US" sz="1285">
                <a:solidFill>
                  <a:srgbClr val="FFFFFF"/>
                </a:solidFill>
                <a:latin typeface="Open Sans Bold"/>
              </a:rPr>
              <a:t>ARTISTS MAKE </a:t>
            </a:r>
            <a:r>
              <a:rPr lang="en-US" sz="1285">
                <a:solidFill>
                  <a:srgbClr val="879EC3"/>
                </a:solidFill>
                <a:latin typeface="Open Sans Bold"/>
              </a:rPr>
              <a:t>PAINTINGS</a:t>
            </a:r>
          </a:p>
          <a:p>
            <a:pPr algn="ctr">
              <a:lnSpc>
                <a:spcPts val="1800"/>
              </a:lnSpc>
            </a:pPr>
            <a:r>
              <a:rPr lang="en-US" sz="1285">
                <a:solidFill>
                  <a:srgbClr val="FFFFFF"/>
                </a:solidFill>
                <a:latin typeface="Open Sans Bold"/>
              </a:rPr>
              <a:t>SCIENTISTS MAKE </a:t>
            </a:r>
            <a:r>
              <a:rPr lang="en-US" sz="1285">
                <a:solidFill>
                  <a:srgbClr val="879EC3"/>
                </a:solidFill>
                <a:latin typeface="Open Sans Bold"/>
              </a:rPr>
              <a:t>ROCKETS</a:t>
            </a:r>
          </a:p>
          <a:p>
            <a:pPr algn="ctr">
              <a:lnSpc>
                <a:spcPts val="1800"/>
              </a:lnSpc>
            </a:pPr>
            <a:r>
              <a:rPr lang="en-US" sz="1285">
                <a:solidFill>
                  <a:srgbClr val="F0592B"/>
                </a:solidFill>
                <a:latin typeface="Open Sans Bold"/>
              </a:rPr>
              <a:t>TEACHERS MAKE </a:t>
            </a:r>
          </a:p>
          <a:p>
            <a:pPr algn="ctr">
              <a:lnSpc>
                <a:spcPts val="1800"/>
              </a:lnSpc>
            </a:pPr>
            <a:r>
              <a:rPr lang="en-US" sz="1285">
                <a:solidFill>
                  <a:srgbClr val="F0592B"/>
                </a:solidFill>
                <a:latin typeface="Open Sans Bold"/>
              </a:rPr>
              <a:t>THEM ALL</a:t>
            </a:r>
          </a:p>
        </p:txBody>
      </p:sp>
      <p:grpSp>
        <p:nvGrpSpPr>
          <p:cNvPr id="37" name="Group 37"/>
          <p:cNvGrpSpPr/>
          <p:nvPr/>
        </p:nvGrpSpPr>
        <p:grpSpPr>
          <a:xfrm>
            <a:off x="220420" y="2477994"/>
            <a:ext cx="3009451" cy="3231993"/>
            <a:chOff x="0" y="0"/>
            <a:chExt cx="4012601" cy="4309324"/>
          </a:xfrm>
        </p:grpSpPr>
        <p:grpSp>
          <p:nvGrpSpPr>
            <p:cNvPr id="38" name="Group 38"/>
            <p:cNvGrpSpPr/>
            <p:nvPr/>
          </p:nvGrpSpPr>
          <p:grpSpPr>
            <a:xfrm>
              <a:off x="679507" y="29614"/>
              <a:ext cx="3258841" cy="701404"/>
              <a:chOff x="0" y="0"/>
              <a:chExt cx="7994971" cy="1720766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7994971" cy="1720766"/>
              </a:xfrm>
              <a:custGeom>
                <a:avLst/>
                <a:gdLst/>
                <a:ahLst/>
                <a:cxnLst/>
                <a:rect l="l" t="t" r="r" b="b"/>
                <a:pathLst>
                  <a:path w="7994971" h="1720766">
                    <a:moveTo>
                      <a:pt x="0" y="0"/>
                    </a:moveTo>
                    <a:lnTo>
                      <a:pt x="7994971" y="0"/>
                    </a:lnTo>
                    <a:lnTo>
                      <a:pt x="7994971" y="1720766"/>
                    </a:lnTo>
                    <a:lnTo>
                      <a:pt x="0" y="172076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879EC3"/>
              </a:solidFill>
            </p:spPr>
          </p:sp>
        </p:grpSp>
        <p:grpSp>
          <p:nvGrpSpPr>
            <p:cNvPr id="40" name="Group 40"/>
            <p:cNvGrpSpPr/>
            <p:nvPr/>
          </p:nvGrpSpPr>
          <p:grpSpPr>
            <a:xfrm>
              <a:off x="679507" y="929436"/>
              <a:ext cx="3258841" cy="701404"/>
              <a:chOff x="0" y="0"/>
              <a:chExt cx="7994971" cy="1720766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7994971" cy="1720766"/>
              </a:xfrm>
              <a:custGeom>
                <a:avLst/>
                <a:gdLst/>
                <a:ahLst/>
                <a:cxnLst/>
                <a:rect l="l" t="t" r="r" b="b"/>
                <a:pathLst>
                  <a:path w="7994971" h="1720766">
                    <a:moveTo>
                      <a:pt x="0" y="0"/>
                    </a:moveTo>
                    <a:lnTo>
                      <a:pt x="7994971" y="0"/>
                    </a:lnTo>
                    <a:lnTo>
                      <a:pt x="7994971" y="1720766"/>
                    </a:lnTo>
                    <a:lnTo>
                      <a:pt x="0" y="172076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879EC3"/>
              </a:solidFill>
            </p:spPr>
          </p:sp>
        </p:grpSp>
        <p:grpSp>
          <p:nvGrpSpPr>
            <p:cNvPr id="42" name="Group 42"/>
            <p:cNvGrpSpPr/>
            <p:nvPr/>
          </p:nvGrpSpPr>
          <p:grpSpPr>
            <a:xfrm>
              <a:off x="679507" y="2729079"/>
              <a:ext cx="3258841" cy="701404"/>
              <a:chOff x="0" y="0"/>
              <a:chExt cx="7994971" cy="1720766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7994971" cy="1720766"/>
              </a:xfrm>
              <a:custGeom>
                <a:avLst/>
                <a:gdLst/>
                <a:ahLst/>
                <a:cxnLst/>
                <a:rect l="l" t="t" r="r" b="b"/>
                <a:pathLst>
                  <a:path w="7994971" h="1720766">
                    <a:moveTo>
                      <a:pt x="0" y="0"/>
                    </a:moveTo>
                    <a:lnTo>
                      <a:pt x="7994971" y="0"/>
                    </a:lnTo>
                    <a:lnTo>
                      <a:pt x="7994971" y="1720766"/>
                    </a:lnTo>
                    <a:lnTo>
                      <a:pt x="0" y="172076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879EC3"/>
              </a:solidFill>
            </p:spPr>
          </p:sp>
        </p:grpSp>
        <p:grpSp>
          <p:nvGrpSpPr>
            <p:cNvPr id="44" name="Group 44"/>
            <p:cNvGrpSpPr/>
            <p:nvPr/>
          </p:nvGrpSpPr>
          <p:grpSpPr>
            <a:xfrm>
              <a:off x="0" y="28363"/>
              <a:ext cx="702655" cy="702655"/>
              <a:chOff x="0" y="0"/>
              <a:chExt cx="1913890" cy="1913890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C4628"/>
              </a:solidFill>
            </p:spPr>
          </p:sp>
        </p:grpSp>
        <p:sp>
          <p:nvSpPr>
            <p:cNvPr id="46" name="Freeform 46"/>
            <p:cNvSpPr/>
            <p:nvPr/>
          </p:nvSpPr>
          <p:spPr>
            <a:xfrm>
              <a:off x="91422" y="0"/>
              <a:ext cx="789379" cy="687078"/>
            </a:xfrm>
            <a:custGeom>
              <a:avLst/>
              <a:gdLst/>
              <a:ahLst/>
              <a:cxnLst/>
              <a:rect l="l" t="t" r="r" b="b"/>
              <a:pathLst>
                <a:path w="789379" h="687078">
                  <a:moveTo>
                    <a:pt x="0" y="0"/>
                  </a:moveTo>
                  <a:lnTo>
                    <a:pt x="789379" y="0"/>
                  </a:lnTo>
                  <a:lnTo>
                    <a:pt x="789379" y="687078"/>
                  </a:lnTo>
                  <a:lnTo>
                    <a:pt x="0" y="687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7" name="Group 47"/>
            <p:cNvGrpSpPr/>
            <p:nvPr/>
          </p:nvGrpSpPr>
          <p:grpSpPr>
            <a:xfrm>
              <a:off x="679507" y="1829257"/>
              <a:ext cx="3258841" cy="701404"/>
              <a:chOff x="0" y="0"/>
              <a:chExt cx="7994971" cy="1720766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7994971" cy="1720766"/>
              </a:xfrm>
              <a:custGeom>
                <a:avLst/>
                <a:gdLst/>
                <a:ahLst/>
                <a:cxnLst/>
                <a:rect l="l" t="t" r="r" b="b"/>
                <a:pathLst>
                  <a:path w="7994971" h="1720766">
                    <a:moveTo>
                      <a:pt x="0" y="0"/>
                    </a:moveTo>
                    <a:lnTo>
                      <a:pt x="7994971" y="0"/>
                    </a:lnTo>
                    <a:lnTo>
                      <a:pt x="7994971" y="1720766"/>
                    </a:lnTo>
                    <a:lnTo>
                      <a:pt x="0" y="172076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879EC3"/>
              </a:solidFill>
            </p:spPr>
          </p:sp>
        </p:grpSp>
        <p:grpSp>
          <p:nvGrpSpPr>
            <p:cNvPr id="49" name="Group 49"/>
            <p:cNvGrpSpPr/>
            <p:nvPr/>
          </p:nvGrpSpPr>
          <p:grpSpPr>
            <a:xfrm>
              <a:off x="679507" y="3607920"/>
              <a:ext cx="3258841" cy="701404"/>
              <a:chOff x="0" y="0"/>
              <a:chExt cx="7994971" cy="1720766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7994971" cy="1720766"/>
              </a:xfrm>
              <a:custGeom>
                <a:avLst/>
                <a:gdLst/>
                <a:ahLst/>
                <a:cxnLst/>
                <a:rect l="l" t="t" r="r" b="b"/>
                <a:pathLst>
                  <a:path w="7994971" h="1720766">
                    <a:moveTo>
                      <a:pt x="0" y="0"/>
                    </a:moveTo>
                    <a:lnTo>
                      <a:pt x="7994971" y="0"/>
                    </a:lnTo>
                    <a:lnTo>
                      <a:pt x="7994971" y="1720766"/>
                    </a:lnTo>
                    <a:lnTo>
                      <a:pt x="0" y="172076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879EC3"/>
              </a:solidFill>
            </p:spPr>
          </p:sp>
        </p:grpSp>
        <p:grpSp>
          <p:nvGrpSpPr>
            <p:cNvPr id="51" name="Group 51"/>
            <p:cNvGrpSpPr/>
            <p:nvPr/>
          </p:nvGrpSpPr>
          <p:grpSpPr>
            <a:xfrm>
              <a:off x="0" y="3606669"/>
              <a:ext cx="702655" cy="702655"/>
              <a:chOff x="0" y="0"/>
              <a:chExt cx="1913890" cy="1913890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C4628"/>
              </a:solidFill>
            </p:spPr>
          </p:sp>
        </p:grpSp>
        <p:sp>
          <p:nvSpPr>
            <p:cNvPr id="53" name="Freeform 53"/>
            <p:cNvSpPr/>
            <p:nvPr/>
          </p:nvSpPr>
          <p:spPr>
            <a:xfrm>
              <a:off x="91422" y="3578306"/>
              <a:ext cx="789379" cy="687078"/>
            </a:xfrm>
            <a:custGeom>
              <a:avLst/>
              <a:gdLst/>
              <a:ahLst/>
              <a:cxnLst/>
              <a:rect l="l" t="t" r="r" b="b"/>
              <a:pathLst>
                <a:path w="789379" h="687078">
                  <a:moveTo>
                    <a:pt x="0" y="0"/>
                  </a:moveTo>
                  <a:lnTo>
                    <a:pt x="789379" y="0"/>
                  </a:lnTo>
                  <a:lnTo>
                    <a:pt x="789379" y="687078"/>
                  </a:lnTo>
                  <a:lnTo>
                    <a:pt x="0" y="687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4" name="TextBox 54"/>
            <p:cNvSpPr txBox="1"/>
            <p:nvPr/>
          </p:nvSpPr>
          <p:spPr>
            <a:xfrm>
              <a:off x="902869" y="3773222"/>
              <a:ext cx="3109732" cy="342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93"/>
                </a:lnSpc>
              </a:pPr>
              <a:r>
                <a:rPr lang="en-US" sz="1566" spc="92">
                  <a:solidFill>
                    <a:srgbClr val="000000"/>
                  </a:solidFill>
                  <a:latin typeface="Open Sans Bold"/>
                </a:rPr>
                <a:t>9 MONTH CONTRACT</a:t>
              </a:r>
            </a:p>
          </p:txBody>
        </p:sp>
        <p:grpSp>
          <p:nvGrpSpPr>
            <p:cNvPr id="55" name="Group 55"/>
            <p:cNvGrpSpPr/>
            <p:nvPr/>
          </p:nvGrpSpPr>
          <p:grpSpPr>
            <a:xfrm>
              <a:off x="0" y="928185"/>
              <a:ext cx="702655" cy="702655"/>
              <a:chOff x="0" y="0"/>
              <a:chExt cx="1913890" cy="1913890"/>
            </a:xfrm>
          </p:grpSpPr>
          <p:sp>
            <p:nvSpPr>
              <p:cNvPr id="56" name="Freeform 56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C4628"/>
              </a:solidFill>
            </p:spPr>
          </p:sp>
        </p:grpSp>
        <p:sp>
          <p:nvSpPr>
            <p:cNvPr id="57" name="Freeform 57"/>
            <p:cNvSpPr/>
            <p:nvPr/>
          </p:nvSpPr>
          <p:spPr>
            <a:xfrm>
              <a:off x="91422" y="894577"/>
              <a:ext cx="789379" cy="687078"/>
            </a:xfrm>
            <a:custGeom>
              <a:avLst/>
              <a:gdLst/>
              <a:ahLst/>
              <a:cxnLst/>
              <a:rect l="l" t="t" r="r" b="b"/>
              <a:pathLst>
                <a:path w="789379" h="687078">
                  <a:moveTo>
                    <a:pt x="0" y="0"/>
                  </a:moveTo>
                  <a:lnTo>
                    <a:pt x="789379" y="0"/>
                  </a:lnTo>
                  <a:lnTo>
                    <a:pt x="789379" y="687078"/>
                  </a:lnTo>
                  <a:lnTo>
                    <a:pt x="0" y="687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58" name="Group 58"/>
            <p:cNvGrpSpPr/>
            <p:nvPr/>
          </p:nvGrpSpPr>
          <p:grpSpPr>
            <a:xfrm>
              <a:off x="0" y="1828006"/>
              <a:ext cx="702655" cy="702655"/>
              <a:chOff x="0" y="0"/>
              <a:chExt cx="1913890" cy="1913890"/>
            </a:xfrm>
          </p:grpSpPr>
          <p:sp>
            <p:nvSpPr>
              <p:cNvPr id="59" name="Freeform 59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C4628"/>
              </a:solidFill>
            </p:spPr>
          </p:sp>
        </p:grpSp>
        <p:sp>
          <p:nvSpPr>
            <p:cNvPr id="60" name="Freeform 60"/>
            <p:cNvSpPr/>
            <p:nvPr/>
          </p:nvSpPr>
          <p:spPr>
            <a:xfrm>
              <a:off x="91422" y="1789153"/>
              <a:ext cx="789379" cy="687078"/>
            </a:xfrm>
            <a:custGeom>
              <a:avLst/>
              <a:gdLst/>
              <a:ahLst/>
              <a:cxnLst/>
              <a:rect l="l" t="t" r="r" b="b"/>
              <a:pathLst>
                <a:path w="789379" h="687078">
                  <a:moveTo>
                    <a:pt x="0" y="0"/>
                  </a:moveTo>
                  <a:lnTo>
                    <a:pt x="789379" y="0"/>
                  </a:lnTo>
                  <a:lnTo>
                    <a:pt x="789379" y="687078"/>
                  </a:lnTo>
                  <a:lnTo>
                    <a:pt x="0" y="687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61" name="Group 61"/>
            <p:cNvGrpSpPr/>
            <p:nvPr/>
          </p:nvGrpSpPr>
          <p:grpSpPr>
            <a:xfrm>
              <a:off x="0" y="2727828"/>
              <a:ext cx="702655" cy="702655"/>
              <a:chOff x="0" y="0"/>
              <a:chExt cx="1913890" cy="1913890"/>
            </a:xfrm>
          </p:grpSpPr>
          <p:sp>
            <p:nvSpPr>
              <p:cNvPr id="62" name="Freeform 62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C4628"/>
              </a:solidFill>
            </p:spPr>
          </p:sp>
        </p:grpSp>
        <p:sp>
          <p:nvSpPr>
            <p:cNvPr id="63" name="Freeform 63"/>
            <p:cNvSpPr/>
            <p:nvPr/>
          </p:nvSpPr>
          <p:spPr>
            <a:xfrm>
              <a:off x="91422" y="2683730"/>
              <a:ext cx="789379" cy="687078"/>
            </a:xfrm>
            <a:custGeom>
              <a:avLst/>
              <a:gdLst/>
              <a:ahLst/>
              <a:cxnLst/>
              <a:rect l="l" t="t" r="r" b="b"/>
              <a:pathLst>
                <a:path w="789379" h="687078">
                  <a:moveTo>
                    <a:pt x="0" y="0"/>
                  </a:moveTo>
                  <a:lnTo>
                    <a:pt x="789379" y="0"/>
                  </a:lnTo>
                  <a:lnTo>
                    <a:pt x="789379" y="687078"/>
                  </a:lnTo>
                  <a:lnTo>
                    <a:pt x="0" y="687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4" name="TextBox 64"/>
            <p:cNvSpPr txBox="1"/>
            <p:nvPr/>
          </p:nvSpPr>
          <p:spPr>
            <a:xfrm>
              <a:off x="902869" y="1094112"/>
              <a:ext cx="3109732" cy="342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93"/>
                </a:lnSpc>
              </a:pPr>
              <a:r>
                <a:rPr lang="en-US" sz="1566" spc="92">
                  <a:solidFill>
                    <a:srgbClr val="000000"/>
                  </a:solidFill>
                  <a:latin typeface="Open Sans Bold"/>
                </a:rPr>
                <a:t>LOAN FORGIVENESS</a:t>
              </a:r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902869" y="1995964"/>
              <a:ext cx="3087665" cy="3423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93"/>
                </a:lnSpc>
              </a:pPr>
              <a:r>
                <a:rPr lang="en-US" sz="1566" spc="92">
                  <a:solidFill>
                    <a:srgbClr val="000000"/>
                  </a:solidFill>
                  <a:latin typeface="Open Sans Bold"/>
                </a:rPr>
                <a:t>GREAT SALARY +</a:t>
              </a:r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902869" y="2838320"/>
              <a:ext cx="3109732" cy="5324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66"/>
                </a:lnSpc>
              </a:pPr>
              <a:r>
                <a:rPr lang="en-US" sz="1566" spc="92">
                  <a:solidFill>
                    <a:srgbClr val="000000"/>
                  </a:solidFill>
                  <a:latin typeface="Open Sans Bold"/>
                </a:rPr>
                <a:t>THOUSANDS MORE FOR COACHING</a:t>
              </a:r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902869" y="194208"/>
              <a:ext cx="3109732" cy="3423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93"/>
                </a:lnSpc>
              </a:pPr>
              <a:r>
                <a:rPr lang="en-US" sz="1566" spc="92">
                  <a:solidFill>
                    <a:srgbClr val="000000"/>
                  </a:solidFill>
                  <a:latin typeface="Open Sans Bold"/>
                </a:rPr>
                <a:t>JOB SATISFACTION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0986" y="-175558"/>
            <a:ext cx="7863386" cy="8168716"/>
          </a:xfrm>
          <a:custGeom>
            <a:avLst/>
            <a:gdLst/>
            <a:ahLst/>
            <a:cxnLst/>
            <a:rect l="l" t="t" r="r" b="b"/>
            <a:pathLst>
              <a:path w="12017365" h="8168716">
                <a:moveTo>
                  <a:pt x="0" y="0"/>
                </a:moveTo>
                <a:lnTo>
                  <a:pt x="12017365" y="0"/>
                </a:lnTo>
                <a:lnTo>
                  <a:pt x="12017365" y="8168716"/>
                </a:lnTo>
                <a:lnTo>
                  <a:pt x="0" y="81687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000"/>
            </a:blip>
            <a:stretch>
              <a:fillRect l="-34035" r="-21885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1" y="-34361"/>
            <a:ext cx="4900293" cy="3648171"/>
          </a:xfrm>
          <a:custGeom>
            <a:avLst/>
            <a:gdLst/>
            <a:ahLst/>
            <a:cxnLst/>
            <a:rect l="l" t="t" r="r" b="b"/>
            <a:pathLst>
              <a:path w="4991279" h="3648171">
                <a:moveTo>
                  <a:pt x="0" y="0"/>
                </a:moveTo>
                <a:lnTo>
                  <a:pt x="4991280" y="0"/>
                </a:lnTo>
                <a:lnTo>
                  <a:pt x="4991280" y="3648171"/>
                </a:lnTo>
                <a:lnTo>
                  <a:pt x="0" y="36481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85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123351" y="125689"/>
            <a:ext cx="5649049" cy="7856598"/>
          </a:xfrm>
          <a:custGeom>
            <a:avLst/>
            <a:gdLst/>
            <a:ahLst/>
            <a:cxnLst/>
            <a:rect l="l" t="t" r="r" b="b"/>
            <a:pathLst>
              <a:path w="5649049" h="7856598">
                <a:moveTo>
                  <a:pt x="0" y="0"/>
                </a:moveTo>
                <a:lnTo>
                  <a:pt x="5649049" y="0"/>
                </a:lnTo>
                <a:lnTo>
                  <a:pt x="5649049" y="7856598"/>
                </a:lnTo>
                <a:lnTo>
                  <a:pt x="0" y="78565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9078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5526611" y="6321549"/>
            <a:ext cx="2245789" cy="1660738"/>
            <a:chOff x="0" y="0"/>
            <a:chExt cx="2994385" cy="2214317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2994385" cy="739305"/>
              <a:chOff x="0" y="0"/>
              <a:chExt cx="8555680" cy="211237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555680" cy="2112373"/>
              </a:xfrm>
              <a:custGeom>
                <a:avLst/>
                <a:gdLst/>
                <a:ahLst/>
                <a:cxnLst/>
                <a:rect l="l" t="t" r="r" b="b"/>
                <a:pathLst>
                  <a:path w="8555680" h="2112373">
                    <a:moveTo>
                      <a:pt x="0" y="0"/>
                    </a:moveTo>
                    <a:lnTo>
                      <a:pt x="8555680" y="0"/>
                    </a:lnTo>
                    <a:lnTo>
                      <a:pt x="8555680" y="2112373"/>
                    </a:lnTo>
                    <a:lnTo>
                      <a:pt x="0" y="211237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879EC3"/>
              </a:solidFill>
            </p:spPr>
          </p:sp>
        </p:grpSp>
        <p:sp>
          <p:nvSpPr>
            <p:cNvPr id="8" name="TextBox 8"/>
            <p:cNvSpPr txBox="1"/>
            <p:nvPr/>
          </p:nvSpPr>
          <p:spPr>
            <a:xfrm>
              <a:off x="144723" y="193646"/>
              <a:ext cx="2676516" cy="3059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83"/>
                </a:lnSpc>
              </a:pPr>
              <a:r>
                <a:rPr lang="en-US" sz="1416">
                  <a:solidFill>
                    <a:srgbClr val="FFFFFF"/>
                  </a:solidFill>
                  <a:latin typeface="Open Sans Bold"/>
                </a:rPr>
                <a:t>Minor in Teaching</a:t>
              </a:r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0" y="1493719"/>
              <a:ext cx="2994385" cy="720598"/>
              <a:chOff x="0" y="0"/>
              <a:chExt cx="8555680" cy="2058921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555680" cy="2058921"/>
              </a:xfrm>
              <a:custGeom>
                <a:avLst/>
                <a:gdLst/>
                <a:ahLst/>
                <a:cxnLst/>
                <a:rect l="l" t="t" r="r" b="b"/>
                <a:pathLst>
                  <a:path w="8555680" h="2058921">
                    <a:moveTo>
                      <a:pt x="0" y="0"/>
                    </a:moveTo>
                    <a:lnTo>
                      <a:pt x="8555680" y="0"/>
                    </a:lnTo>
                    <a:lnTo>
                      <a:pt x="8555680" y="2058921"/>
                    </a:lnTo>
                    <a:lnTo>
                      <a:pt x="0" y="205892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21314D"/>
              </a:solidFill>
            </p:spPr>
          </p:sp>
        </p:grpSp>
        <p:sp>
          <p:nvSpPr>
            <p:cNvPr id="11" name="TextBox 11"/>
            <p:cNvSpPr txBox="1"/>
            <p:nvPr/>
          </p:nvSpPr>
          <p:spPr>
            <a:xfrm>
              <a:off x="137559" y="1652801"/>
              <a:ext cx="2719268" cy="3059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83"/>
                </a:lnSpc>
                <a:spcBef>
                  <a:spcPct val="0"/>
                </a:spcBef>
              </a:pPr>
              <a:r>
                <a:rPr lang="en-US" sz="1416">
                  <a:solidFill>
                    <a:srgbClr val="FFFFFF"/>
                  </a:solidFill>
                  <a:latin typeface="Open Sans Bold"/>
                </a:rPr>
                <a:t>MS in STEM Education </a:t>
              </a:r>
            </a:p>
          </p:txBody>
        </p:sp>
        <p:grpSp>
          <p:nvGrpSpPr>
            <p:cNvPr id="12" name="Group 12"/>
            <p:cNvGrpSpPr/>
            <p:nvPr/>
          </p:nvGrpSpPr>
          <p:grpSpPr>
            <a:xfrm>
              <a:off x="0" y="709128"/>
              <a:ext cx="2994385" cy="784591"/>
              <a:chOff x="0" y="0"/>
              <a:chExt cx="8555680" cy="2241765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555680" cy="2241765"/>
              </a:xfrm>
              <a:custGeom>
                <a:avLst/>
                <a:gdLst/>
                <a:ahLst/>
                <a:cxnLst/>
                <a:rect l="l" t="t" r="r" b="b"/>
                <a:pathLst>
                  <a:path w="8555680" h="2241765">
                    <a:moveTo>
                      <a:pt x="0" y="0"/>
                    </a:moveTo>
                    <a:lnTo>
                      <a:pt x="8555680" y="0"/>
                    </a:lnTo>
                    <a:lnTo>
                      <a:pt x="8555680" y="2241765"/>
                    </a:lnTo>
                    <a:lnTo>
                      <a:pt x="0" y="22417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9396C"/>
              </a:solidFill>
            </p:spPr>
          </p:sp>
        </p:grpSp>
        <p:sp>
          <p:nvSpPr>
            <p:cNvPr id="14" name="TextBox 14"/>
            <p:cNvSpPr txBox="1"/>
            <p:nvPr/>
          </p:nvSpPr>
          <p:spPr>
            <a:xfrm>
              <a:off x="158935" y="771501"/>
              <a:ext cx="2835450" cy="640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83"/>
                </a:lnSpc>
              </a:pPr>
              <a:r>
                <a:rPr lang="en-US" sz="1416">
                  <a:solidFill>
                    <a:srgbClr val="FFFFFF"/>
                  </a:solidFill>
                  <a:latin typeface="Open Sans Bold"/>
                </a:rPr>
                <a:t>BS in Engineering:</a:t>
              </a:r>
            </a:p>
            <a:p>
              <a:pPr>
                <a:lnSpc>
                  <a:spcPts val="1983"/>
                </a:lnSpc>
                <a:spcBef>
                  <a:spcPct val="0"/>
                </a:spcBef>
              </a:pPr>
              <a:r>
                <a:rPr lang="en-US" sz="1416">
                  <a:solidFill>
                    <a:srgbClr val="FFFFFF"/>
                  </a:solidFill>
                  <a:latin typeface="Open Sans Bold"/>
                </a:rPr>
                <a:t>STEM Teaching Focus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114300" y="4847"/>
            <a:ext cx="1702268" cy="1702268"/>
          </a:xfrm>
          <a:custGeom>
            <a:avLst/>
            <a:gdLst/>
            <a:ahLst/>
            <a:cxnLst/>
            <a:rect l="l" t="t" r="r" b="b"/>
            <a:pathLst>
              <a:path w="1702268" h="1702268">
                <a:moveTo>
                  <a:pt x="0" y="0"/>
                </a:moveTo>
                <a:lnTo>
                  <a:pt x="1702268" y="0"/>
                </a:lnTo>
                <a:lnTo>
                  <a:pt x="1702268" y="1702269"/>
                </a:lnTo>
                <a:lnTo>
                  <a:pt x="0" y="17022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220420" y="5835453"/>
            <a:ext cx="2895127" cy="2116075"/>
            <a:chOff x="0" y="0"/>
            <a:chExt cx="3860170" cy="2821433"/>
          </a:xfrm>
        </p:grpSpPr>
        <p:grpSp>
          <p:nvGrpSpPr>
            <p:cNvPr id="17" name="Group 17"/>
            <p:cNvGrpSpPr/>
            <p:nvPr/>
          </p:nvGrpSpPr>
          <p:grpSpPr>
            <a:xfrm rot="5400000">
              <a:off x="669037" y="-50247"/>
              <a:ext cx="1201808" cy="1398467"/>
              <a:chOff x="0" y="0"/>
              <a:chExt cx="6985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</a:path>
                </a:pathLst>
              </a:custGeom>
              <a:solidFill>
                <a:srgbClr val="21314D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111125"/>
                <a:ext cx="698500" cy="561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25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 flipH="1">
              <a:off x="0" y="0"/>
              <a:ext cx="3860170" cy="2821433"/>
            </a:xfrm>
            <a:custGeom>
              <a:avLst/>
              <a:gdLst/>
              <a:ahLst/>
              <a:cxnLst/>
              <a:rect l="l" t="t" r="r" b="b"/>
              <a:pathLst>
                <a:path w="3860170" h="2821433">
                  <a:moveTo>
                    <a:pt x="3860170" y="0"/>
                  </a:moveTo>
                  <a:lnTo>
                    <a:pt x="0" y="0"/>
                  </a:lnTo>
                  <a:lnTo>
                    <a:pt x="0" y="2821433"/>
                  </a:lnTo>
                  <a:lnTo>
                    <a:pt x="3860170" y="2821433"/>
                  </a:lnTo>
                  <a:lnTo>
                    <a:pt x="386017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TextBox 21"/>
            <p:cNvSpPr txBox="1"/>
            <p:nvPr/>
          </p:nvSpPr>
          <p:spPr>
            <a:xfrm>
              <a:off x="1885881" y="916651"/>
              <a:ext cx="1643876" cy="15184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39"/>
                </a:lnSpc>
              </a:pPr>
              <a:r>
                <a:rPr lang="en-US" sz="1099">
                  <a:solidFill>
                    <a:srgbClr val="FFFFFF"/>
                  </a:solidFill>
                  <a:latin typeface="Open Sans Bold"/>
                </a:rPr>
                <a:t>The only </a:t>
              </a:r>
            </a:p>
            <a:p>
              <a:pPr algn="ctr">
                <a:lnSpc>
                  <a:spcPts val="1539"/>
                </a:lnSpc>
              </a:pPr>
              <a:r>
                <a:rPr lang="en-US" sz="1099">
                  <a:solidFill>
                    <a:srgbClr val="FFFFFF"/>
                  </a:solidFill>
                  <a:latin typeface="Open Sans Bold"/>
                </a:rPr>
                <a:t>program in Colorado focused exclusively on training STEM teachers 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679507" y="199953"/>
              <a:ext cx="1175292" cy="959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25"/>
                </a:lnSpc>
              </a:pPr>
              <a:r>
                <a:rPr lang="en-US" sz="1375">
                  <a:solidFill>
                    <a:srgbClr val="FFFFFF"/>
                  </a:solidFill>
                  <a:latin typeface="Open Sans Bold"/>
                </a:rPr>
                <a:t>TEACH</a:t>
              </a:r>
            </a:p>
            <a:p>
              <a:pPr algn="ctr">
                <a:lnSpc>
                  <a:spcPts val="1925"/>
                </a:lnSpc>
              </a:pPr>
              <a:r>
                <a:rPr lang="en-US" sz="1375">
                  <a:solidFill>
                    <a:srgbClr val="FFFFFF"/>
                  </a:solidFill>
                  <a:latin typeface="Open Sans Bold"/>
                </a:rPr>
                <a:t>@MINES </a:t>
              </a:r>
            </a:p>
            <a:p>
              <a:pPr algn="ctr">
                <a:lnSpc>
                  <a:spcPts val="1925"/>
                </a:lnSpc>
              </a:pPr>
              <a:r>
                <a:rPr lang="en-US" sz="1375">
                  <a:solidFill>
                    <a:srgbClr val="FFFFFF"/>
                  </a:solidFill>
                  <a:latin typeface="Open Sans Bold"/>
                </a:rPr>
                <a:t>IS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248477" y="1620836"/>
              <a:ext cx="1160277" cy="10931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16"/>
                </a:lnSpc>
              </a:pPr>
              <a:r>
                <a:rPr lang="en-US" sz="940">
                  <a:solidFill>
                    <a:srgbClr val="FFFFFF"/>
                  </a:solidFill>
                  <a:latin typeface="Open Sans Bold"/>
                </a:rPr>
                <a:t>Rated in the </a:t>
              </a:r>
            </a:p>
            <a:p>
              <a:pPr algn="ctr">
                <a:lnSpc>
                  <a:spcPts val="1316"/>
                </a:lnSpc>
              </a:pPr>
              <a:r>
                <a:rPr lang="en-US" sz="940">
                  <a:solidFill>
                    <a:srgbClr val="FFFFFF"/>
                  </a:solidFill>
                  <a:latin typeface="Open Sans Bold"/>
                </a:rPr>
                <a:t>top 5 physics teacher prep programs </a:t>
              </a:r>
            </a:p>
            <a:p>
              <a:pPr algn="ctr">
                <a:lnSpc>
                  <a:spcPts val="1316"/>
                </a:lnSpc>
              </a:pPr>
              <a:r>
                <a:rPr lang="en-US" sz="940">
                  <a:solidFill>
                    <a:srgbClr val="FFFFFF"/>
                  </a:solidFill>
                  <a:latin typeface="Open Sans Bold"/>
                </a:rPr>
                <a:t>in the US</a:t>
              </a:r>
            </a:p>
          </p:txBody>
        </p:sp>
      </p:grpSp>
      <p:sp>
        <p:nvSpPr>
          <p:cNvPr id="24" name="Freeform 24"/>
          <p:cNvSpPr/>
          <p:nvPr/>
        </p:nvSpPr>
        <p:spPr>
          <a:xfrm rot="5687478">
            <a:off x="3199847" y="5030762"/>
            <a:ext cx="2286947" cy="2530509"/>
          </a:xfrm>
          <a:custGeom>
            <a:avLst/>
            <a:gdLst/>
            <a:ahLst/>
            <a:cxnLst/>
            <a:rect l="l" t="t" r="r" b="b"/>
            <a:pathLst>
              <a:path w="2286947" h="2530509">
                <a:moveTo>
                  <a:pt x="0" y="0"/>
                </a:moveTo>
                <a:lnTo>
                  <a:pt x="2286947" y="0"/>
                </a:lnTo>
                <a:lnTo>
                  <a:pt x="2286947" y="2530509"/>
                </a:lnTo>
                <a:lnTo>
                  <a:pt x="0" y="25305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-90986" y="7945627"/>
            <a:ext cx="7863386" cy="2112773"/>
            <a:chOff x="0" y="0"/>
            <a:chExt cx="5191462" cy="1394868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5191462" cy="1394868"/>
            </a:xfrm>
            <a:custGeom>
              <a:avLst/>
              <a:gdLst/>
              <a:ahLst/>
              <a:cxnLst/>
              <a:rect l="l" t="t" r="r" b="b"/>
              <a:pathLst>
                <a:path w="5191462" h="1394868">
                  <a:moveTo>
                    <a:pt x="0" y="0"/>
                  </a:moveTo>
                  <a:lnTo>
                    <a:pt x="5191462" y="0"/>
                  </a:lnTo>
                  <a:lnTo>
                    <a:pt x="5191462" y="1394868"/>
                  </a:lnTo>
                  <a:lnTo>
                    <a:pt x="0" y="1394868"/>
                  </a:lnTo>
                  <a:lnTo>
                    <a:pt x="0" y="0"/>
                  </a:lnTo>
                </a:path>
              </a:pathLst>
            </a:custGeom>
            <a:solidFill>
              <a:srgbClr val="09396C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351383" y="8482678"/>
            <a:ext cx="1588239" cy="1138772"/>
            <a:chOff x="0" y="0"/>
            <a:chExt cx="2117652" cy="1518362"/>
          </a:xfrm>
        </p:grpSpPr>
        <p:sp>
          <p:nvSpPr>
            <p:cNvPr id="28" name="Freeform 28"/>
            <p:cNvSpPr/>
            <p:nvPr/>
          </p:nvSpPr>
          <p:spPr>
            <a:xfrm>
              <a:off x="208580" y="0"/>
              <a:ext cx="1729596" cy="748383"/>
            </a:xfrm>
            <a:custGeom>
              <a:avLst/>
              <a:gdLst/>
              <a:ahLst/>
              <a:cxnLst/>
              <a:rect l="l" t="t" r="r" b="b"/>
              <a:pathLst>
                <a:path w="1729596" h="748383">
                  <a:moveTo>
                    <a:pt x="0" y="0"/>
                  </a:moveTo>
                  <a:lnTo>
                    <a:pt x="1729596" y="0"/>
                  </a:lnTo>
                  <a:lnTo>
                    <a:pt x="1729596" y="748383"/>
                  </a:lnTo>
                  <a:lnTo>
                    <a:pt x="0" y="7483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29" name="TextBox 29"/>
            <p:cNvSpPr txBox="1"/>
            <p:nvPr/>
          </p:nvSpPr>
          <p:spPr>
            <a:xfrm>
              <a:off x="0" y="833585"/>
              <a:ext cx="2117652" cy="1510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19"/>
                </a:lnSpc>
              </a:pPr>
              <a:r>
                <a:rPr lang="en-US" sz="656">
                  <a:solidFill>
                    <a:srgbClr val="FFFFFF"/>
                  </a:solidFill>
                  <a:latin typeface="Open Sans"/>
                </a:rPr>
                <a:t>is part of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84393" y="1065672"/>
              <a:ext cx="1777969" cy="452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79"/>
                </a:lnSpc>
              </a:pPr>
              <a:r>
                <a:rPr lang="en-US" sz="985">
                  <a:solidFill>
                    <a:srgbClr val="FFFFFF"/>
                  </a:solidFill>
                  <a:latin typeface="Open Sans"/>
                </a:rPr>
                <a:t>University Honors and </a:t>
              </a:r>
            </a:p>
            <a:p>
              <a:pPr algn="ctr">
                <a:lnSpc>
                  <a:spcPts val="1379"/>
                </a:lnSpc>
              </a:pPr>
              <a:r>
                <a:rPr lang="en-US" sz="985">
                  <a:solidFill>
                    <a:srgbClr val="FFFFFF"/>
                  </a:solidFill>
                  <a:latin typeface="Open Sans"/>
                </a:rPr>
                <a:t>Scholars Programs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6182913" y="8193640"/>
            <a:ext cx="1227546" cy="1716847"/>
            <a:chOff x="0" y="0"/>
            <a:chExt cx="1636728" cy="2289129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636728" cy="2289129"/>
            </a:xfrm>
            <a:custGeom>
              <a:avLst/>
              <a:gdLst/>
              <a:ahLst/>
              <a:cxnLst/>
              <a:rect l="l" t="t" r="r" b="b"/>
              <a:pathLst>
                <a:path w="1636728" h="2289129">
                  <a:moveTo>
                    <a:pt x="0" y="0"/>
                  </a:moveTo>
                  <a:lnTo>
                    <a:pt x="1636728" y="0"/>
                  </a:lnTo>
                  <a:lnTo>
                    <a:pt x="1636728" y="2289129"/>
                  </a:lnTo>
                  <a:lnTo>
                    <a:pt x="0" y="22891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124295" y="716984"/>
              <a:ext cx="1388137" cy="1388137"/>
            </a:xfrm>
            <a:custGeom>
              <a:avLst/>
              <a:gdLst/>
              <a:ahLst/>
              <a:cxnLst/>
              <a:rect l="l" t="t" r="r" b="b"/>
              <a:pathLst>
                <a:path w="1388137" h="1388137">
                  <a:moveTo>
                    <a:pt x="0" y="0"/>
                  </a:moveTo>
                  <a:lnTo>
                    <a:pt x="1388137" y="0"/>
                  </a:lnTo>
                  <a:lnTo>
                    <a:pt x="1388137" y="1388138"/>
                  </a:lnTo>
                  <a:lnTo>
                    <a:pt x="0" y="1388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</p:grpSp>
      <p:sp>
        <p:nvSpPr>
          <p:cNvPr id="34" name="TextBox 34"/>
          <p:cNvSpPr txBox="1"/>
          <p:nvPr/>
        </p:nvSpPr>
        <p:spPr>
          <a:xfrm>
            <a:off x="2285625" y="959753"/>
            <a:ext cx="2311923" cy="1138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54"/>
              </a:lnSpc>
            </a:pPr>
            <a:r>
              <a:rPr lang="en-US" sz="2154" spc="168">
                <a:solidFill>
                  <a:srgbClr val="CC4628"/>
                </a:solidFill>
                <a:latin typeface="Open Sans Bold"/>
              </a:rPr>
              <a:t>TEACH@MINES</a:t>
            </a:r>
          </a:p>
          <a:p>
            <a:pPr algn="ctr">
              <a:lnSpc>
                <a:spcPts val="4583"/>
              </a:lnSpc>
            </a:pPr>
            <a:r>
              <a:rPr lang="en-US" sz="4583" spc="357">
                <a:solidFill>
                  <a:srgbClr val="FFFFFF"/>
                </a:solidFill>
                <a:latin typeface="Open Sans Bold"/>
              </a:rPr>
              <a:t>PLAY</a:t>
            </a:r>
          </a:p>
          <a:p>
            <a:pPr algn="ctr">
              <a:lnSpc>
                <a:spcPts val="2200"/>
              </a:lnSpc>
            </a:pPr>
            <a:r>
              <a:rPr lang="en-US" sz="2200" spc="171">
                <a:solidFill>
                  <a:srgbClr val="FFFFFF"/>
                </a:solidFill>
                <a:latin typeface="Open Sans Bold"/>
              </a:rPr>
              <a:t>FOREVER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923462" y="8096057"/>
            <a:ext cx="1895007" cy="1814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285">
                <a:solidFill>
                  <a:srgbClr val="FFFFFF"/>
                </a:solidFill>
                <a:latin typeface="Open Sans Bold"/>
              </a:rPr>
              <a:t>ENGINEERS MAKE </a:t>
            </a:r>
            <a:r>
              <a:rPr lang="en-US" sz="1285">
                <a:solidFill>
                  <a:srgbClr val="879EC3"/>
                </a:solidFill>
                <a:latin typeface="Open Sans Bold"/>
              </a:rPr>
              <a:t>BRIDGES</a:t>
            </a:r>
          </a:p>
          <a:p>
            <a:pPr algn="ctr">
              <a:lnSpc>
                <a:spcPts val="1800"/>
              </a:lnSpc>
            </a:pPr>
            <a:r>
              <a:rPr lang="en-US" sz="1285">
                <a:solidFill>
                  <a:srgbClr val="FFFFFF"/>
                </a:solidFill>
                <a:latin typeface="Open Sans Bold"/>
              </a:rPr>
              <a:t>ARTISTS MAKE </a:t>
            </a:r>
            <a:r>
              <a:rPr lang="en-US" sz="1285">
                <a:solidFill>
                  <a:srgbClr val="879EC3"/>
                </a:solidFill>
                <a:latin typeface="Open Sans Bold"/>
              </a:rPr>
              <a:t>PAINTINGS</a:t>
            </a:r>
          </a:p>
          <a:p>
            <a:pPr algn="ctr">
              <a:lnSpc>
                <a:spcPts val="1800"/>
              </a:lnSpc>
            </a:pPr>
            <a:r>
              <a:rPr lang="en-US" sz="1285">
                <a:solidFill>
                  <a:srgbClr val="FFFFFF"/>
                </a:solidFill>
                <a:latin typeface="Open Sans Bold"/>
              </a:rPr>
              <a:t>SCIENTISTS MAKE </a:t>
            </a:r>
            <a:r>
              <a:rPr lang="en-US" sz="1285">
                <a:solidFill>
                  <a:srgbClr val="879EC3"/>
                </a:solidFill>
                <a:latin typeface="Open Sans Bold"/>
              </a:rPr>
              <a:t>ROCKETS</a:t>
            </a:r>
          </a:p>
          <a:p>
            <a:pPr algn="ctr">
              <a:lnSpc>
                <a:spcPts val="1800"/>
              </a:lnSpc>
            </a:pPr>
            <a:r>
              <a:rPr lang="en-US" sz="1285">
                <a:solidFill>
                  <a:srgbClr val="F0592B"/>
                </a:solidFill>
                <a:latin typeface="Open Sans Bold"/>
              </a:rPr>
              <a:t>TEACHERS MAKE </a:t>
            </a:r>
          </a:p>
          <a:p>
            <a:pPr algn="ctr">
              <a:lnSpc>
                <a:spcPts val="1800"/>
              </a:lnSpc>
            </a:pPr>
            <a:r>
              <a:rPr lang="en-US" sz="1285">
                <a:solidFill>
                  <a:srgbClr val="F0592B"/>
                </a:solidFill>
                <a:latin typeface="Open Sans Bold"/>
              </a:rPr>
              <a:t>THEM ALL</a:t>
            </a:r>
          </a:p>
        </p:txBody>
      </p:sp>
      <p:grpSp>
        <p:nvGrpSpPr>
          <p:cNvPr id="36" name="Group 36"/>
          <p:cNvGrpSpPr/>
          <p:nvPr/>
        </p:nvGrpSpPr>
        <p:grpSpPr>
          <a:xfrm>
            <a:off x="220420" y="2477994"/>
            <a:ext cx="3009451" cy="3231993"/>
            <a:chOff x="0" y="0"/>
            <a:chExt cx="4012601" cy="4309324"/>
          </a:xfrm>
        </p:grpSpPr>
        <p:grpSp>
          <p:nvGrpSpPr>
            <p:cNvPr id="37" name="Group 37"/>
            <p:cNvGrpSpPr/>
            <p:nvPr/>
          </p:nvGrpSpPr>
          <p:grpSpPr>
            <a:xfrm>
              <a:off x="679507" y="29614"/>
              <a:ext cx="3258841" cy="701404"/>
              <a:chOff x="0" y="0"/>
              <a:chExt cx="7994971" cy="1720766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7994971" cy="1720766"/>
              </a:xfrm>
              <a:custGeom>
                <a:avLst/>
                <a:gdLst/>
                <a:ahLst/>
                <a:cxnLst/>
                <a:rect l="l" t="t" r="r" b="b"/>
                <a:pathLst>
                  <a:path w="7994971" h="1720766">
                    <a:moveTo>
                      <a:pt x="0" y="0"/>
                    </a:moveTo>
                    <a:lnTo>
                      <a:pt x="7994971" y="0"/>
                    </a:lnTo>
                    <a:lnTo>
                      <a:pt x="7994971" y="1720766"/>
                    </a:lnTo>
                    <a:lnTo>
                      <a:pt x="0" y="172076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879EC3"/>
              </a:solidFill>
            </p:spPr>
          </p:sp>
        </p:grpSp>
        <p:grpSp>
          <p:nvGrpSpPr>
            <p:cNvPr id="39" name="Group 39"/>
            <p:cNvGrpSpPr/>
            <p:nvPr/>
          </p:nvGrpSpPr>
          <p:grpSpPr>
            <a:xfrm>
              <a:off x="679507" y="929436"/>
              <a:ext cx="3258841" cy="701404"/>
              <a:chOff x="0" y="0"/>
              <a:chExt cx="7994971" cy="1720766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7994971" cy="1720766"/>
              </a:xfrm>
              <a:custGeom>
                <a:avLst/>
                <a:gdLst/>
                <a:ahLst/>
                <a:cxnLst/>
                <a:rect l="l" t="t" r="r" b="b"/>
                <a:pathLst>
                  <a:path w="7994971" h="1720766">
                    <a:moveTo>
                      <a:pt x="0" y="0"/>
                    </a:moveTo>
                    <a:lnTo>
                      <a:pt x="7994971" y="0"/>
                    </a:lnTo>
                    <a:lnTo>
                      <a:pt x="7994971" y="1720766"/>
                    </a:lnTo>
                    <a:lnTo>
                      <a:pt x="0" y="172076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879EC3"/>
              </a:solidFill>
            </p:spPr>
          </p:sp>
        </p:grpSp>
        <p:grpSp>
          <p:nvGrpSpPr>
            <p:cNvPr id="41" name="Group 41"/>
            <p:cNvGrpSpPr/>
            <p:nvPr/>
          </p:nvGrpSpPr>
          <p:grpSpPr>
            <a:xfrm>
              <a:off x="679507" y="2729079"/>
              <a:ext cx="3258841" cy="701404"/>
              <a:chOff x="0" y="0"/>
              <a:chExt cx="7994971" cy="1720766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7994971" cy="1720766"/>
              </a:xfrm>
              <a:custGeom>
                <a:avLst/>
                <a:gdLst/>
                <a:ahLst/>
                <a:cxnLst/>
                <a:rect l="l" t="t" r="r" b="b"/>
                <a:pathLst>
                  <a:path w="7994971" h="1720766">
                    <a:moveTo>
                      <a:pt x="0" y="0"/>
                    </a:moveTo>
                    <a:lnTo>
                      <a:pt x="7994971" y="0"/>
                    </a:lnTo>
                    <a:lnTo>
                      <a:pt x="7994971" y="1720766"/>
                    </a:lnTo>
                    <a:lnTo>
                      <a:pt x="0" y="172076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879EC3"/>
              </a:solidFill>
            </p:spPr>
          </p:sp>
        </p:grpSp>
        <p:grpSp>
          <p:nvGrpSpPr>
            <p:cNvPr id="43" name="Group 43"/>
            <p:cNvGrpSpPr/>
            <p:nvPr/>
          </p:nvGrpSpPr>
          <p:grpSpPr>
            <a:xfrm>
              <a:off x="0" y="28363"/>
              <a:ext cx="702655" cy="702655"/>
              <a:chOff x="0" y="0"/>
              <a:chExt cx="1913890" cy="191389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C4628"/>
              </a:solidFill>
            </p:spPr>
          </p:sp>
        </p:grpSp>
        <p:sp>
          <p:nvSpPr>
            <p:cNvPr id="45" name="Freeform 45"/>
            <p:cNvSpPr/>
            <p:nvPr/>
          </p:nvSpPr>
          <p:spPr>
            <a:xfrm>
              <a:off x="91422" y="0"/>
              <a:ext cx="789379" cy="687078"/>
            </a:xfrm>
            <a:custGeom>
              <a:avLst/>
              <a:gdLst/>
              <a:ahLst/>
              <a:cxnLst/>
              <a:rect l="l" t="t" r="r" b="b"/>
              <a:pathLst>
                <a:path w="789379" h="687078">
                  <a:moveTo>
                    <a:pt x="0" y="0"/>
                  </a:moveTo>
                  <a:lnTo>
                    <a:pt x="789379" y="0"/>
                  </a:lnTo>
                  <a:lnTo>
                    <a:pt x="789379" y="687078"/>
                  </a:lnTo>
                  <a:lnTo>
                    <a:pt x="0" y="687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6" name="Group 46"/>
            <p:cNvGrpSpPr/>
            <p:nvPr/>
          </p:nvGrpSpPr>
          <p:grpSpPr>
            <a:xfrm>
              <a:off x="679507" y="1829257"/>
              <a:ext cx="3258841" cy="701404"/>
              <a:chOff x="0" y="0"/>
              <a:chExt cx="7994971" cy="1720766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7994971" cy="1720766"/>
              </a:xfrm>
              <a:custGeom>
                <a:avLst/>
                <a:gdLst/>
                <a:ahLst/>
                <a:cxnLst/>
                <a:rect l="l" t="t" r="r" b="b"/>
                <a:pathLst>
                  <a:path w="7994971" h="1720766">
                    <a:moveTo>
                      <a:pt x="0" y="0"/>
                    </a:moveTo>
                    <a:lnTo>
                      <a:pt x="7994971" y="0"/>
                    </a:lnTo>
                    <a:lnTo>
                      <a:pt x="7994971" y="1720766"/>
                    </a:lnTo>
                    <a:lnTo>
                      <a:pt x="0" y="172076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879EC3"/>
              </a:solidFill>
            </p:spPr>
          </p:sp>
        </p:grpSp>
        <p:grpSp>
          <p:nvGrpSpPr>
            <p:cNvPr id="48" name="Group 48"/>
            <p:cNvGrpSpPr/>
            <p:nvPr/>
          </p:nvGrpSpPr>
          <p:grpSpPr>
            <a:xfrm>
              <a:off x="679507" y="3607920"/>
              <a:ext cx="3258841" cy="701404"/>
              <a:chOff x="0" y="0"/>
              <a:chExt cx="7994971" cy="1720766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7994971" cy="1720766"/>
              </a:xfrm>
              <a:custGeom>
                <a:avLst/>
                <a:gdLst/>
                <a:ahLst/>
                <a:cxnLst/>
                <a:rect l="l" t="t" r="r" b="b"/>
                <a:pathLst>
                  <a:path w="7994971" h="1720766">
                    <a:moveTo>
                      <a:pt x="0" y="0"/>
                    </a:moveTo>
                    <a:lnTo>
                      <a:pt x="7994971" y="0"/>
                    </a:lnTo>
                    <a:lnTo>
                      <a:pt x="7994971" y="1720766"/>
                    </a:lnTo>
                    <a:lnTo>
                      <a:pt x="0" y="172076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879EC3"/>
              </a:solidFill>
            </p:spPr>
          </p:sp>
        </p:grpSp>
        <p:grpSp>
          <p:nvGrpSpPr>
            <p:cNvPr id="50" name="Group 50"/>
            <p:cNvGrpSpPr/>
            <p:nvPr/>
          </p:nvGrpSpPr>
          <p:grpSpPr>
            <a:xfrm>
              <a:off x="0" y="3606669"/>
              <a:ext cx="702655" cy="702655"/>
              <a:chOff x="0" y="0"/>
              <a:chExt cx="1913890" cy="1913890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C4628"/>
              </a:solidFill>
            </p:spPr>
          </p:sp>
        </p:grpSp>
        <p:sp>
          <p:nvSpPr>
            <p:cNvPr id="52" name="Freeform 52"/>
            <p:cNvSpPr/>
            <p:nvPr/>
          </p:nvSpPr>
          <p:spPr>
            <a:xfrm>
              <a:off x="91422" y="3578306"/>
              <a:ext cx="789379" cy="687078"/>
            </a:xfrm>
            <a:custGeom>
              <a:avLst/>
              <a:gdLst/>
              <a:ahLst/>
              <a:cxnLst/>
              <a:rect l="l" t="t" r="r" b="b"/>
              <a:pathLst>
                <a:path w="789379" h="687078">
                  <a:moveTo>
                    <a:pt x="0" y="0"/>
                  </a:moveTo>
                  <a:lnTo>
                    <a:pt x="789379" y="0"/>
                  </a:lnTo>
                  <a:lnTo>
                    <a:pt x="789379" y="687078"/>
                  </a:lnTo>
                  <a:lnTo>
                    <a:pt x="0" y="687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3" name="TextBox 53"/>
            <p:cNvSpPr txBox="1"/>
            <p:nvPr/>
          </p:nvSpPr>
          <p:spPr>
            <a:xfrm>
              <a:off x="902869" y="3773222"/>
              <a:ext cx="3109732" cy="342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93"/>
                </a:lnSpc>
              </a:pPr>
              <a:r>
                <a:rPr lang="en-US" sz="1566" spc="92">
                  <a:solidFill>
                    <a:srgbClr val="000000"/>
                  </a:solidFill>
                  <a:latin typeface="Open Sans Bold"/>
                </a:rPr>
                <a:t>9 MONTH CONTRACT</a:t>
              </a:r>
            </a:p>
          </p:txBody>
        </p:sp>
        <p:grpSp>
          <p:nvGrpSpPr>
            <p:cNvPr id="54" name="Group 54"/>
            <p:cNvGrpSpPr/>
            <p:nvPr/>
          </p:nvGrpSpPr>
          <p:grpSpPr>
            <a:xfrm>
              <a:off x="0" y="928185"/>
              <a:ext cx="702655" cy="702655"/>
              <a:chOff x="0" y="0"/>
              <a:chExt cx="1913890" cy="1913890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C4628"/>
              </a:solidFill>
            </p:spPr>
          </p:sp>
        </p:grpSp>
        <p:sp>
          <p:nvSpPr>
            <p:cNvPr id="56" name="Freeform 56"/>
            <p:cNvSpPr/>
            <p:nvPr/>
          </p:nvSpPr>
          <p:spPr>
            <a:xfrm>
              <a:off x="91422" y="894577"/>
              <a:ext cx="789379" cy="687078"/>
            </a:xfrm>
            <a:custGeom>
              <a:avLst/>
              <a:gdLst/>
              <a:ahLst/>
              <a:cxnLst/>
              <a:rect l="l" t="t" r="r" b="b"/>
              <a:pathLst>
                <a:path w="789379" h="687078">
                  <a:moveTo>
                    <a:pt x="0" y="0"/>
                  </a:moveTo>
                  <a:lnTo>
                    <a:pt x="789379" y="0"/>
                  </a:lnTo>
                  <a:lnTo>
                    <a:pt x="789379" y="687078"/>
                  </a:lnTo>
                  <a:lnTo>
                    <a:pt x="0" y="687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57" name="Group 57"/>
            <p:cNvGrpSpPr/>
            <p:nvPr/>
          </p:nvGrpSpPr>
          <p:grpSpPr>
            <a:xfrm>
              <a:off x="0" y="1828006"/>
              <a:ext cx="702655" cy="702655"/>
              <a:chOff x="0" y="0"/>
              <a:chExt cx="1913890" cy="1913890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C4628"/>
              </a:solidFill>
            </p:spPr>
          </p:sp>
        </p:grpSp>
        <p:sp>
          <p:nvSpPr>
            <p:cNvPr id="59" name="Freeform 59"/>
            <p:cNvSpPr/>
            <p:nvPr/>
          </p:nvSpPr>
          <p:spPr>
            <a:xfrm>
              <a:off x="91422" y="1789153"/>
              <a:ext cx="789379" cy="687078"/>
            </a:xfrm>
            <a:custGeom>
              <a:avLst/>
              <a:gdLst/>
              <a:ahLst/>
              <a:cxnLst/>
              <a:rect l="l" t="t" r="r" b="b"/>
              <a:pathLst>
                <a:path w="789379" h="687078">
                  <a:moveTo>
                    <a:pt x="0" y="0"/>
                  </a:moveTo>
                  <a:lnTo>
                    <a:pt x="789379" y="0"/>
                  </a:lnTo>
                  <a:lnTo>
                    <a:pt x="789379" y="687078"/>
                  </a:lnTo>
                  <a:lnTo>
                    <a:pt x="0" y="687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60" name="Group 60"/>
            <p:cNvGrpSpPr/>
            <p:nvPr/>
          </p:nvGrpSpPr>
          <p:grpSpPr>
            <a:xfrm>
              <a:off x="0" y="2727828"/>
              <a:ext cx="702655" cy="702655"/>
              <a:chOff x="0" y="0"/>
              <a:chExt cx="1913890" cy="1913890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C4628"/>
              </a:solidFill>
            </p:spPr>
          </p:sp>
        </p:grpSp>
        <p:sp>
          <p:nvSpPr>
            <p:cNvPr id="62" name="Freeform 62"/>
            <p:cNvSpPr/>
            <p:nvPr/>
          </p:nvSpPr>
          <p:spPr>
            <a:xfrm>
              <a:off x="91422" y="2683730"/>
              <a:ext cx="789379" cy="687078"/>
            </a:xfrm>
            <a:custGeom>
              <a:avLst/>
              <a:gdLst/>
              <a:ahLst/>
              <a:cxnLst/>
              <a:rect l="l" t="t" r="r" b="b"/>
              <a:pathLst>
                <a:path w="789379" h="687078">
                  <a:moveTo>
                    <a:pt x="0" y="0"/>
                  </a:moveTo>
                  <a:lnTo>
                    <a:pt x="789379" y="0"/>
                  </a:lnTo>
                  <a:lnTo>
                    <a:pt x="789379" y="687078"/>
                  </a:lnTo>
                  <a:lnTo>
                    <a:pt x="0" y="687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3" name="TextBox 63"/>
            <p:cNvSpPr txBox="1"/>
            <p:nvPr/>
          </p:nvSpPr>
          <p:spPr>
            <a:xfrm>
              <a:off x="902869" y="1094112"/>
              <a:ext cx="3109732" cy="342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93"/>
                </a:lnSpc>
              </a:pPr>
              <a:r>
                <a:rPr lang="en-US" sz="1566" spc="92">
                  <a:solidFill>
                    <a:srgbClr val="000000"/>
                  </a:solidFill>
                  <a:latin typeface="Open Sans Bold"/>
                </a:rPr>
                <a:t>LOAN FORGIVENESS</a:t>
              </a:r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902869" y="1995964"/>
              <a:ext cx="3087665" cy="3423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93"/>
                </a:lnSpc>
              </a:pPr>
              <a:r>
                <a:rPr lang="en-US" sz="1566" spc="92">
                  <a:solidFill>
                    <a:srgbClr val="000000"/>
                  </a:solidFill>
                  <a:latin typeface="Open Sans Bold"/>
                </a:rPr>
                <a:t>GREAT SALARY +</a:t>
              </a:r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902869" y="2838320"/>
              <a:ext cx="3109732" cy="5324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66"/>
                </a:lnSpc>
              </a:pPr>
              <a:r>
                <a:rPr lang="en-US" sz="1566" spc="92">
                  <a:solidFill>
                    <a:srgbClr val="000000"/>
                  </a:solidFill>
                  <a:latin typeface="Open Sans Bold"/>
                </a:rPr>
                <a:t>THOUSANDS MORE FOR COACHING</a:t>
              </a:r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902869" y="194208"/>
              <a:ext cx="3109732" cy="3423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93"/>
                </a:lnSpc>
              </a:pPr>
              <a:r>
                <a:rPr lang="en-US" sz="1566" spc="92">
                  <a:solidFill>
                    <a:srgbClr val="000000"/>
                  </a:solidFill>
                  <a:latin typeface="Open Sans Bold"/>
                </a:rPr>
                <a:t>JOB SATISFACTION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598</Words>
  <Application>Microsoft Office PowerPoint</Application>
  <PresentationFormat>Custom</PresentationFormat>
  <Paragraphs>199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T@M Poster (Tested Versions)</dc:title>
  <dc:creator>Allie</dc:creator>
  <cp:lastModifiedBy>Allie Bolter</cp:lastModifiedBy>
  <cp:revision>4</cp:revision>
  <dcterms:created xsi:type="dcterms:W3CDTF">2006-08-16T00:00:00Z</dcterms:created>
  <dcterms:modified xsi:type="dcterms:W3CDTF">2023-10-02T17:28:15Z</dcterms:modified>
  <dc:identifier>DAFippVh0u8</dc:identifier>
</cp:coreProperties>
</file>