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31" autoAdjust="0"/>
    <p:restoredTop sz="80326" autoAdjust="0"/>
  </p:normalViewPr>
  <p:slideViewPr>
    <p:cSldViewPr snapToGrid="0">
      <p:cViewPr varScale="1">
        <p:scale>
          <a:sx n="120" d="100"/>
          <a:sy n="120" d="100"/>
        </p:scale>
        <p:origin x="58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10/12/26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10.12.26 with 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10.12.26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10.12.26 with 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10.12.26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10.12.26 with 2026-2027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10/12/26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10/12/26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10/12/26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10/12/26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10/12/26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10/12/26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10/12/26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10/12/26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10/12/26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10/12/26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 xmlns:a14="http://schemas.microsoft.com/office/drawing/2010/main">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188-day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$58,700 = $39.03/hr.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AEA112EB-2A23-D172-0EC8-927226544AD9}"/>
              </a:ext>
            </a:extLst>
          </p:cNvPr>
          <p:cNvGraphicFramePr/>
          <p:nvPr>
            <p:extLst>
              <p:ext uri="{D42A27DB-BD31-4B8C-83A1-F6EECF244321}">
                <p14:modId xmlns:p14="http://schemas.microsoft.com/office/powerpoint/2010/main" val="1852966738"/>
              </p:ext>
            </p:extLst>
          </p:nvPr>
        </p:nvGraphicFramePr>
        <p:xfrm>
          <a:off x="363415" y="2732536"/>
          <a:ext cx="408124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The School District of Philadelphia</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$57,444 - $59,873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188-day contract </a:t>
            </a:r>
            <a:r>
              <a:rPr lang="en-US" sz="2400" dirty="0">
                <a:solidFill>
                  <a:srgbClr val="7030A0"/>
                </a:solidFill>
                <a:sym typeface="Calibri"/>
              </a:rPr>
              <a:t>→</a:t>
            </a:r>
            <a:r>
              <a:rPr lang="en-US" sz="2400" dirty="0">
                <a:solidFill>
                  <a:srgbClr val="7030A0"/>
                </a:solidFill>
              </a:rPr>
              <a:t> $82,000 = $54.52/hr.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374701F9-AF2D-9E33-F49C-9397208D37B2}"/>
              </a:ext>
            </a:extLst>
          </p:cNvPr>
          <p:cNvGraphicFramePr/>
          <p:nvPr>
            <p:extLst>
              <p:ext uri="{D42A27DB-BD31-4B8C-83A1-F6EECF244321}">
                <p14:modId xmlns:p14="http://schemas.microsoft.com/office/powerpoint/2010/main" val="4035094926"/>
              </p:ext>
            </p:extLst>
          </p:nvPr>
        </p:nvGraphicFramePr>
        <p:xfrm>
          <a:off x="363415" y="2732536"/>
          <a:ext cx="700732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The School District of Philadelphia</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$57,444 - $59,873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$76,241 - $79,617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$78,983 - $87,644</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177846181"/>
              </p:ext>
            </p:extLst>
          </p:nvPr>
        </p:nvGraphicFramePr>
        <p:xfrm>
          <a:off x="363415" y="2732536"/>
          <a:ext cx="847036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The School District of Philadelphia</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$57,444 - $59,873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$76,241 - $79,617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$78,983 - $87,644</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$96,832 - $114,041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188-day contract </a:t>
            </a:r>
            <a:r>
              <a:rPr lang="en-US" sz="2400" dirty="0">
                <a:solidFill>
                  <a:srgbClr val="7030A0"/>
                </a:solidFill>
                <a:sym typeface="Calibri"/>
              </a:rPr>
              <a:t>→</a:t>
            </a:r>
            <a:r>
              <a:rPr lang="en-US" sz="2400" dirty="0">
                <a:solidFill>
                  <a:srgbClr val="7030A0"/>
                </a:solidFill>
              </a:rPr>
              <a:t> $105,400 = $70.08/hr.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4091362275"/>
              </p:ext>
            </p:extLst>
          </p:nvPr>
        </p:nvGraphicFramePr>
        <p:xfrm>
          <a:off x="342900" y="2698567"/>
          <a:ext cx="8458200" cy="247087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3051928">
                  <a:extLst>
                    <a:ext uri="{9D8B030D-6E8A-4147-A177-3AD203B41FA5}">
                      <a16:colId xmlns:a16="http://schemas.microsoft.com/office/drawing/2014/main" val="20002"/>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Representative Salary</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213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$117,883</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260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$167,608</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dirty="0">
                          <a:solidFill>
                            <a:srgbClr val="002060"/>
                          </a:solidFill>
                          <a:latin typeface="Calibri"/>
                          <a:ea typeface="Calibri"/>
                          <a:cs typeface="Calibri"/>
                          <a:sym typeface="Calibri"/>
                        </a:rPr>
                        <a:t>Deputy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260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$277,173</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188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$120,000 @ 213 days = $70.42/hr.</a:t>
            </a:r>
          </a:p>
          <a:p>
            <a:pPr algn="ctr" defTabSz="914400">
              <a:defRPr/>
            </a:pPr>
            <a:r>
              <a:rPr lang="en-US" sz="2000" dirty="0">
                <a:solidFill>
                  <a:srgbClr val="7030A0"/>
                </a:solidFill>
                <a:latin typeface="Arial" panose="020B0604020202020204"/>
              </a:rPr>
              <a:t>$230,000 @ 260 days = $110.58/hr.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$3,386 - $9,484</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$750 - $5,000</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323</TotalTime>
  <Words>1054</Words>
  <Application>Microsoft Macintosh PowerPoint</Application>
  <PresentationFormat>On-screen Show (4:3)</PresentationFormat>
  <Paragraphs>96</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39</cp:revision>
  <dcterms:created xsi:type="dcterms:W3CDTF">2022-08-02T19:12:40Z</dcterms:created>
  <dcterms:modified xsi:type="dcterms:W3CDTF">2026-10-12T22:00:03Z</dcterms:modified>
</cp:coreProperties>
</file>