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46" autoAdjust="0"/>
    <p:restoredTop sz="80323"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10/13/26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10.13.26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10.13.26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10.13.26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10.13.26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10.13.26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10/13/26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189-day contract </a:t>
            </a:r>
            <a:r>
              <a:rPr lang="en-US" sz="2400">
                <a:solidFill>
                  <a:srgbClr val="7030A0"/>
                </a:solidFill>
                <a:latin typeface="Arial" panose="020B0604020202020204"/>
                <a:sym typeface="Calibri"/>
              </a:rPr>
              <a:t>→</a:t>
            </a:r>
            <a:r>
              <a:rPr lang="en-US" sz="2400">
                <a:solidFill>
                  <a:srgbClr val="7030A0"/>
                </a:solidFill>
                <a:latin typeface="Arial" panose="020B0604020202020204"/>
              </a:rPr>
              <a:t> $57,600 = $38.10/</a:t>
            </a:r>
            <a:r>
              <a:rPr lang="en-US" sz="2400" dirty="0">
                <a:solidFill>
                  <a:srgbClr val="7030A0"/>
                </a:solidFill>
                <a:latin typeface="Arial" panose="020B0604020202020204"/>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A58CAD5A-71A9-948A-E069-DE6E91D98657}"/>
              </a:ext>
            </a:extLst>
          </p:cNvPr>
          <p:cNvGraphicFramePr/>
          <p:nvPr>
            <p:extLst>
              <p:ext uri="{D42A27DB-BD31-4B8C-83A1-F6EECF244321}">
                <p14:modId xmlns:p14="http://schemas.microsoft.com/office/powerpoint/2010/main" val="3277670790"/>
              </p:ext>
            </p:extLst>
          </p:nvPr>
        </p:nvGraphicFramePr>
        <p:xfrm>
          <a:off x="363415" y="2506996"/>
          <a:ext cx="408124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Chester-Upland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$53,012 - $58,656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Ridley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$54,768 - $62,131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189-day contract </a:t>
            </a:r>
            <a:r>
              <a:rPr lang="en-US" sz="2400" dirty="0">
                <a:solidFill>
                  <a:srgbClr val="7030A0"/>
                </a:solidFill>
                <a:sym typeface="Calibri"/>
              </a:rPr>
              <a:t>→</a:t>
            </a:r>
            <a:r>
              <a:rPr lang="en-US" sz="2400" dirty="0">
                <a:solidFill>
                  <a:srgbClr val="7030A0"/>
                </a:solidFill>
              </a:rPr>
              <a:t> $89,200 = $58.99/hr.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A189C991-F372-C6A6-4CE9-81D6D319B1AD}"/>
              </a:ext>
            </a:extLst>
          </p:cNvPr>
          <p:cNvGraphicFramePr/>
          <p:nvPr>
            <p:extLst>
              <p:ext uri="{D42A27DB-BD31-4B8C-83A1-F6EECF244321}">
                <p14:modId xmlns:p14="http://schemas.microsoft.com/office/powerpoint/2010/main" val="4064273630"/>
              </p:ext>
            </p:extLst>
          </p:nvPr>
        </p:nvGraphicFramePr>
        <p:xfrm>
          <a:off x="363415" y="2506996"/>
          <a:ext cx="700732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Chester-Upland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$53,012 - $58,656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$63,512 - $69,156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$79,203 - $82,978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Ridley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$54,768 - $62,131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$62,545 - $72,975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$76,103 - $102,380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565516839"/>
              </p:ext>
            </p:extLst>
          </p:nvPr>
        </p:nvGraphicFramePr>
        <p:xfrm>
          <a:off x="363415" y="2506996"/>
          <a:ext cx="847036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Chester-Upland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$53,012 - $58,656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$63,512 - $69,156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$79,203 - $82,978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$92,503 - $95,003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Ridley School District</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$54,768 - $62,131</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$62,545 - $72,975</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$76,103 - $102,380</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$93,994 - $121,707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189-day contract </a:t>
            </a:r>
            <a:r>
              <a:rPr lang="en-US" sz="2400" dirty="0">
                <a:solidFill>
                  <a:srgbClr val="7030A0"/>
                </a:solidFill>
                <a:sym typeface="Calibri"/>
              </a:rPr>
              <a:t>→</a:t>
            </a:r>
            <a:r>
              <a:rPr lang="en-US" sz="2400" dirty="0">
                <a:solidFill>
                  <a:srgbClr val="7030A0"/>
                </a:solidFill>
              </a:rPr>
              <a:t> $107,100 = $70.83/hr.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916669077"/>
              </p:ext>
            </p:extLst>
          </p:nvPr>
        </p:nvGraphicFramePr>
        <p:xfrm>
          <a:off x="342900" y="2199801"/>
          <a:ext cx="8458200" cy="31625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$105,000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$154,111</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250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$137,917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$172,227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250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gridSpan="2">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$174,149</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hMerge="1">
                  <a:txBody>
                    <a:bodyPr/>
                    <a:lstStyle/>
                    <a:p>
                      <a:pPr marL="0" marR="0" lvl="0" indent="0" algn="ctr" rtl="0">
                        <a:lnSpc>
                          <a:spcPct val="90000"/>
                        </a:lnSpc>
                        <a:spcBef>
                          <a:spcPts val="0"/>
                        </a:spcBef>
                        <a:spcAft>
                          <a:spcPts val="0"/>
                        </a:spcAft>
                        <a:buNone/>
                      </a:pP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gridSpan="2">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$210,000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hMerge="1">
                  <a:txBody>
                    <a:bodyPr/>
                    <a:lstStyle/>
                    <a:p>
                      <a:pPr marL="0" marR="0" lvl="0" indent="0" algn="ctr" rtl="0">
                        <a:lnSpc>
                          <a:spcPct val="90000"/>
                        </a:lnSpc>
                        <a:spcBef>
                          <a:spcPts val="0"/>
                        </a:spcBef>
                        <a:spcAft>
                          <a:spcPts val="0"/>
                        </a:spcAft>
                        <a:buNone/>
                      </a:pPr>
                      <a:endParaRPr sz="2000" dirty="0">
                        <a:solidFill>
                          <a:schemeClr val="tx1"/>
                        </a:solidFill>
                        <a:latin typeface="+mj-lt"/>
                      </a:endParaRPr>
                    </a:p>
                  </a:txBody>
                  <a:tcPr marL="50000" marR="50000" marT="0" marB="0" anchor="ctr"/>
                </a:tc>
                <a:extLst>
                  <a:ext uri="{0D108BD9-81ED-4DB2-BD59-A6C34878D82A}">
                    <a16:rowId xmlns:a16="http://schemas.microsoft.com/office/drawing/2014/main" val="3001373970"/>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189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$155,000 @ 250 days = $77.50/hr.</a:t>
            </a:r>
          </a:p>
          <a:p>
            <a:pPr algn="ctr" defTabSz="914400">
              <a:defRPr/>
            </a:pPr>
            <a:r>
              <a:rPr lang="en-US" sz="2000" dirty="0">
                <a:solidFill>
                  <a:srgbClr val="7030A0"/>
                </a:solidFill>
                <a:latin typeface="Arial" panose="020B0604020202020204"/>
              </a:rPr>
              <a:t>$210,000 @ 260 days = $100.96/hr.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$2,500 - $7,750</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$750 - $5,000</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365</TotalTime>
  <Words>1119</Words>
  <Application>Microsoft Macintosh PowerPoint</Application>
  <PresentationFormat>On-screen Show (4:3)</PresentationFormat>
  <Paragraphs>113</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2026-10-13T16:13:04Z</dcterms:modified>
</cp:coreProperties>
</file>