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7315200" cy="96012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4892"/>
    <a:srgbClr val="B64389"/>
    <a:srgbClr val="2B4FC5"/>
    <a:srgbClr val="2EC29D"/>
    <a:srgbClr val="F1A653"/>
    <a:srgbClr val="006F91"/>
    <a:srgbClr val="FDE9E3"/>
    <a:srgbClr val="EF643E"/>
    <a:srgbClr val="E5E7EF"/>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0" autoAdjust="0"/>
    <p:restoredTop sz="95618"/>
  </p:normalViewPr>
  <p:slideViewPr>
    <p:cSldViewPr snapToGrid="0" snapToObjects="1">
      <p:cViewPr varScale="1">
        <p:scale>
          <a:sx n="75" d="100"/>
          <a:sy n="75" d="100"/>
        </p:scale>
        <p:origin x="2766" y="72"/>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EA6FF6F5-58DE-E44B-B008-C8B077BE3DDE}" type="datetimeFigureOut">
              <a:rPr lang="en-US" smtClean="0"/>
              <a:t>3/16/2023</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F9C81A2B-8F59-444E-A99B-500B3C592132}" type="datetimeFigureOut">
              <a:rPr lang="en-US" smtClean="0"/>
              <a:t>3/16/2023</a:t>
            </a:fld>
            <a:endParaRPr lang="en-US"/>
          </a:p>
        </p:txBody>
      </p:sp>
      <p:sp>
        <p:nvSpPr>
          <p:cNvPr id="4" name="Slide Image Placeholder 3"/>
          <p:cNvSpPr>
            <a:spLocks noGrp="1" noRot="1" noChangeAspect="1"/>
          </p:cNvSpPr>
          <p:nvPr>
            <p:ph type="sldImg" idx="2"/>
          </p:nvPr>
        </p:nvSpPr>
        <p:spPr>
          <a:xfrm>
            <a:off x="2405063" y="1200150"/>
            <a:ext cx="25050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05063" y="1200150"/>
            <a:ext cx="25050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3/16/2023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3/16/2023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3/16/2023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3/16/2023</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svg"/><Relationship Id="rId3" Type="http://schemas.openxmlformats.org/officeDocument/2006/relationships/image" Target="../media/image1.png"/><Relationship Id="rId21" Type="http://schemas.openxmlformats.org/officeDocument/2006/relationships/image" Target="../media/image19.sv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sv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svg"/><Relationship Id="rId19" Type="http://schemas.openxmlformats.org/officeDocument/2006/relationships/image" Target="../media/image17.sv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8EFC639-2344-4C1B-AFA6-114F8FB7E1FE}"/>
              </a:ext>
            </a:extLst>
          </p:cNvPr>
          <p:cNvSpPr/>
          <p:nvPr/>
        </p:nvSpPr>
        <p:spPr>
          <a:xfrm>
            <a:off x="2260439" y="8498751"/>
            <a:ext cx="1475219" cy="938831"/>
          </a:xfrm>
          <a:prstGeom prst="rect">
            <a:avLst/>
          </a:prstGeom>
          <a:solidFill>
            <a:schemeClr val="bg1">
              <a:alpha val="68000"/>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pic>
        <p:nvPicPr>
          <p:cNvPr id="81" name="Picture 80">
            <a:extLst>
              <a:ext uri="{FF2B5EF4-FFF2-40B4-BE49-F238E27FC236}">
                <a16:creationId xmlns:a16="http://schemas.microsoft.com/office/drawing/2014/main" id="{2BF1E7D9-C32B-4DF8-9DD8-58EAF8B4E900}"/>
              </a:ext>
            </a:extLst>
          </p:cNvPr>
          <p:cNvPicPr>
            <a:picLocks noChangeAspect="1"/>
          </p:cNvPicPr>
          <p:nvPr/>
        </p:nvPicPr>
        <p:blipFill rotWithShape="1">
          <a:blip r:embed="rId3"/>
          <a:srcRect t="2404" b="2404"/>
          <a:stretch/>
        </p:blipFill>
        <p:spPr>
          <a:xfrm>
            <a:off x="4749986" y="5574806"/>
            <a:ext cx="2569876" cy="1834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0" name="Picture 79">
            <a:extLst>
              <a:ext uri="{FF2B5EF4-FFF2-40B4-BE49-F238E27FC236}">
                <a16:creationId xmlns:a16="http://schemas.microsoft.com/office/drawing/2014/main" id="{63B43FB0-E5B5-4CE8-855F-18D515D10202}"/>
              </a:ext>
            </a:extLst>
          </p:cNvPr>
          <p:cNvPicPr>
            <a:picLocks noChangeAspect="1"/>
          </p:cNvPicPr>
          <p:nvPr/>
        </p:nvPicPr>
        <p:blipFill rotWithShape="1">
          <a:blip r:embed="rId4"/>
          <a:srcRect t="772" b="772"/>
          <a:stretch/>
        </p:blipFill>
        <p:spPr>
          <a:xfrm>
            <a:off x="2030650" y="5574806"/>
            <a:ext cx="2516649" cy="1854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7" name="Rectangle 76">
            <a:extLst>
              <a:ext uri="{FF2B5EF4-FFF2-40B4-BE49-F238E27FC236}">
                <a16:creationId xmlns:a16="http://schemas.microsoft.com/office/drawing/2014/main" id="{642312ED-6657-4E60-B381-26009E47792F}"/>
              </a:ext>
            </a:extLst>
          </p:cNvPr>
          <p:cNvSpPr/>
          <p:nvPr/>
        </p:nvSpPr>
        <p:spPr>
          <a:xfrm>
            <a:off x="5552099" y="2817816"/>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65431"/>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814892">
              <a:alpha val="46000"/>
            </a:srgbClr>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814892">
              <a:alpha val="45000"/>
            </a:srgbClr>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814892"/>
          </a:solidFill>
          <a:ln>
            <a:solidFill>
              <a:srgbClr val="814892">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$46,932 - $52,468</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081481" y="3483033"/>
            <a:ext cx="1259004" cy="638486"/>
          </a:xfrm>
          <a:prstGeom prst="ellipse">
            <a:avLst/>
          </a:prstGeom>
          <a:solidFill>
            <a:srgbClr val="814892"/>
          </a:solidFill>
          <a:ln>
            <a:solidFill>
              <a:srgbClr val="814892">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$70,983 - 75,768</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03354" y="3700515"/>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85997" y="3641686"/>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1943" y="3052029"/>
            <a:ext cx="1206938" cy="1222249"/>
          </a:xfrm>
          <a:prstGeom prst="rect">
            <a:avLst/>
          </a:prstGeom>
          <a:solidFill>
            <a:srgbClr val="814892">
              <a:alpha val="45000"/>
            </a:srgbClr>
          </a:solidFill>
          <a:ln w="15875">
            <a:solidFill>
              <a:srgbClr val="814892"/>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annual wage 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$37,908</a:t>
            </a:r>
            <a:r>
              <a:rPr lang="en-US" sz="1400"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202392" y="3620646"/>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8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is </a:t>
            </a:r>
            <a:r>
              <a:rPr lang="en-US" sz="1400" b="1" dirty="0">
                <a:latin typeface="Calibri" panose="020F0502020204030204" pitchFamily="34" charset="0"/>
                <a:ea typeface="Calibri" panose="020F0502020204030204" pitchFamily="34" charset="0"/>
                <a:cs typeface="Times New Roman" panose="02020603050405020304" pitchFamily="18" charset="0"/>
              </a:rPr>
              <a:t>$119,555</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8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 </a:t>
            </a:r>
            <a:r>
              <a:rPr lang="en-US" sz="1400" dirty="0">
                <a:latin typeface="Calibri" panose="020F0502020204030204" pitchFamily="34" charset="0"/>
                <a:ea typeface="Calibri" panose="020F0502020204030204" pitchFamily="34" charset="0"/>
                <a:cs typeface="Times New Roman" panose="02020603050405020304" pitchFamily="18" charset="0"/>
              </a:rPr>
              <a:t>is </a:t>
            </a:r>
            <a:r>
              <a:rPr lang="en-US" sz="1400" b="1" dirty="0">
                <a:latin typeface="Calibri" panose="020F0502020204030204" pitchFamily="34" charset="0"/>
                <a:ea typeface="Calibri" panose="020F0502020204030204" pitchFamily="34" charset="0"/>
                <a:cs typeface="Times New Roman" panose="02020603050405020304" pitchFamily="18" charset="0"/>
              </a:rPr>
              <a:t>$724</a:t>
            </a: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85891" y="7221897"/>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536621"/>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542075"/>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62235" y="9335568"/>
            <a:ext cx="1032655"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AM .03.10.23</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09340" y="4280810"/>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2022-2023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2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2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24"/>
          <a:stretch>
            <a:fillRect/>
          </a:stretch>
        </p:blipFill>
        <p:spPr>
          <a:xfrm>
            <a:off x="3396324" y="9604573"/>
            <a:ext cx="466210" cy="398149"/>
          </a:xfrm>
          <a:prstGeom prst="rect">
            <a:avLst/>
          </a:prstGeom>
        </p:spPr>
      </p:pic>
      <p:pic>
        <p:nvPicPr>
          <p:cNvPr id="56" name="Graphic 55">
            <a:extLst>
              <a:ext uri="{FF2B5EF4-FFF2-40B4-BE49-F238E27FC236}">
                <a16:creationId xmlns:a16="http://schemas.microsoft.com/office/drawing/2014/main" id="{A02FC44B-633A-4BC1-BB84-97B260497E44}"/>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29882" y="9681284"/>
            <a:ext cx="1052583" cy="27608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081364" y="1491726"/>
            <a:ext cx="2295348"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Clarion County, PA</a:t>
            </a:r>
          </a:p>
        </p:txBody>
      </p:sp>
      <p:sp>
        <p:nvSpPr>
          <p:cNvPr id="35" name="Parallelogram 34">
            <a:extLst>
              <a:ext uri="{FF2B5EF4-FFF2-40B4-BE49-F238E27FC236}">
                <a16:creationId xmlns:a16="http://schemas.microsoft.com/office/drawing/2014/main" id="{9F370C84-291A-4A2F-BD30-34161DDDC8F5}"/>
              </a:ext>
            </a:extLst>
          </p:cNvPr>
          <p:cNvSpPr/>
          <p:nvPr/>
        </p:nvSpPr>
        <p:spPr>
          <a:xfrm>
            <a:off x="445153" y="2515393"/>
            <a:ext cx="1316538" cy="330443"/>
          </a:xfrm>
          <a:prstGeom prst="parallelogram">
            <a:avLst/>
          </a:prstGeom>
          <a:solidFill>
            <a:srgbClr val="814892"/>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30725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$350,000</a:t>
            </a: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300899"/>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$180,000</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54729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84124" y="8094975"/>
            <a:ext cx="1778780" cy="330443"/>
          </a:xfrm>
          <a:prstGeom prst="parallelogram">
            <a:avLst/>
          </a:prstGeom>
          <a:solidFill>
            <a:srgbClr val="814892"/>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67773" y="8709556"/>
            <a:ext cx="425116" cy="338554"/>
          </a:xfrm>
          <a:prstGeom prst="rect">
            <a:avLst/>
          </a:prstGeom>
          <a:noFill/>
        </p:spPr>
        <p:txBody>
          <a:bodyPr wrap="non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39080" y="9088543"/>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607033" y="8689804"/>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612611" y="9050537"/>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612906" y="2522707"/>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430919" y="2817816"/>
            <a:ext cx="1135923" cy="707886"/>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LARGE</a:t>
            </a:r>
          </a:p>
          <a:p>
            <a:r>
              <a:rPr lang="en-US" sz="1000" b="1" dirty="0">
                <a:ea typeface="Open Sans" panose="020B0606030504020204" pitchFamily="34" charset="0"/>
                <a:cs typeface="Open Sans" panose="020B0606030504020204" pitchFamily="34" charset="0"/>
              </a:rPr>
              <a:t>COMMITMENTS</a:t>
            </a:r>
          </a:p>
          <a:p>
            <a:r>
              <a:rPr lang="en-US" sz="1000" dirty="0">
                <a:ea typeface="Open Sans" panose="020B0606030504020204" pitchFamily="34" charset="0"/>
                <a:cs typeface="Open Sans" panose="020B0606030504020204" pitchFamily="34" charset="0"/>
              </a:rPr>
              <a:t>like head coach, debate, or band</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631609" y="4608160"/>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SMALL COMMITMENTS</a:t>
            </a:r>
          </a:p>
          <a:p>
            <a:r>
              <a:rPr lang="en-US" sz="1000" dirty="0">
                <a:ea typeface="Open Sans" panose="020B0606030504020204" pitchFamily="34" charset="0"/>
                <a:cs typeface="Open Sans" panose="020B0606030504020204" pitchFamily="34" charset="0"/>
              </a:rPr>
              <a:t>like robotics club or yearbook</a:t>
            </a:r>
          </a:p>
        </p:txBody>
      </p:sp>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245716"/>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$49,700 </a:t>
            </a:r>
            <a:r>
              <a:rPr lang="en-US" sz="1400" dirty="0">
                <a:solidFill>
                  <a:schemeClr val="bg1"/>
                </a:solidFill>
                <a:ea typeface="Calibri" panose="020F0502020204030204" pitchFamily="34" charset="0"/>
                <a:cs typeface="Times New Roman" panose="02020603050405020304" pitchFamily="18" charset="0"/>
              </a:rPr>
              <a:t>can buy a home like this:</a:t>
            </a:r>
          </a:p>
        </p:txBody>
      </p:sp>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25121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$73,300 </a:t>
            </a:r>
            <a:r>
              <a:rPr lang="en-US" sz="1400" dirty="0">
                <a:ea typeface="Calibri" panose="020F0502020204030204" pitchFamily="34" charset="0"/>
                <a:cs typeface="Times New Roman" panose="02020603050405020304" pitchFamily="18" charset="0"/>
              </a:rPr>
              <a:t>can buy a home like this:</a:t>
            </a: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30" y="2987172"/>
            <a:ext cx="765616" cy="523220"/>
          </a:xfrm>
          <a:prstGeom prst="rect">
            <a:avLst/>
          </a:prstGeom>
          <a:noFill/>
        </p:spPr>
        <p:txBody>
          <a:bodyPr wrap="square" rtlCol="0">
            <a:spAutoFit/>
          </a:bodyPr>
          <a:lstStyle/>
          <a:p>
            <a:pPr algn="r"/>
            <a:r>
              <a:rPr lang="en-US" sz="1400" b="1" dirty="0">
                <a:solidFill>
                  <a:srgbClr val="814892"/>
                </a:solidFill>
              </a:rPr>
              <a:t>$3,255 - 5,932</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98036"/>
            <a:ext cx="804225" cy="523220"/>
          </a:xfrm>
          <a:prstGeom prst="rect">
            <a:avLst/>
          </a:prstGeom>
          <a:noFill/>
        </p:spPr>
        <p:txBody>
          <a:bodyPr wrap="square" rtlCol="0">
            <a:spAutoFit/>
          </a:bodyPr>
          <a:lstStyle/>
          <a:p>
            <a:pPr algn="r"/>
            <a:r>
              <a:rPr lang="en-US" sz="1400" b="1" dirty="0">
                <a:solidFill>
                  <a:srgbClr val="814892"/>
                </a:solidFill>
              </a:rPr>
              <a:t>$750      -1,740 </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47085" y="2695702"/>
            <a:ext cx="357724" cy="0"/>
          </a:xfrm>
          <a:prstGeom prst="straightConnector1">
            <a:avLst/>
          </a:prstGeom>
          <a:ln w="28575">
            <a:solidFill>
              <a:srgbClr val="814892"/>
            </a:solidFill>
            <a:tailEnd type="triangle"/>
          </a:ln>
        </p:spPr>
        <p:style>
          <a:lnRef idx="1">
            <a:schemeClr val="accent1"/>
          </a:lnRef>
          <a:fillRef idx="0">
            <a:schemeClr val="accent1"/>
          </a:fillRef>
          <a:effectRef idx="0">
            <a:schemeClr val="accent1"/>
          </a:effectRef>
          <a:fontRef idx="minor">
            <a:schemeClr val="tx1"/>
          </a:fontRef>
        </p:style>
      </p:cxnSp>
      <p:pic>
        <p:nvPicPr>
          <p:cNvPr id="87" name="Picture 86">
            <a:extLst>
              <a:ext uri="{FF2B5EF4-FFF2-40B4-BE49-F238E27FC236}">
                <a16:creationId xmlns:a16="http://schemas.microsoft.com/office/drawing/2014/main" id="{BD27776F-48FC-4666-A9A6-0593CF8437AF}"/>
              </a:ext>
            </a:extLst>
          </p:cNvPr>
          <p:cNvPicPr>
            <a:picLocks noChangeAspect="1"/>
          </p:cNvPicPr>
          <p:nvPr/>
        </p:nvPicPr>
        <p:blipFill rotWithShape="1">
          <a:blip r:embed="rId27"/>
          <a:srcRect l="48310" t="12808" r="31861" b="36299"/>
          <a:stretch/>
        </p:blipFill>
        <p:spPr>
          <a:xfrm>
            <a:off x="5678513" y="3791306"/>
            <a:ext cx="574900" cy="829950"/>
          </a:xfrm>
          <a:prstGeom prst="rect">
            <a:avLst/>
          </a:prstGeom>
        </p:spPr>
      </p:pic>
      <p:pic>
        <p:nvPicPr>
          <p:cNvPr id="89" name="Picture 88">
            <a:extLst>
              <a:ext uri="{FF2B5EF4-FFF2-40B4-BE49-F238E27FC236}">
                <a16:creationId xmlns:a16="http://schemas.microsoft.com/office/drawing/2014/main" id="{99032829-E70B-40F1-953A-689B3EF94E64}"/>
              </a:ext>
            </a:extLst>
          </p:cNvPr>
          <p:cNvPicPr>
            <a:picLocks noChangeAspect="1"/>
          </p:cNvPicPr>
          <p:nvPr/>
        </p:nvPicPr>
        <p:blipFill rotWithShape="1">
          <a:blip r:embed="rId28"/>
          <a:srcRect l="41347" t="11600" r="23527" b="45350"/>
          <a:stretch/>
        </p:blipFill>
        <p:spPr>
          <a:xfrm>
            <a:off x="6639549" y="3510392"/>
            <a:ext cx="650611" cy="448523"/>
          </a:xfrm>
          <a:prstGeom prst="rect">
            <a:avLst/>
          </a:prstGeom>
        </p:spPr>
      </p:pic>
      <p:pic>
        <p:nvPicPr>
          <p:cNvPr id="78" name="Picture 77">
            <a:extLst>
              <a:ext uri="{FF2B5EF4-FFF2-40B4-BE49-F238E27FC236}">
                <a16:creationId xmlns:a16="http://schemas.microsoft.com/office/drawing/2014/main" id="{8E3F16F4-7B27-44FB-95A1-2889554DA612}"/>
              </a:ext>
            </a:extLst>
          </p:cNvPr>
          <p:cNvPicPr>
            <a:picLocks noChangeAspect="1"/>
          </p:cNvPicPr>
          <p:nvPr/>
        </p:nvPicPr>
        <p:blipFill>
          <a:blip r:embed="rId29"/>
          <a:srcRect l="11257" r="11257"/>
          <a:stretch/>
        </p:blipFill>
        <p:spPr>
          <a:xfrm>
            <a:off x="6077873" y="513737"/>
            <a:ext cx="1056853" cy="781985"/>
          </a:xfrm>
          <a:prstGeom prst="rect">
            <a:avLst/>
          </a:prstGeom>
        </p:spPr>
      </p:pic>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30"/>
          <a:stretch>
            <a:fillRect/>
          </a:stretch>
        </p:blipFill>
        <p:spPr>
          <a:xfrm>
            <a:off x="6840809" y="8812787"/>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31"/>
          <a:stretch>
            <a:fillRect/>
          </a:stretch>
        </p:blipFill>
        <p:spPr>
          <a:xfrm>
            <a:off x="2381790" y="8201987"/>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84124" y="8498751"/>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32"/>
          <a:srcRect l="60133" b="31866"/>
          <a:stretch/>
        </p:blipFill>
        <p:spPr>
          <a:xfrm>
            <a:off x="6072402" y="8859305"/>
            <a:ext cx="763846" cy="502446"/>
          </a:xfrm>
          <a:prstGeom prst="rect">
            <a:avLst/>
          </a:prstGeom>
        </p:spPr>
      </p:pic>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7A7CA6-05D2-4FD4-913D-492F6E4E8C84}">
  <ds:schemaRefs>
    <ds:schemaRef ds:uri="http://schemas.microsoft.com/office/infopath/2007/PartnerControls"/>
    <ds:schemaRef ds:uri="http://www.w3.org/XML/1998/namespace"/>
    <ds:schemaRef ds:uri="http://purl.org/dc/elements/1.1/"/>
    <ds:schemaRef ds:uri="http://purl.org/dc/dcmitype/"/>
    <ds:schemaRef ds:uri="930cc2c4-486b-463f-bc76-9577a814ea80"/>
    <ds:schemaRef ds:uri="http://schemas.microsoft.com/office/2006/metadata/properties"/>
    <ds:schemaRef ds:uri="http://schemas.microsoft.com/office/2006/documentManagement/type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D89D81AE-B40B-4846-8931-99641A14A230}">
  <ds:schemaRefs>
    <ds:schemaRef ds:uri="http://schemas.microsoft.com/sharepoint/v3/contenttype/forms"/>
  </ds:schemaRefs>
</ds:datastoreItem>
</file>

<file path=customXml/itemProps3.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17925</TotalTime>
  <Words>248</Words>
  <Application>Microsoft Office PowerPoint</Application>
  <PresentationFormat>Custom</PresentationFormat>
  <Paragraphs>39</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Open Sans</vt:lpstr>
      <vt:lpstr>Open Sans Extrabold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Ashley Misiewicz</cp:lastModifiedBy>
  <cp:revision>30</cp:revision>
  <cp:lastPrinted>2023-03-10T21:42:08Z</cp:lastPrinted>
  <dcterms:created xsi:type="dcterms:W3CDTF">2022-05-24T17:15:36Z</dcterms:created>
  <dcterms:modified xsi:type="dcterms:W3CDTF">2023-03-16T18:22:55Z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